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5" r:id="rId5"/>
    <p:sldId id="283" r:id="rId6"/>
    <p:sldId id="284" r:id="rId7"/>
    <p:sldId id="289" r:id="rId8"/>
    <p:sldId id="274" r:id="rId9"/>
    <p:sldId id="286" r:id="rId10"/>
    <p:sldId id="263" r:id="rId11"/>
    <p:sldId id="275" r:id="rId12"/>
    <p:sldId id="268" r:id="rId13"/>
    <p:sldId id="267" r:id="rId14"/>
    <p:sldId id="285" r:id="rId15"/>
    <p:sldId id="280" r:id="rId16"/>
    <p:sldId id="271" r:id="rId17"/>
    <p:sldId id="287" r:id="rId18"/>
    <p:sldId id="277" r:id="rId19"/>
    <p:sldId id="270" r:id="rId20"/>
    <p:sldId id="281" r:id="rId21"/>
    <p:sldId id="288" r:id="rId22"/>
    <p:sldId id="282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2C0D"/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940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757D-3397-466E-A5D7-52DD726850BB}" type="datetimeFigureOut">
              <a:rPr lang="fr-FR" smtClean="0"/>
              <a:t>23/02/2021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ACC4-FA47-4262-A94F-8BA3EDFDCEF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3920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757D-3397-466E-A5D7-52DD726850BB}" type="datetimeFigureOut">
              <a:rPr lang="fr-FR" smtClean="0"/>
              <a:t>23/02/2021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ACC4-FA47-4262-A94F-8BA3EDFDCEF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5829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757D-3397-466E-A5D7-52DD726850BB}" type="datetimeFigureOut">
              <a:rPr lang="fr-FR" smtClean="0"/>
              <a:t>23/02/2021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ACC4-FA47-4262-A94F-8BA3EDFDCEF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863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757D-3397-466E-A5D7-52DD726850BB}" type="datetimeFigureOut">
              <a:rPr lang="fr-FR" smtClean="0"/>
              <a:t>23/02/2021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ACC4-FA47-4262-A94F-8BA3EDFDCEF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67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757D-3397-466E-A5D7-52DD726850BB}" type="datetimeFigureOut">
              <a:rPr lang="fr-FR" smtClean="0"/>
              <a:t>23/02/2021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ACC4-FA47-4262-A94F-8BA3EDFDCEF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923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757D-3397-466E-A5D7-52DD726850BB}" type="datetimeFigureOut">
              <a:rPr lang="fr-FR" smtClean="0"/>
              <a:t>23/02/2021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ACC4-FA47-4262-A94F-8BA3EDFDCEF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6657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757D-3397-466E-A5D7-52DD726850BB}" type="datetimeFigureOut">
              <a:rPr lang="fr-FR" smtClean="0"/>
              <a:t>23/02/2021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ACC4-FA47-4262-A94F-8BA3EDFDCEF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4844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757D-3397-466E-A5D7-52DD726850BB}" type="datetimeFigureOut">
              <a:rPr lang="fr-FR" smtClean="0"/>
              <a:t>23/02/2021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ACC4-FA47-4262-A94F-8BA3EDFDCEF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7402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757D-3397-466E-A5D7-52DD726850BB}" type="datetimeFigureOut">
              <a:rPr lang="fr-FR" smtClean="0"/>
              <a:t>23/02/2021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ACC4-FA47-4262-A94F-8BA3EDFDCEF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2040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757D-3397-466E-A5D7-52DD726850BB}" type="datetimeFigureOut">
              <a:rPr lang="fr-FR" smtClean="0"/>
              <a:t>23/02/2021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ACC4-FA47-4262-A94F-8BA3EDFDCEF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358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757D-3397-466E-A5D7-52DD726850BB}" type="datetimeFigureOut">
              <a:rPr lang="fr-FR" smtClean="0"/>
              <a:t>23/02/2021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ACC4-FA47-4262-A94F-8BA3EDFDCEF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7944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D757D-3397-466E-A5D7-52DD726850BB}" type="datetimeFigureOut">
              <a:rPr lang="fr-FR" smtClean="0"/>
              <a:t>23/02/2021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1ACC4-FA47-4262-A94F-8BA3EDFDCEF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1213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7" Type="http://schemas.openxmlformats.org/officeDocument/2006/relationships/image" Target="../media/image60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1.xml"/><Relationship Id="rId9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7.png"/><Relationship Id="rId7" Type="http://schemas.openxmlformats.org/officeDocument/2006/relationships/image" Target="../media/image60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1.xml"/><Relationship Id="rId10" Type="http://schemas.openxmlformats.org/officeDocument/2006/relationships/image" Target="../media/image16.png"/><Relationship Id="rId9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7.png"/><Relationship Id="rId7" Type="http://schemas.openxmlformats.org/officeDocument/2006/relationships/image" Target="../media/image60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20.png"/><Relationship Id="rId10" Type="http://schemas.openxmlformats.org/officeDocument/2006/relationships/image" Target="../media/image16.png"/><Relationship Id="rId9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744099"/>
            <a:ext cx="60403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bg1"/>
                </a:solidFill>
              </a:rPr>
              <a:t>Phénomènes de résonance </a:t>
            </a:r>
          </a:p>
          <a:p>
            <a:pPr algn="ctr"/>
            <a:r>
              <a:rPr lang="fr-FR" sz="2800" dirty="0" smtClean="0">
                <a:solidFill>
                  <a:schemeClr val="bg1"/>
                </a:solidFill>
              </a:rPr>
              <a:t>dans différents domaines de la physique</a:t>
            </a:r>
            <a:endParaRPr lang="fr-FR" sz="2800" dirty="0">
              <a:solidFill>
                <a:schemeClr val="bg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75073" y="527495"/>
            <a:ext cx="1344599" cy="864096"/>
            <a:chOff x="3203848" y="2780928"/>
            <a:chExt cx="1344599" cy="864096"/>
          </a:xfrm>
        </p:grpSpPr>
        <p:sp>
          <p:nvSpPr>
            <p:cNvPr id="6" name="Oval 5"/>
            <p:cNvSpPr/>
            <p:nvPr/>
          </p:nvSpPr>
          <p:spPr>
            <a:xfrm>
              <a:off x="3203848" y="2780928"/>
              <a:ext cx="1296144" cy="86409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254503" y="2889810"/>
              <a:ext cx="129394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3600" dirty="0" smtClean="0"/>
                <a:t>LP </a:t>
              </a:r>
              <a:r>
                <a:rPr lang="fr-FR" sz="3600" dirty="0" smtClean="0"/>
                <a:t>48 </a:t>
              </a:r>
              <a:endParaRPr lang="fr-FR" sz="2800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67544" y="2492896"/>
            <a:ext cx="618246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</a:rPr>
              <a:t>Niveau : L2</a:t>
            </a:r>
          </a:p>
          <a:p>
            <a:r>
              <a:rPr lang="fr-FR" sz="2400" dirty="0" smtClean="0">
                <a:solidFill>
                  <a:schemeClr val="bg1"/>
                </a:solidFill>
              </a:rPr>
              <a:t>Prérequis : - </a:t>
            </a:r>
            <a:r>
              <a:rPr lang="fr-FR" sz="2400" dirty="0" smtClean="0">
                <a:solidFill>
                  <a:schemeClr val="bg1"/>
                </a:solidFill>
              </a:rPr>
              <a:t>Résonances du circuit RLC</a:t>
            </a: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fr-FR" sz="2400" dirty="0">
                <a:solidFill>
                  <a:schemeClr val="bg1"/>
                </a:solidFill>
              </a:rPr>
              <a:t>	 </a:t>
            </a:r>
            <a:r>
              <a:rPr lang="fr-FR" sz="2400" dirty="0" smtClean="0">
                <a:solidFill>
                  <a:schemeClr val="bg1"/>
                </a:solidFill>
              </a:rPr>
              <a:t>      - </a:t>
            </a:r>
            <a:r>
              <a:rPr lang="fr-FR" sz="2400" dirty="0" smtClean="0">
                <a:solidFill>
                  <a:schemeClr val="bg1"/>
                </a:solidFill>
              </a:rPr>
              <a:t>Oscillateurs mécaniques </a:t>
            </a:r>
            <a:r>
              <a:rPr lang="fr-FR" sz="2400" dirty="0" smtClean="0">
                <a:solidFill>
                  <a:schemeClr val="bg1"/>
                </a:solidFill>
              </a:rPr>
              <a:t>libres</a:t>
            </a:r>
          </a:p>
          <a:p>
            <a:r>
              <a:rPr lang="fr-FR" sz="2400" dirty="0">
                <a:solidFill>
                  <a:schemeClr val="bg1"/>
                </a:solidFill>
              </a:rPr>
              <a:t>	       - Notions d’interférences en </a:t>
            </a:r>
            <a:r>
              <a:rPr lang="fr-FR" sz="2400" dirty="0" smtClean="0">
                <a:solidFill>
                  <a:schemeClr val="bg1"/>
                </a:solidFill>
              </a:rPr>
              <a:t>optique</a:t>
            </a:r>
          </a:p>
          <a:p>
            <a:r>
              <a:rPr lang="fr-FR" sz="2400" dirty="0">
                <a:solidFill>
                  <a:schemeClr val="bg1"/>
                </a:solidFill>
              </a:rPr>
              <a:t>	 </a:t>
            </a:r>
            <a:r>
              <a:rPr lang="fr-FR" sz="2400" dirty="0" smtClean="0">
                <a:solidFill>
                  <a:schemeClr val="bg1"/>
                </a:solidFill>
              </a:rPr>
              <a:t>      - Notions de physique des </a:t>
            </a:r>
            <a:r>
              <a:rPr lang="fr-FR" sz="2400" dirty="0" smtClean="0">
                <a:solidFill>
                  <a:schemeClr val="bg1"/>
                </a:solidFill>
              </a:rPr>
              <a:t>ondes</a:t>
            </a:r>
            <a:endParaRPr lang="fr-FR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26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9050" y="744098"/>
            <a:ext cx="4174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bg1"/>
                </a:solidFill>
              </a:rPr>
              <a:t>Résonance de vitesse</a:t>
            </a:r>
          </a:p>
        </p:txBody>
      </p:sp>
      <p:pic>
        <p:nvPicPr>
          <p:cNvPr id="3076" name="Picture 4" descr="C:\Users\Benjamin\Desktop\Prepa_Agreg\Leçons\Physique\LP24_Phénomènes de résonance dans différents domaines de la physique\Vitess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64" y="1787298"/>
            <a:ext cx="5904656" cy="4373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307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052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06556" y="744098"/>
            <a:ext cx="19992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bg1"/>
                </a:solidFill>
              </a:rPr>
              <a:t>Analogies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16382" y="2416269"/>
            <a:ext cx="2379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>
                <a:solidFill>
                  <a:schemeClr val="bg1"/>
                </a:solidFill>
              </a:rPr>
              <a:t>Equation différentielle </a:t>
            </a:r>
            <a:endParaRPr lang="fr-FR" i="1" dirty="0" smtClean="0">
              <a:solidFill>
                <a:schemeClr val="bg1"/>
              </a:solidFill>
              <a:latin typeface="Cambria Math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210485" y="2211371"/>
                <a:ext cx="2531399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𝑈</m:t>
                          </m:r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fr-FR" i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𝑅</m:t>
                          </m:r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𝐿</m:t>
                          </m:r>
                        </m:den>
                      </m:f>
                      <m:f>
                        <m:f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𝑑𝑈</m:t>
                          </m:r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fr-FR" i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𝑈</m:t>
                          </m:r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𝐿𝐶</m:t>
                          </m:r>
                        </m:den>
                      </m:f>
                      <m:r>
                        <a:rPr lang="fr-FR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𝐸</m:t>
                          </m:r>
                          <m:r>
                            <m:rPr>
                              <m:nor/>
                            </m:rPr>
                            <a:rPr lang="fr-FR" i="1" dirty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𝐿𝐶</m:t>
                          </m:r>
                        </m:den>
                      </m:f>
                    </m:oMath>
                  </m:oMathPara>
                </a14:m>
                <a:endParaRPr lang="fr-FR" i="1" dirty="0">
                  <a:solidFill>
                    <a:schemeClr val="bg1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0485" y="2211371"/>
                <a:ext cx="2531399" cy="648126"/>
              </a:xfrm>
              <a:prstGeom prst="rect">
                <a:avLst/>
              </a:prstGeom>
              <a:blipFill rotWithShape="1">
                <a:blip r:embed="rId2"/>
                <a:stretch>
                  <a:fillRect r="-241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5562413" y="267155"/>
            <a:ext cx="3336134" cy="1451908"/>
            <a:chOff x="35496" y="743917"/>
            <a:chExt cx="3336134" cy="1451908"/>
          </a:xfrm>
        </p:grpSpPr>
        <p:sp>
          <p:nvSpPr>
            <p:cNvPr id="28" name="Oval 27"/>
            <p:cNvSpPr/>
            <p:nvPr/>
          </p:nvSpPr>
          <p:spPr>
            <a:xfrm>
              <a:off x="899592" y="1475744"/>
              <a:ext cx="360040" cy="38243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9" name="Straight Connector 28"/>
            <p:cNvCxnSpPr>
              <a:stCxn id="28" idx="0"/>
            </p:cNvCxnSpPr>
            <p:nvPr/>
          </p:nvCxnSpPr>
          <p:spPr>
            <a:xfrm flipV="1">
              <a:off x="1079612" y="1138094"/>
              <a:ext cx="0" cy="33765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1079612" y="1858174"/>
              <a:ext cx="0" cy="33765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1096141" y="2195824"/>
              <a:ext cx="153164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 flipV="1">
              <a:off x="1079614" y="1138564"/>
              <a:ext cx="261041" cy="2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5"/>
            <p:cNvGrpSpPr/>
            <p:nvPr/>
          </p:nvGrpSpPr>
          <p:grpSpPr>
            <a:xfrm rot="5400000">
              <a:off x="2505710" y="1381458"/>
              <a:ext cx="198403" cy="403079"/>
              <a:chOff x="2326675" y="1452797"/>
              <a:chExt cx="116402" cy="337650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 flipV="1">
                <a:off x="2326675" y="1452797"/>
                <a:ext cx="0" cy="33765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V="1">
                <a:off x="2443077" y="1452797"/>
                <a:ext cx="0" cy="33765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Straight Connector 34"/>
            <p:cNvCxnSpPr/>
            <p:nvPr/>
          </p:nvCxnSpPr>
          <p:spPr>
            <a:xfrm flipH="1">
              <a:off x="1716065" y="1138094"/>
              <a:ext cx="272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Group 35"/>
            <p:cNvGrpSpPr/>
            <p:nvPr/>
          </p:nvGrpSpPr>
          <p:grpSpPr>
            <a:xfrm>
              <a:off x="1988102" y="1053688"/>
              <a:ext cx="415270" cy="168811"/>
              <a:chOff x="1988101" y="1572222"/>
              <a:chExt cx="622905" cy="225389"/>
            </a:xfrm>
          </p:grpSpPr>
          <p:sp>
            <p:nvSpPr>
              <p:cNvPr id="37" name="Block Arc 36"/>
              <p:cNvSpPr/>
              <p:nvPr/>
            </p:nvSpPr>
            <p:spPr>
              <a:xfrm>
                <a:off x="1988101" y="1581117"/>
                <a:ext cx="207635" cy="216494"/>
              </a:xfrm>
              <a:prstGeom prst="blockArc">
                <a:avLst>
                  <a:gd name="adj1" fmla="val 10800000"/>
                  <a:gd name="adj2" fmla="val 188242"/>
                  <a:gd name="adj3" fmla="val 2458"/>
                </a:avLst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Block Arc 37"/>
              <p:cNvSpPr/>
              <p:nvPr/>
            </p:nvSpPr>
            <p:spPr>
              <a:xfrm>
                <a:off x="2195736" y="1572222"/>
                <a:ext cx="207635" cy="216494"/>
              </a:xfrm>
              <a:prstGeom prst="blockArc">
                <a:avLst>
                  <a:gd name="adj1" fmla="val 10800000"/>
                  <a:gd name="adj2" fmla="val 188242"/>
                  <a:gd name="adj3" fmla="val 2458"/>
                </a:avLst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Block Arc 38"/>
              <p:cNvSpPr/>
              <p:nvPr/>
            </p:nvSpPr>
            <p:spPr>
              <a:xfrm>
                <a:off x="2403371" y="1572222"/>
                <a:ext cx="207635" cy="216494"/>
              </a:xfrm>
              <a:prstGeom prst="blockArc">
                <a:avLst>
                  <a:gd name="adj1" fmla="val 10800000"/>
                  <a:gd name="adj2" fmla="val 188242"/>
                  <a:gd name="adj3" fmla="val 2458"/>
                </a:avLst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40" name="Straight Connector 39"/>
            <p:cNvCxnSpPr/>
            <p:nvPr/>
          </p:nvCxnSpPr>
          <p:spPr>
            <a:xfrm flipH="1">
              <a:off x="2403374" y="1134762"/>
              <a:ext cx="22441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2627784" y="1134762"/>
              <a:ext cx="0" cy="33765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 flipV="1">
              <a:off x="2627784" y="1660878"/>
              <a:ext cx="1" cy="53494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flipV="1">
              <a:off x="827584" y="1378948"/>
              <a:ext cx="0" cy="504013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1403648" y="743917"/>
              <a:ext cx="29687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>
                  <a:solidFill>
                    <a:srgbClr val="00B050"/>
                  </a:solidFill>
                </a:rPr>
                <a:t>R</a:t>
              </a:r>
              <a:endParaRPr lang="fr-FR" sz="1600" dirty="0">
                <a:solidFill>
                  <a:srgbClr val="00B05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068593" y="773748"/>
              <a:ext cx="2712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>
                  <a:solidFill>
                    <a:srgbClr val="00B050"/>
                  </a:solidFill>
                </a:rPr>
                <a:t>L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284539" y="1682199"/>
              <a:ext cx="2936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>
                  <a:solidFill>
                    <a:srgbClr val="00B050"/>
                  </a:solidFill>
                </a:rPr>
                <a:t>C</a:t>
              </a:r>
              <a:endParaRPr lang="fr-FR" sz="1600" dirty="0">
                <a:solidFill>
                  <a:srgbClr val="00B05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943998" y="1497682"/>
              <a:ext cx="2856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>
                  <a:solidFill>
                    <a:srgbClr val="0070C0"/>
                  </a:solidFill>
                </a:rPr>
                <a:t>E</a:t>
              </a:r>
              <a:endParaRPr lang="fr-FR" sz="1600" dirty="0">
                <a:solidFill>
                  <a:srgbClr val="0070C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TextBox 59"/>
                <p:cNvSpPr txBox="1"/>
                <p:nvPr/>
              </p:nvSpPr>
              <p:spPr>
                <a:xfrm>
                  <a:off x="35496" y="1829819"/>
                  <a:ext cx="112242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fr-FR" sz="1200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E</m:t>
                        </m:r>
                        <m:r>
                          <m:rPr>
                            <m:nor/>
                          </m:rPr>
                          <a:rPr lang="fr-FR" sz="1200" b="0" dirty="0" smtClean="0">
                            <a:solidFill>
                              <a:srgbClr val="0070C0"/>
                            </a:solidFill>
                          </a:rPr>
                          <m:t> = </m:t>
                        </m:r>
                        <m:sSub>
                          <m:sSubPr>
                            <m:ctrlPr>
                              <a:rPr lang="fr-FR" sz="1200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fr-FR" sz="1200" b="0" i="0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E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fr-FR" sz="1200" b="0" i="0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e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fr-FR" sz="1200" b="0" i="0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cos</m:t>
                        </m:r>
                        <m:r>
                          <a:rPr lang="fr-FR" sz="1200" b="0" i="0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⁡(</m:t>
                        </m:r>
                        <m:r>
                          <m:rPr>
                            <m:sty m:val="p"/>
                          </m:rPr>
                          <a:rPr lang="el-GR" sz="1200" b="0" i="0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ω</m:t>
                        </m:r>
                        <m:r>
                          <m:rPr>
                            <m:sty m:val="p"/>
                          </m:rPr>
                          <a:rPr lang="fr-FR" sz="1200" b="0" i="0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t</m:t>
                        </m:r>
                        <m:r>
                          <a:rPr lang="fr-FR" sz="1200" b="0" i="0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fr-FR" sz="1200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60" name="TextBox 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496" y="1829819"/>
                  <a:ext cx="1122422" cy="276999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r="-1630" b="-15217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6" name="Straight Arrow Connector 65"/>
            <p:cNvCxnSpPr/>
            <p:nvPr/>
          </p:nvCxnSpPr>
          <p:spPr>
            <a:xfrm flipV="1">
              <a:off x="2915816" y="1354161"/>
              <a:ext cx="0" cy="504013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3021854" y="1486263"/>
              <a:ext cx="3497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 smtClean="0">
                  <a:solidFill>
                    <a:srgbClr val="FF0000"/>
                  </a:solidFill>
                </a:rPr>
                <a:t>U</a:t>
              </a:r>
              <a:endParaRPr lang="fr-FR" sz="2000" dirty="0">
                <a:solidFill>
                  <a:srgbClr val="FF0000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351973" y="1067263"/>
              <a:ext cx="375410" cy="16927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Rectangle 122"/>
              <p:cNvSpPr/>
              <p:nvPr/>
            </p:nvSpPr>
            <p:spPr>
              <a:xfrm>
                <a:off x="484527" y="2223372"/>
                <a:ext cx="2438680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𝑧</m:t>
                          </m:r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fr-FR" i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α</m:t>
                          </m:r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𝑚</m:t>
                          </m:r>
                        </m:den>
                      </m:f>
                      <m:f>
                        <m:f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𝑧</m:t>
                          </m:r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fr-FR" i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𝑘</m:t>
                          </m:r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𝑧</m:t>
                          </m:r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𝑚</m:t>
                          </m:r>
                        </m:den>
                      </m:f>
                      <m:r>
                        <a:rPr lang="fr-FR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𝐹</m:t>
                          </m:r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3" name="Rectangle 1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527" y="2223372"/>
                <a:ext cx="2438680" cy="648126"/>
              </a:xfrm>
              <a:prstGeom prst="rect">
                <a:avLst/>
              </a:prstGeom>
              <a:blipFill rotWithShape="1">
                <a:blip r:embed="rId8"/>
                <a:stretch>
                  <a:fillRect r="-27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/>
          <p:cNvSpPr txBox="1"/>
          <p:nvPr/>
        </p:nvSpPr>
        <p:spPr>
          <a:xfrm>
            <a:off x="1563834" y="1637528"/>
            <a:ext cx="274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m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534116" y="1131762"/>
            <a:ext cx="212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k</a:t>
            </a:r>
          </a:p>
        </p:txBody>
      </p:sp>
      <p:grpSp>
        <p:nvGrpSpPr>
          <p:cNvPr id="63" name="Group 62"/>
          <p:cNvGrpSpPr/>
          <p:nvPr/>
        </p:nvGrpSpPr>
        <p:grpSpPr>
          <a:xfrm rot="5400000">
            <a:off x="1329587" y="912853"/>
            <a:ext cx="1420805" cy="397876"/>
            <a:chOff x="3443500" y="1697906"/>
            <a:chExt cx="2525430" cy="564666"/>
          </a:xfrm>
        </p:grpSpPr>
        <p:sp>
          <p:nvSpPr>
            <p:cNvPr id="64" name="Oval 63"/>
            <p:cNvSpPr/>
            <p:nvPr/>
          </p:nvSpPr>
          <p:spPr>
            <a:xfrm>
              <a:off x="5817751" y="1902807"/>
              <a:ext cx="151179" cy="1463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65" name="Straight Connector 64"/>
            <p:cNvCxnSpPr/>
            <p:nvPr/>
          </p:nvCxnSpPr>
          <p:spPr>
            <a:xfrm>
              <a:off x="3443500" y="2013039"/>
              <a:ext cx="746270" cy="95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4189770" y="1715401"/>
              <a:ext cx="112245" cy="29858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4491995" y="1734956"/>
              <a:ext cx="170264" cy="4905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 flipV="1">
              <a:off x="4302015" y="1717964"/>
              <a:ext cx="195186" cy="50104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 flipV="1">
              <a:off x="4669118" y="1729717"/>
              <a:ext cx="195186" cy="50104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V="1">
              <a:off x="4864304" y="1740198"/>
              <a:ext cx="170264" cy="4905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H="1" flipV="1">
              <a:off x="5036223" y="1729717"/>
              <a:ext cx="195186" cy="50104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V="1">
              <a:off x="5239936" y="1956902"/>
              <a:ext cx="85131" cy="2738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V="1">
              <a:off x="5325067" y="1956902"/>
              <a:ext cx="478593" cy="366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 flipV="1">
              <a:off x="3443500" y="1697906"/>
              <a:ext cx="6" cy="5646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 rot="5400000">
            <a:off x="1821019" y="869088"/>
            <a:ext cx="901109" cy="446609"/>
            <a:chOff x="1251934" y="701572"/>
            <a:chExt cx="1120424" cy="497029"/>
          </a:xfrm>
        </p:grpSpPr>
        <p:cxnSp>
          <p:nvCxnSpPr>
            <p:cNvPr id="77" name="Straight Connector 76"/>
            <p:cNvCxnSpPr/>
            <p:nvPr/>
          </p:nvCxnSpPr>
          <p:spPr>
            <a:xfrm flipH="1" flipV="1">
              <a:off x="1251934" y="806471"/>
              <a:ext cx="2787" cy="39213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flipV="1">
              <a:off x="2369150" y="806471"/>
              <a:ext cx="0" cy="35563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H="1">
              <a:off x="1251934" y="813839"/>
              <a:ext cx="434664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>
              <a:off x="1809057" y="810772"/>
              <a:ext cx="563301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V="1">
              <a:off x="1809058" y="754273"/>
              <a:ext cx="0" cy="12063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V="1">
              <a:off x="1686598" y="701572"/>
              <a:ext cx="0" cy="21580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H="1">
              <a:off x="1683274" y="917374"/>
              <a:ext cx="180765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H="1">
              <a:off x="1683273" y="701572"/>
              <a:ext cx="180765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TextBox 86"/>
          <p:cNvSpPr txBox="1"/>
          <p:nvPr/>
        </p:nvSpPr>
        <p:spPr>
          <a:xfrm>
            <a:off x="2551266" y="839111"/>
            <a:ext cx="274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B050"/>
                </a:solidFill>
                <a:latin typeface="Calibri"/>
                <a:cs typeface="Calibri"/>
              </a:rPr>
              <a:t>α</a:t>
            </a:r>
            <a:endParaRPr lang="fr-FR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591062" y="260648"/>
                <a:ext cx="11128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fr-FR" sz="1200" dirty="0">
                          <a:solidFill>
                            <a:srgbClr val="0070C0"/>
                          </a:solidFill>
                          <a:latin typeface="Cambria Math"/>
                        </a:rPr>
                        <m:t>F</m:t>
                      </m:r>
                      <m:r>
                        <m:rPr>
                          <m:nor/>
                        </m:rPr>
                        <a:rPr lang="fr-FR" sz="1200" b="0" dirty="0" smtClean="0">
                          <a:solidFill>
                            <a:srgbClr val="0070C0"/>
                          </a:solidFill>
                        </a:rPr>
                        <m:t> = </m:t>
                      </m:r>
                      <m:sSub>
                        <m:sSubPr>
                          <m:ctrlPr>
                            <a:rPr lang="fr-FR" sz="12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1200" b="0" i="0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F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200" b="0" i="0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e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fr-FR" sz="1200" b="0" i="0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cos</m:t>
                      </m:r>
                      <m:r>
                        <a:rPr lang="fr-FR" sz="1200" b="0" i="0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⁡(</m:t>
                      </m:r>
                      <m:r>
                        <m:rPr>
                          <m:sty m:val="p"/>
                        </m:rPr>
                        <a:rPr lang="el-GR" sz="1200" b="0" i="0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ω</m:t>
                      </m:r>
                      <m:r>
                        <m:rPr>
                          <m:sty m:val="p"/>
                        </m:rPr>
                        <a:rPr lang="fr-FR" sz="1200" b="0" i="0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t</m:t>
                      </m:r>
                      <m:r>
                        <a:rPr lang="fr-FR" sz="1200" b="0" i="0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062" y="260648"/>
                <a:ext cx="1112805" cy="276999"/>
              </a:xfrm>
              <a:prstGeom prst="rect">
                <a:avLst/>
              </a:prstGeom>
              <a:blipFill rotWithShape="1">
                <a:blip r:embed="rId9"/>
                <a:stretch>
                  <a:fillRect r="-1093" b="-1777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9" name="Straight Arrow Connector 88"/>
          <p:cNvCxnSpPr/>
          <p:nvPr/>
        </p:nvCxnSpPr>
        <p:spPr>
          <a:xfrm flipV="1">
            <a:off x="1728122" y="271588"/>
            <a:ext cx="0" cy="401946"/>
          </a:xfrm>
          <a:prstGeom prst="straightConnector1">
            <a:avLst/>
          </a:prstGeom>
          <a:ln w="1905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flipV="1">
            <a:off x="2300968" y="1601123"/>
            <a:ext cx="0" cy="464373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2374702" y="1637528"/>
            <a:ext cx="2856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322426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06556" y="744098"/>
            <a:ext cx="19992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bg1"/>
                </a:solidFill>
              </a:rPr>
              <a:t>Analogies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16382" y="2416269"/>
            <a:ext cx="2379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>
                <a:solidFill>
                  <a:schemeClr val="bg1"/>
                </a:solidFill>
              </a:rPr>
              <a:t>Equation différentielle </a:t>
            </a:r>
            <a:endParaRPr lang="fr-FR" i="1" dirty="0" smtClean="0">
              <a:solidFill>
                <a:schemeClr val="bg1"/>
              </a:solidFill>
              <a:latin typeface="Cambria Math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210485" y="2211371"/>
                <a:ext cx="2531399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𝑈</m:t>
                          </m:r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fr-FR" i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𝑅</m:t>
                          </m:r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𝐿</m:t>
                          </m:r>
                        </m:den>
                      </m:f>
                      <m:f>
                        <m:f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𝑑𝑈</m:t>
                          </m:r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fr-FR" i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𝑈</m:t>
                          </m:r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𝐿𝐶</m:t>
                          </m:r>
                        </m:den>
                      </m:f>
                      <m:r>
                        <a:rPr lang="fr-FR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𝐸</m:t>
                          </m:r>
                          <m:r>
                            <m:rPr>
                              <m:nor/>
                            </m:rPr>
                            <a:rPr lang="fr-FR" i="1" dirty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𝐿𝐶</m:t>
                          </m:r>
                        </m:den>
                      </m:f>
                    </m:oMath>
                  </m:oMathPara>
                </a14:m>
                <a:endParaRPr lang="fr-FR" i="1" dirty="0">
                  <a:solidFill>
                    <a:schemeClr val="bg1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0485" y="2211371"/>
                <a:ext cx="2531399" cy="648126"/>
              </a:xfrm>
              <a:prstGeom prst="rect">
                <a:avLst/>
              </a:prstGeom>
              <a:blipFill rotWithShape="1">
                <a:blip r:embed="rId2"/>
                <a:stretch>
                  <a:fillRect r="-241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/>
              <p:cNvSpPr/>
              <p:nvPr/>
            </p:nvSpPr>
            <p:spPr>
              <a:xfrm>
                <a:off x="6378096" y="4228730"/>
                <a:ext cx="2310697" cy="6560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>
                            <a:solidFill>
                              <a:schemeClr val="bg1"/>
                            </a:solidFill>
                            <a:latin typeface="Cambria Math"/>
                          </a:rPr>
                          <m:t>ω</m:t>
                        </m:r>
                      </m:e>
                      <m:sub>
                        <m:r>
                          <a:rPr lang="fr-FR" i="1">
                            <a:solidFill>
                              <a:schemeClr val="bg1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fr-FR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FR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i="1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fr-FR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fr-FR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𝐿𝐶</m:t>
                            </m:r>
                          </m:e>
                        </m:rad>
                      </m:den>
                    </m:f>
                  </m:oMath>
                </a14:m>
                <a:r>
                  <a:rPr lang="fr-FR" dirty="0" smtClean="0"/>
                  <a:t> </a:t>
                </a:r>
                <a:r>
                  <a:rPr lang="fr-FR" dirty="0">
                    <a:solidFill>
                      <a:schemeClr val="bg1"/>
                    </a:solidFill>
                  </a:rPr>
                  <a:t> </a:t>
                </a:r>
                <a:r>
                  <a:rPr lang="fr-FR" dirty="0" smtClean="0">
                    <a:solidFill>
                      <a:schemeClr val="bg1"/>
                    </a:solidFill>
                  </a:rPr>
                  <a:t>et </a:t>
                </a:r>
                <a14:m>
                  <m:oMath xmlns:m="http://schemas.openxmlformats.org/officeDocument/2006/math">
                    <m:r>
                      <a:rPr lang="fr-FR" i="1">
                        <a:solidFill>
                          <a:schemeClr val="bg1"/>
                        </a:solidFill>
                        <a:latin typeface="Cambria Math"/>
                      </a:rPr>
                      <m:t>𝑄</m:t>
                    </m:r>
                    <m:r>
                      <a:rPr lang="fr-FR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FR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i="1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𝑅</m:t>
                        </m:r>
                      </m:den>
                    </m:f>
                    <m:rad>
                      <m:radPr>
                        <m:degHide m:val="on"/>
                        <m:ctrlPr>
                          <a:rPr lang="fr-FR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box>
                          <m:boxPr>
                            <m:ctrlPr>
                              <a:rPr lang="fr-FR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fr-FR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fr-FR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𝐿</m:t>
                                </m:r>
                              </m:num>
                              <m:den>
                                <m:r>
                                  <a:rPr lang="fr-FR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𝐶</m:t>
                                </m:r>
                              </m:den>
                            </m:f>
                          </m:e>
                        </m:box>
                      </m:e>
                    </m:rad>
                  </m:oMath>
                </a14:m>
                <a:endParaRPr lang="fr-F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6" name="Rectangle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8096" y="4228730"/>
                <a:ext cx="2310697" cy="656013"/>
              </a:xfrm>
              <a:prstGeom prst="rect">
                <a:avLst/>
              </a:prstGeom>
              <a:blipFill rotWithShape="1">
                <a:blip r:embed="rId3"/>
                <a:stretch>
                  <a:fillRect r="-369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5562413" y="267155"/>
            <a:ext cx="3336134" cy="1451908"/>
            <a:chOff x="35496" y="743917"/>
            <a:chExt cx="3336134" cy="1451908"/>
          </a:xfrm>
        </p:grpSpPr>
        <p:sp>
          <p:nvSpPr>
            <p:cNvPr id="28" name="Oval 27"/>
            <p:cNvSpPr/>
            <p:nvPr/>
          </p:nvSpPr>
          <p:spPr>
            <a:xfrm>
              <a:off x="899592" y="1475744"/>
              <a:ext cx="360040" cy="38243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9" name="Straight Connector 28"/>
            <p:cNvCxnSpPr>
              <a:stCxn id="28" idx="0"/>
            </p:cNvCxnSpPr>
            <p:nvPr/>
          </p:nvCxnSpPr>
          <p:spPr>
            <a:xfrm flipV="1">
              <a:off x="1079612" y="1138094"/>
              <a:ext cx="0" cy="33765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1079612" y="1858174"/>
              <a:ext cx="0" cy="33765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1096141" y="2195824"/>
              <a:ext cx="153164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 flipV="1">
              <a:off x="1079614" y="1138564"/>
              <a:ext cx="261041" cy="2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5"/>
            <p:cNvGrpSpPr/>
            <p:nvPr/>
          </p:nvGrpSpPr>
          <p:grpSpPr>
            <a:xfrm rot="5400000">
              <a:off x="2505710" y="1381458"/>
              <a:ext cx="198403" cy="403079"/>
              <a:chOff x="2326675" y="1452797"/>
              <a:chExt cx="116402" cy="337650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 flipV="1">
                <a:off x="2326675" y="1452797"/>
                <a:ext cx="0" cy="33765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V="1">
                <a:off x="2443077" y="1452797"/>
                <a:ext cx="0" cy="33765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Straight Connector 34"/>
            <p:cNvCxnSpPr/>
            <p:nvPr/>
          </p:nvCxnSpPr>
          <p:spPr>
            <a:xfrm flipH="1">
              <a:off x="1716065" y="1138094"/>
              <a:ext cx="272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Group 35"/>
            <p:cNvGrpSpPr/>
            <p:nvPr/>
          </p:nvGrpSpPr>
          <p:grpSpPr>
            <a:xfrm>
              <a:off x="1988102" y="1053688"/>
              <a:ext cx="415270" cy="168811"/>
              <a:chOff x="1988101" y="1572222"/>
              <a:chExt cx="622905" cy="225389"/>
            </a:xfrm>
          </p:grpSpPr>
          <p:sp>
            <p:nvSpPr>
              <p:cNvPr id="37" name="Block Arc 36"/>
              <p:cNvSpPr/>
              <p:nvPr/>
            </p:nvSpPr>
            <p:spPr>
              <a:xfrm>
                <a:off x="1988101" y="1581117"/>
                <a:ext cx="207635" cy="216494"/>
              </a:xfrm>
              <a:prstGeom prst="blockArc">
                <a:avLst>
                  <a:gd name="adj1" fmla="val 10800000"/>
                  <a:gd name="adj2" fmla="val 188242"/>
                  <a:gd name="adj3" fmla="val 2458"/>
                </a:avLst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Block Arc 37"/>
              <p:cNvSpPr/>
              <p:nvPr/>
            </p:nvSpPr>
            <p:spPr>
              <a:xfrm>
                <a:off x="2195736" y="1572222"/>
                <a:ext cx="207635" cy="216494"/>
              </a:xfrm>
              <a:prstGeom prst="blockArc">
                <a:avLst>
                  <a:gd name="adj1" fmla="val 10800000"/>
                  <a:gd name="adj2" fmla="val 188242"/>
                  <a:gd name="adj3" fmla="val 2458"/>
                </a:avLst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Block Arc 38"/>
              <p:cNvSpPr/>
              <p:nvPr/>
            </p:nvSpPr>
            <p:spPr>
              <a:xfrm>
                <a:off x="2403371" y="1572222"/>
                <a:ext cx="207635" cy="216494"/>
              </a:xfrm>
              <a:prstGeom prst="blockArc">
                <a:avLst>
                  <a:gd name="adj1" fmla="val 10800000"/>
                  <a:gd name="adj2" fmla="val 188242"/>
                  <a:gd name="adj3" fmla="val 2458"/>
                </a:avLst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40" name="Straight Connector 39"/>
            <p:cNvCxnSpPr/>
            <p:nvPr/>
          </p:nvCxnSpPr>
          <p:spPr>
            <a:xfrm flipH="1">
              <a:off x="2403374" y="1134762"/>
              <a:ext cx="22441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2627784" y="1134762"/>
              <a:ext cx="0" cy="33765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 flipV="1">
              <a:off x="2627784" y="1660878"/>
              <a:ext cx="1" cy="53494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flipV="1">
              <a:off x="827584" y="1378948"/>
              <a:ext cx="0" cy="504013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1403648" y="743917"/>
              <a:ext cx="29687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>
                  <a:solidFill>
                    <a:srgbClr val="00B050"/>
                  </a:solidFill>
                </a:rPr>
                <a:t>R</a:t>
              </a:r>
              <a:endParaRPr lang="fr-FR" sz="1600" dirty="0">
                <a:solidFill>
                  <a:srgbClr val="00B05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068593" y="773748"/>
              <a:ext cx="2712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>
                  <a:solidFill>
                    <a:srgbClr val="00B050"/>
                  </a:solidFill>
                </a:rPr>
                <a:t>L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284539" y="1682199"/>
              <a:ext cx="2936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>
                  <a:solidFill>
                    <a:srgbClr val="00B050"/>
                  </a:solidFill>
                </a:rPr>
                <a:t>C</a:t>
              </a:r>
              <a:endParaRPr lang="fr-FR" sz="1600" dirty="0">
                <a:solidFill>
                  <a:srgbClr val="00B05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943998" y="1497682"/>
              <a:ext cx="2856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>
                  <a:solidFill>
                    <a:srgbClr val="0070C0"/>
                  </a:solidFill>
                </a:rPr>
                <a:t>E</a:t>
              </a:r>
              <a:endParaRPr lang="fr-FR" sz="1600" dirty="0">
                <a:solidFill>
                  <a:srgbClr val="0070C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TextBox 59"/>
                <p:cNvSpPr txBox="1"/>
                <p:nvPr/>
              </p:nvSpPr>
              <p:spPr>
                <a:xfrm>
                  <a:off x="35496" y="1829819"/>
                  <a:ext cx="112242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fr-FR" sz="1200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E</m:t>
                        </m:r>
                        <m:r>
                          <m:rPr>
                            <m:nor/>
                          </m:rPr>
                          <a:rPr lang="fr-FR" sz="1200" b="0" dirty="0" smtClean="0">
                            <a:solidFill>
                              <a:srgbClr val="0070C0"/>
                            </a:solidFill>
                          </a:rPr>
                          <m:t> = </m:t>
                        </m:r>
                        <m:sSub>
                          <m:sSubPr>
                            <m:ctrlPr>
                              <a:rPr lang="fr-FR" sz="1200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fr-FR" sz="1200" b="0" i="0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E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fr-FR" sz="1200" b="0" i="0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e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fr-FR" sz="1200" b="0" i="0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cos</m:t>
                        </m:r>
                        <m:r>
                          <a:rPr lang="fr-FR" sz="1200" b="0" i="0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⁡(</m:t>
                        </m:r>
                        <m:r>
                          <m:rPr>
                            <m:sty m:val="p"/>
                          </m:rPr>
                          <a:rPr lang="el-GR" sz="1200" b="0" i="0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ω</m:t>
                        </m:r>
                        <m:r>
                          <m:rPr>
                            <m:sty m:val="p"/>
                          </m:rPr>
                          <a:rPr lang="fr-FR" sz="1200" b="0" i="0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t</m:t>
                        </m:r>
                        <m:r>
                          <a:rPr lang="fr-FR" sz="1200" b="0" i="0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fr-FR" sz="1200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60" name="TextBox 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496" y="1829819"/>
                  <a:ext cx="1122422" cy="276999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r="-1630" b="-15217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6" name="Straight Arrow Connector 65"/>
            <p:cNvCxnSpPr/>
            <p:nvPr/>
          </p:nvCxnSpPr>
          <p:spPr>
            <a:xfrm flipV="1">
              <a:off x="2915816" y="1354161"/>
              <a:ext cx="0" cy="504013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3021854" y="1486263"/>
              <a:ext cx="3497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 smtClean="0">
                  <a:solidFill>
                    <a:srgbClr val="FF0000"/>
                  </a:solidFill>
                </a:rPr>
                <a:t>U</a:t>
              </a:r>
              <a:endParaRPr lang="fr-FR" sz="2000" dirty="0">
                <a:solidFill>
                  <a:srgbClr val="FF0000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351973" y="1067263"/>
              <a:ext cx="375410" cy="16927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Rectangle 123"/>
              <p:cNvSpPr/>
              <p:nvPr/>
            </p:nvSpPr>
            <p:spPr>
              <a:xfrm>
                <a:off x="859313" y="4221088"/>
                <a:ext cx="2508764" cy="6560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>
                            <a:solidFill>
                              <a:schemeClr val="bg1"/>
                            </a:solidFill>
                            <a:latin typeface="Cambria Math"/>
                          </a:rPr>
                          <m:t>ω</m:t>
                        </m:r>
                      </m:e>
                      <m:sub>
                        <m:r>
                          <a:rPr lang="fr-FR" i="1">
                            <a:solidFill>
                              <a:schemeClr val="bg1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fr-FR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fr-FR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box>
                          <m:boxPr>
                            <m:ctrlPr>
                              <a:rPr lang="fr-FR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fr-FR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fr-FR" b="0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</m:num>
                              <m:den>
                                <m:r>
                                  <a:rPr lang="fr-FR" b="0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𝑚</m:t>
                                </m:r>
                              </m:den>
                            </m:f>
                          </m:e>
                        </m:box>
                      </m:e>
                    </m:rad>
                  </m:oMath>
                </a14:m>
                <a:r>
                  <a:rPr lang="fr-FR" dirty="0" smtClean="0"/>
                  <a:t>  </a:t>
                </a:r>
                <a:r>
                  <a:rPr lang="fr-FR" dirty="0" smtClean="0">
                    <a:solidFill>
                      <a:schemeClr val="bg1"/>
                    </a:solidFill>
                  </a:rPr>
                  <a:t> et </a:t>
                </a:r>
                <a14:m>
                  <m:oMath xmlns:m="http://schemas.openxmlformats.org/officeDocument/2006/math">
                    <m:r>
                      <a:rPr lang="fr-FR" i="1">
                        <a:solidFill>
                          <a:schemeClr val="bg1"/>
                        </a:solidFill>
                        <a:latin typeface="Cambria Math"/>
                      </a:rPr>
                      <m:t>𝑄</m:t>
                    </m:r>
                    <m:r>
                      <a:rPr lang="fr-FR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FR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i="1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i="1">
                            <a:solidFill>
                              <a:schemeClr val="bg1"/>
                            </a:solidFill>
                            <a:latin typeface="Cambria Math"/>
                          </a:rPr>
                          <m:t>α</m:t>
                        </m:r>
                      </m:den>
                    </m:f>
                    <m:rad>
                      <m:radPr>
                        <m:degHide m:val="on"/>
                        <m:ctrlPr>
                          <a:rPr lang="fr-FR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box>
                          <m:boxPr>
                            <m:ctrlPr>
                              <a:rPr lang="fr-FR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r>
                              <m:rPr>
                                <m:brk m:alnAt="63"/>
                              </m:rPr>
                              <a:rPr lang="fr-FR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𝑘</m:t>
                            </m:r>
                            <m:r>
                              <a:rPr lang="fr-FR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</m:box>
                      </m:e>
                    </m:rad>
                  </m:oMath>
                </a14:m>
                <a:endParaRPr lang="fr-FR" dirty="0" smtClean="0"/>
              </a:p>
            </p:txBody>
          </p:sp>
        </mc:Choice>
        <mc:Fallback xmlns="">
          <p:sp>
            <p:nvSpPr>
              <p:cNvPr id="124" name="Rectangle 1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313" y="4221088"/>
                <a:ext cx="2508764" cy="656013"/>
              </a:xfrm>
              <a:prstGeom prst="rect">
                <a:avLst/>
              </a:prstGeom>
              <a:blipFill rotWithShape="1">
                <a:blip r:embed="rId8"/>
                <a:stretch>
                  <a:fillRect r="-291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7" name="TextBox 126"/>
          <p:cNvSpPr txBox="1"/>
          <p:nvPr/>
        </p:nvSpPr>
        <p:spPr>
          <a:xfrm>
            <a:off x="6378096" y="3184248"/>
            <a:ext cx="110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T</a:t>
            </a:r>
            <a:r>
              <a:rPr lang="fr-FR" dirty="0" smtClean="0">
                <a:solidFill>
                  <a:schemeClr val="bg1"/>
                </a:solidFill>
              </a:rPr>
              <a:t>ension U</a:t>
            </a:r>
            <a:endParaRPr lang="fr-FR" i="1" dirty="0" smtClean="0">
              <a:solidFill>
                <a:schemeClr val="bg1"/>
              </a:solidFill>
              <a:latin typeface="Cambria Math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372200" y="3556024"/>
            <a:ext cx="1112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Intensité i</a:t>
            </a:r>
            <a:endParaRPr lang="fr-FR" i="1" dirty="0" smtClean="0">
              <a:solidFill>
                <a:schemeClr val="bg1"/>
              </a:solidFill>
              <a:latin typeface="Cambria Math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1655407" y="3191948"/>
            <a:ext cx="1332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Elongation x</a:t>
            </a:r>
            <a:endParaRPr lang="fr-FR" i="1" dirty="0" smtClean="0">
              <a:solidFill>
                <a:schemeClr val="bg1"/>
              </a:solidFill>
              <a:latin typeface="Cambria Math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1816159" y="3563724"/>
            <a:ext cx="1010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Vitesse v</a:t>
            </a:r>
            <a:endParaRPr lang="fr-FR" i="1" dirty="0" smtClean="0">
              <a:solidFill>
                <a:schemeClr val="bg1"/>
              </a:solidFill>
              <a:latin typeface="Cambria Math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3961235" y="3368914"/>
            <a:ext cx="1289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Résonances</a:t>
            </a:r>
            <a:endParaRPr lang="fr-FR" i="1" dirty="0" smtClean="0">
              <a:solidFill>
                <a:schemeClr val="bg1"/>
              </a:solidFill>
              <a:latin typeface="Cambria Math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Rectangle 140"/>
              <p:cNvSpPr/>
              <p:nvPr/>
            </p:nvSpPr>
            <p:spPr>
              <a:xfrm>
                <a:off x="484527" y="2223372"/>
                <a:ext cx="2495042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fr-FR" i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α</m:t>
                          </m:r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𝑚</m:t>
                          </m:r>
                        </m:den>
                      </m:f>
                      <m:f>
                        <m:f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fr-FR" i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𝑘</m:t>
                          </m:r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𝑚</m:t>
                          </m:r>
                        </m:den>
                      </m:f>
                      <m:r>
                        <a:rPr lang="fr-FR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𝐹</m:t>
                          </m:r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1" name="Rectangle 1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527" y="2223372"/>
                <a:ext cx="2495042" cy="648126"/>
              </a:xfrm>
              <a:prstGeom prst="rect">
                <a:avLst/>
              </a:prstGeom>
              <a:blipFill rotWithShape="1">
                <a:blip r:embed="rId9"/>
                <a:stretch>
                  <a:fillRect r="-243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TextBox 90"/>
          <p:cNvSpPr txBox="1"/>
          <p:nvPr/>
        </p:nvSpPr>
        <p:spPr>
          <a:xfrm>
            <a:off x="1563834" y="1637528"/>
            <a:ext cx="274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m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534116" y="1131762"/>
            <a:ext cx="212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k</a:t>
            </a:r>
          </a:p>
        </p:txBody>
      </p:sp>
      <p:grpSp>
        <p:nvGrpSpPr>
          <p:cNvPr id="94" name="Group 93"/>
          <p:cNvGrpSpPr/>
          <p:nvPr/>
        </p:nvGrpSpPr>
        <p:grpSpPr>
          <a:xfrm rot="5400000">
            <a:off x="1329587" y="912853"/>
            <a:ext cx="1420805" cy="397876"/>
            <a:chOff x="3443500" y="1697906"/>
            <a:chExt cx="2525430" cy="564666"/>
          </a:xfrm>
        </p:grpSpPr>
        <p:sp>
          <p:nvSpPr>
            <p:cNvPr id="96" name="Oval 95"/>
            <p:cNvSpPr/>
            <p:nvPr/>
          </p:nvSpPr>
          <p:spPr>
            <a:xfrm>
              <a:off x="5817751" y="1902807"/>
              <a:ext cx="151179" cy="1463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97" name="Straight Connector 96"/>
            <p:cNvCxnSpPr/>
            <p:nvPr/>
          </p:nvCxnSpPr>
          <p:spPr>
            <a:xfrm>
              <a:off x="3443500" y="2013039"/>
              <a:ext cx="746270" cy="95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flipV="1">
              <a:off x="4189770" y="1715401"/>
              <a:ext cx="112245" cy="29858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flipV="1">
              <a:off x="4491995" y="1734956"/>
              <a:ext cx="170264" cy="4905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 flipV="1">
              <a:off x="4302015" y="1717964"/>
              <a:ext cx="195186" cy="50104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flipH="1" flipV="1">
              <a:off x="4669118" y="1729717"/>
              <a:ext cx="195186" cy="50104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flipV="1">
              <a:off x="4864304" y="1740198"/>
              <a:ext cx="170264" cy="4905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 flipV="1">
              <a:off x="5036223" y="1729717"/>
              <a:ext cx="195186" cy="50104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flipV="1">
              <a:off x="5239936" y="1956902"/>
              <a:ext cx="85131" cy="2738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flipV="1">
              <a:off x="5325067" y="1956902"/>
              <a:ext cx="478593" cy="366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flipH="1" flipV="1">
              <a:off x="3443500" y="1697906"/>
              <a:ext cx="6" cy="5646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107"/>
          <p:cNvGrpSpPr/>
          <p:nvPr/>
        </p:nvGrpSpPr>
        <p:grpSpPr>
          <a:xfrm rot="5400000">
            <a:off x="1821019" y="869088"/>
            <a:ext cx="901109" cy="446609"/>
            <a:chOff x="1251934" y="701572"/>
            <a:chExt cx="1120424" cy="497029"/>
          </a:xfrm>
        </p:grpSpPr>
        <p:cxnSp>
          <p:nvCxnSpPr>
            <p:cNvPr id="109" name="Straight Connector 108"/>
            <p:cNvCxnSpPr/>
            <p:nvPr/>
          </p:nvCxnSpPr>
          <p:spPr>
            <a:xfrm flipH="1" flipV="1">
              <a:off x="1251934" y="806471"/>
              <a:ext cx="2787" cy="39213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flipV="1">
              <a:off x="2369150" y="806471"/>
              <a:ext cx="0" cy="35563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flipH="1">
              <a:off x="1251934" y="813839"/>
              <a:ext cx="434664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H="1">
              <a:off x="1809057" y="810772"/>
              <a:ext cx="563301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flipV="1">
              <a:off x="1809058" y="754273"/>
              <a:ext cx="0" cy="12063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flipV="1">
              <a:off x="1686598" y="701572"/>
              <a:ext cx="0" cy="21580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flipH="1">
              <a:off x="1683274" y="917374"/>
              <a:ext cx="180765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flipH="1">
              <a:off x="1683273" y="701572"/>
              <a:ext cx="180765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7" name="TextBox 116"/>
          <p:cNvSpPr txBox="1"/>
          <p:nvPr/>
        </p:nvSpPr>
        <p:spPr>
          <a:xfrm>
            <a:off x="2551266" y="839111"/>
            <a:ext cx="274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B050"/>
                </a:solidFill>
                <a:latin typeface="Calibri"/>
                <a:cs typeface="Calibri"/>
              </a:rPr>
              <a:t>α</a:t>
            </a:r>
            <a:endParaRPr lang="fr-FR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Box 117"/>
              <p:cNvSpPr txBox="1"/>
              <p:nvPr/>
            </p:nvSpPr>
            <p:spPr>
              <a:xfrm>
                <a:off x="591062" y="260648"/>
                <a:ext cx="11128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fr-FR" sz="1200" dirty="0">
                          <a:solidFill>
                            <a:srgbClr val="0070C0"/>
                          </a:solidFill>
                          <a:latin typeface="Cambria Math"/>
                        </a:rPr>
                        <m:t>F</m:t>
                      </m:r>
                      <m:r>
                        <m:rPr>
                          <m:nor/>
                        </m:rPr>
                        <a:rPr lang="fr-FR" sz="1200" b="0" dirty="0" smtClean="0">
                          <a:solidFill>
                            <a:srgbClr val="0070C0"/>
                          </a:solidFill>
                        </a:rPr>
                        <m:t> = </m:t>
                      </m:r>
                      <m:sSub>
                        <m:sSubPr>
                          <m:ctrlPr>
                            <a:rPr lang="fr-FR" sz="12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1200" b="0" i="0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F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200" b="0" i="0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e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fr-FR" sz="1200" b="0" i="0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cos</m:t>
                      </m:r>
                      <m:r>
                        <a:rPr lang="fr-FR" sz="1200" b="0" i="0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⁡(</m:t>
                      </m:r>
                      <m:r>
                        <m:rPr>
                          <m:sty m:val="p"/>
                        </m:rPr>
                        <a:rPr lang="el-GR" sz="1200" b="0" i="0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ω</m:t>
                      </m:r>
                      <m:r>
                        <m:rPr>
                          <m:sty m:val="p"/>
                        </m:rPr>
                        <a:rPr lang="fr-FR" sz="1200" b="0" i="0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t</m:t>
                      </m:r>
                      <m:r>
                        <a:rPr lang="fr-FR" sz="1200" b="0" i="0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8" name="Text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062" y="260648"/>
                <a:ext cx="1112805" cy="276999"/>
              </a:xfrm>
              <a:prstGeom prst="rect">
                <a:avLst/>
              </a:prstGeom>
              <a:blipFill rotWithShape="1">
                <a:blip r:embed="rId10"/>
                <a:stretch>
                  <a:fillRect r="-1093" b="-1777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9" name="Straight Arrow Connector 118"/>
          <p:cNvCxnSpPr/>
          <p:nvPr/>
        </p:nvCxnSpPr>
        <p:spPr>
          <a:xfrm flipV="1">
            <a:off x="1728122" y="271588"/>
            <a:ext cx="0" cy="401946"/>
          </a:xfrm>
          <a:prstGeom prst="straightConnector1">
            <a:avLst/>
          </a:prstGeom>
          <a:ln w="1905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2374702" y="1637528"/>
            <a:ext cx="2856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</a:rPr>
              <a:t>z</a:t>
            </a:r>
          </a:p>
        </p:txBody>
      </p:sp>
      <p:cxnSp>
        <p:nvCxnSpPr>
          <p:cNvPr id="145" name="Straight Arrow Connector 144"/>
          <p:cNvCxnSpPr/>
          <p:nvPr/>
        </p:nvCxnSpPr>
        <p:spPr>
          <a:xfrm flipV="1">
            <a:off x="2300968" y="1601123"/>
            <a:ext cx="0" cy="464373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352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06556" y="744098"/>
            <a:ext cx="19992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bg1"/>
                </a:solidFill>
              </a:rPr>
              <a:t>Analogies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16382" y="2416269"/>
            <a:ext cx="2379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>
                <a:solidFill>
                  <a:schemeClr val="bg1"/>
                </a:solidFill>
              </a:rPr>
              <a:t>Equation différentielle </a:t>
            </a:r>
            <a:endParaRPr lang="fr-FR" i="1" dirty="0" smtClean="0">
              <a:solidFill>
                <a:schemeClr val="bg1"/>
              </a:solidFill>
              <a:latin typeface="Cambria Math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210485" y="2211371"/>
                <a:ext cx="2531399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𝑈</m:t>
                          </m:r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fr-FR" i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𝑅</m:t>
                          </m:r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𝐿</m:t>
                          </m:r>
                        </m:den>
                      </m:f>
                      <m:f>
                        <m:f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𝑑𝑈</m:t>
                          </m:r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fr-FR" i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𝑈</m:t>
                          </m:r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𝐿𝐶</m:t>
                          </m:r>
                        </m:den>
                      </m:f>
                      <m:r>
                        <a:rPr lang="fr-FR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𝐸</m:t>
                          </m:r>
                          <m:r>
                            <m:rPr>
                              <m:nor/>
                            </m:rPr>
                            <a:rPr lang="fr-FR" i="1" dirty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𝐿𝐶</m:t>
                          </m:r>
                        </m:den>
                      </m:f>
                    </m:oMath>
                  </m:oMathPara>
                </a14:m>
                <a:endParaRPr lang="fr-FR" i="1" dirty="0">
                  <a:solidFill>
                    <a:schemeClr val="bg1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0485" y="2211371"/>
                <a:ext cx="2531399" cy="648126"/>
              </a:xfrm>
              <a:prstGeom prst="rect">
                <a:avLst/>
              </a:prstGeom>
              <a:blipFill rotWithShape="1">
                <a:blip r:embed="rId2"/>
                <a:stretch>
                  <a:fillRect r="-241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/>
              <p:cNvSpPr/>
              <p:nvPr/>
            </p:nvSpPr>
            <p:spPr>
              <a:xfrm>
                <a:off x="6378096" y="4228730"/>
                <a:ext cx="2310697" cy="6560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>
                            <a:solidFill>
                              <a:schemeClr val="bg1"/>
                            </a:solidFill>
                            <a:latin typeface="Cambria Math"/>
                          </a:rPr>
                          <m:t>ω</m:t>
                        </m:r>
                      </m:e>
                      <m:sub>
                        <m:r>
                          <a:rPr lang="fr-FR" i="1">
                            <a:solidFill>
                              <a:schemeClr val="bg1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fr-FR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FR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i="1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fr-FR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fr-FR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𝐿𝐶</m:t>
                            </m:r>
                          </m:e>
                        </m:rad>
                      </m:den>
                    </m:f>
                  </m:oMath>
                </a14:m>
                <a:r>
                  <a:rPr lang="fr-FR" dirty="0" smtClean="0"/>
                  <a:t> </a:t>
                </a:r>
                <a:r>
                  <a:rPr lang="fr-FR" dirty="0">
                    <a:solidFill>
                      <a:schemeClr val="bg1"/>
                    </a:solidFill>
                  </a:rPr>
                  <a:t> </a:t>
                </a:r>
                <a:r>
                  <a:rPr lang="fr-FR" dirty="0" smtClean="0">
                    <a:solidFill>
                      <a:schemeClr val="bg1"/>
                    </a:solidFill>
                  </a:rPr>
                  <a:t>et </a:t>
                </a:r>
                <a14:m>
                  <m:oMath xmlns:m="http://schemas.openxmlformats.org/officeDocument/2006/math">
                    <m:r>
                      <a:rPr lang="fr-FR" i="1">
                        <a:solidFill>
                          <a:schemeClr val="bg1"/>
                        </a:solidFill>
                        <a:latin typeface="Cambria Math"/>
                      </a:rPr>
                      <m:t>𝑄</m:t>
                    </m:r>
                    <m:r>
                      <a:rPr lang="fr-FR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FR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i="1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𝑅</m:t>
                        </m:r>
                      </m:den>
                    </m:f>
                    <m:rad>
                      <m:radPr>
                        <m:degHide m:val="on"/>
                        <m:ctrlPr>
                          <a:rPr lang="fr-FR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box>
                          <m:boxPr>
                            <m:ctrlPr>
                              <a:rPr lang="fr-FR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fr-FR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fr-FR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𝐿</m:t>
                                </m:r>
                              </m:num>
                              <m:den>
                                <m:r>
                                  <a:rPr lang="fr-FR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𝐶</m:t>
                                </m:r>
                              </m:den>
                            </m:f>
                          </m:e>
                        </m:box>
                      </m:e>
                    </m:rad>
                  </m:oMath>
                </a14:m>
                <a:endParaRPr lang="fr-F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6" name="Rectangle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8096" y="4228730"/>
                <a:ext cx="2310697" cy="656013"/>
              </a:xfrm>
              <a:prstGeom prst="rect">
                <a:avLst/>
              </a:prstGeom>
              <a:blipFill rotWithShape="1">
                <a:blip r:embed="rId3"/>
                <a:stretch>
                  <a:fillRect r="-369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5562413" y="267155"/>
            <a:ext cx="3336134" cy="1451908"/>
            <a:chOff x="35496" y="743917"/>
            <a:chExt cx="3336134" cy="1451908"/>
          </a:xfrm>
        </p:grpSpPr>
        <p:sp>
          <p:nvSpPr>
            <p:cNvPr id="28" name="Oval 27"/>
            <p:cNvSpPr/>
            <p:nvPr/>
          </p:nvSpPr>
          <p:spPr>
            <a:xfrm>
              <a:off x="899592" y="1475744"/>
              <a:ext cx="360040" cy="38243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9" name="Straight Connector 28"/>
            <p:cNvCxnSpPr>
              <a:stCxn id="28" idx="0"/>
            </p:cNvCxnSpPr>
            <p:nvPr/>
          </p:nvCxnSpPr>
          <p:spPr>
            <a:xfrm flipV="1">
              <a:off x="1079612" y="1138094"/>
              <a:ext cx="0" cy="33765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1079612" y="1858174"/>
              <a:ext cx="0" cy="33765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1096141" y="2195824"/>
              <a:ext cx="153164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 flipV="1">
              <a:off x="1079614" y="1138564"/>
              <a:ext cx="261041" cy="2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5"/>
            <p:cNvGrpSpPr/>
            <p:nvPr/>
          </p:nvGrpSpPr>
          <p:grpSpPr>
            <a:xfrm rot="5400000">
              <a:off x="2505710" y="1381458"/>
              <a:ext cx="198403" cy="403079"/>
              <a:chOff x="2326675" y="1452797"/>
              <a:chExt cx="116402" cy="337650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 flipV="1">
                <a:off x="2326675" y="1452797"/>
                <a:ext cx="0" cy="33765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V="1">
                <a:off x="2443077" y="1452797"/>
                <a:ext cx="0" cy="33765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Straight Connector 34"/>
            <p:cNvCxnSpPr/>
            <p:nvPr/>
          </p:nvCxnSpPr>
          <p:spPr>
            <a:xfrm flipH="1">
              <a:off x="1716065" y="1138094"/>
              <a:ext cx="2720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Group 35"/>
            <p:cNvGrpSpPr/>
            <p:nvPr/>
          </p:nvGrpSpPr>
          <p:grpSpPr>
            <a:xfrm>
              <a:off x="1988102" y="1053688"/>
              <a:ext cx="415270" cy="168811"/>
              <a:chOff x="1988101" y="1572222"/>
              <a:chExt cx="622905" cy="225389"/>
            </a:xfrm>
          </p:grpSpPr>
          <p:sp>
            <p:nvSpPr>
              <p:cNvPr id="37" name="Block Arc 36"/>
              <p:cNvSpPr/>
              <p:nvPr/>
            </p:nvSpPr>
            <p:spPr>
              <a:xfrm>
                <a:off x="1988101" y="1581117"/>
                <a:ext cx="207635" cy="216494"/>
              </a:xfrm>
              <a:prstGeom prst="blockArc">
                <a:avLst>
                  <a:gd name="adj1" fmla="val 10800000"/>
                  <a:gd name="adj2" fmla="val 188242"/>
                  <a:gd name="adj3" fmla="val 2458"/>
                </a:avLst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Block Arc 37"/>
              <p:cNvSpPr/>
              <p:nvPr/>
            </p:nvSpPr>
            <p:spPr>
              <a:xfrm>
                <a:off x="2195736" y="1572222"/>
                <a:ext cx="207635" cy="216494"/>
              </a:xfrm>
              <a:prstGeom prst="blockArc">
                <a:avLst>
                  <a:gd name="adj1" fmla="val 10800000"/>
                  <a:gd name="adj2" fmla="val 188242"/>
                  <a:gd name="adj3" fmla="val 2458"/>
                </a:avLst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Block Arc 38"/>
              <p:cNvSpPr/>
              <p:nvPr/>
            </p:nvSpPr>
            <p:spPr>
              <a:xfrm>
                <a:off x="2403371" y="1572222"/>
                <a:ext cx="207635" cy="216494"/>
              </a:xfrm>
              <a:prstGeom prst="blockArc">
                <a:avLst>
                  <a:gd name="adj1" fmla="val 10800000"/>
                  <a:gd name="adj2" fmla="val 188242"/>
                  <a:gd name="adj3" fmla="val 2458"/>
                </a:avLst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40" name="Straight Connector 39"/>
            <p:cNvCxnSpPr/>
            <p:nvPr/>
          </p:nvCxnSpPr>
          <p:spPr>
            <a:xfrm flipH="1">
              <a:off x="2403374" y="1134762"/>
              <a:ext cx="22441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2627784" y="1134762"/>
              <a:ext cx="0" cy="33765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 flipV="1">
              <a:off x="2627784" y="1660878"/>
              <a:ext cx="1" cy="53494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flipV="1">
              <a:off x="827584" y="1378948"/>
              <a:ext cx="0" cy="504013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1403648" y="743917"/>
              <a:ext cx="29687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>
                  <a:solidFill>
                    <a:srgbClr val="00B050"/>
                  </a:solidFill>
                </a:rPr>
                <a:t>R</a:t>
              </a:r>
              <a:endParaRPr lang="fr-FR" sz="1600" dirty="0">
                <a:solidFill>
                  <a:srgbClr val="00B05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068593" y="773748"/>
              <a:ext cx="2712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>
                  <a:solidFill>
                    <a:srgbClr val="00B050"/>
                  </a:solidFill>
                </a:rPr>
                <a:t>L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284539" y="1682199"/>
              <a:ext cx="2936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>
                  <a:solidFill>
                    <a:srgbClr val="00B050"/>
                  </a:solidFill>
                </a:rPr>
                <a:t>C</a:t>
              </a:r>
              <a:endParaRPr lang="fr-FR" sz="1600" dirty="0">
                <a:solidFill>
                  <a:srgbClr val="00B05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943998" y="1497682"/>
              <a:ext cx="2856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>
                  <a:solidFill>
                    <a:srgbClr val="0070C0"/>
                  </a:solidFill>
                </a:rPr>
                <a:t>E</a:t>
              </a:r>
              <a:endParaRPr lang="fr-FR" sz="1600" dirty="0">
                <a:solidFill>
                  <a:srgbClr val="0070C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TextBox 59"/>
                <p:cNvSpPr txBox="1"/>
                <p:nvPr/>
              </p:nvSpPr>
              <p:spPr>
                <a:xfrm>
                  <a:off x="35496" y="1829819"/>
                  <a:ext cx="112242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fr-FR" sz="1200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E</m:t>
                        </m:r>
                        <m:r>
                          <m:rPr>
                            <m:nor/>
                          </m:rPr>
                          <a:rPr lang="fr-FR" sz="1200" b="0" dirty="0" smtClean="0">
                            <a:solidFill>
                              <a:srgbClr val="0070C0"/>
                            </a:solidFill>
                          </a:rPr>
                          <m:t> = </m:t>
                        </m:r>
                        <m:sSub>
                          <m:sSubPr>
                            <m:ctrlPr>
                              <a:rPr lang="fr-FR" sz="1200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fr-FR" sz="1200" b="0" i="0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E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fr-FR" sz="1200" b="0" i="0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e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fr-FR" sz="1200" b="0" i="0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cos</m:t>
                        </m:r>
                        <m:r>
                          <a:rPr lang="fr-FR" sz="1200" b="0" i="0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⁡(</m:t>
                        </m:r>
                        <m:r>
                          <m:rPr>
                            <m:sty m:val="p"/>
                          </m:rPr>
                          <a:rPr lang="el-GR" sz="1200" b="0" i="0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ω</m:t>
                        </m:r>
                        <m:r>
                          <m:rPr>
                            <m:sty m:val="p"/>
                          </m:rPr>
                          <a:rPr lang="fr-FR" sz="1200" b="0" i="0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t</m:t>
                        </m:r>
                        <m:r>
                          <a:rPr lang="fr-FR" sz="1200" b="0" i="0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fr-FR" sz="1200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60" name="TextBox 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496" y="1829819"/>
                  <a:ext cx="1122422" cy="276999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r="-1630" b="-15217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6" name="Straight Arrow Connector 65"/>
            <p:cNvCxnSpPr/>
            <p:nvPr/>
          </p:nvCxnSpPr>
          <p:spPr>
            <a:xfrm flipV="1">
              <a:off x="2915816" y="1354161"/>
              <a:ext cx="0" cy="504013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3021854" y="1486263"/>
              <a:ext cx="3497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 smtClean="0">
                  <a:solidFill>
                    <a:srgbClr val="FF0000"/>
                  </a:solidFill>
                </a:rPr>
                <a:t>U</a:t>
              </a:r>
              <a:endParaRPr lang="fr-FR" sz="2000" dirty="0">
                <a:solidFill>
                  <a:srgbClr val="FF0000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351973" y="1067263"/>
              <a:ext cx="375410" cy="16927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Rectangle 123"/>
              <p:cNvSpPr/>
              <p:nvPr/>
            </p:nvSpPr>
            <p:spPr>
              <a:xfrm>
                <a:off x="859313" y="4221088"/>
                <a:ext cx="2508764" cy="6560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>
                            <a:solidFill>
                              <a:schemeClr val="bg1"/>
                            </a:solidFill>
                            <a:latin typeface="Cambria Math"/>
                          </a:rPr>
                          <m:t>ω</m:t>
                        </m:r>
                      </m:e>
                      <m:sub>
                        <m:r>
                          <a:rPr lang="fr-FR" i="1">
                            <a:solidFill>
                              <a:schemeClr val="bg1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fr-FR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fr-FR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box>
                          <m:boxPr>
                            <m:ctrlPr>
                              <a:rPr lang="fr-FR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fr-FR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fr-FR" b="0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</m:num>
                              <m:den>
                                <m:r>
                                  <a:rPr lang="fr-FR" b="0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𝑚</m:t>
                                </m:r>
                              </m:den>
                            </m:f>
                          </m:e>
                        </m:box>
                      </m:e>
                    </m:rad>
                  </m:oMath>
                </a14:m>
                <a:r>
                  <a:rPr lang="fr-FR" dirty="0" smtClean="0"/>
                  <a:t>  </a:t>
                </a:r>
                <a:r>
                  <a:rPr lang="fr-FR" dirty="0" smtClean="0">
                    <a:solidFill>
                      <a:schemeClr val="bg1"/>
                    </a:solidFill>
                  </a:rPr>
                  <a:t> et </a:t>
                </a:r>
                <a14:m>
                  <m:oMath xmlns:m="http://schemas.openxmlformats.org/officeDocument/2006/math">
                    <m:r>
                      <a:rPr lang="fr-FR" i="1">
                        <a:solidFill>
                          <a:schemeClr val="bg1"/>
                        </a:solidFill>
                        <a:latin typeface="Cambria Math"/>
                      </a:rPr>
                      <m:t>𝑄</m:t>
                    </m:r>
                    <m:r>
                      <a:rPr lang="fr-FR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FR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i="1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i="1">
                            <a:solidFill>
                              <a:schemeClr val="bg1"/>
                            </a:solidFill>
                            <a:latin typeface="Cambria Math"/>
                          </a:rPr>
                          <m:t>α</m:t>
                        </m:r>
                      </m:den>
                    </m:f>
                    <m:rad>
                      <m:radPr>
                        <m:degHide m:val="on"/>
                        <m:ctrlPr>
                          <a:rPr lang="fr-FR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box>
                          <m:boxPr>
                            <m:ctrlPr>
                              <a:rPr lang="fr-FR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r>
                              <m:rPr>
                                <m:brk m:alnAt="63"/>
                              </m:rPr>
                              <a:rPr lang="fr-FR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𝑘</m:t>
                            </m:r>
                            <m:r>
                              <a:rPr lang="fr-FR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</m:box>
                      </m:e>
                    </m:rad>
                  </m:oMath>
                </a14:m>
                <a:endParaRPr lang="fr-FR" dirty="0" smtClean="0"/>
              </a:p>
            </p:txBody>
          </p:sp>
        </mc:Choice>
        <mc:Fallback xmlns="">
          <p:sp>
            <p:nvSpPr>
              <p:cNvPr id="124" name="Rectangle 1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313" y="4221088"/>
                <a:ext cx="2508764" cy="656013"/>
              </a:xfrm>
              <a:prstGeom prst="rect">
                <a:avLst/>
              </a:prstGeom>
              <a:blipFill rotWithShape="1">
                <a:blip r:embed="rId8"/>
                <a:stretch>
                  <a:fillRect r="-291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7" name="TextBox 126"/>
          <p:cNvSpPr txBox="1"/>
          <p:nvPr/>
        </p:nvSpPr>
        <p:spPr>
          <a:xfrm>
            <a:off x="6378096" y="3184248"/>
            <a:ext cx="110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T</a:t>
            </a:r>
            <a:r>
              <a:rPr lang="fr-FR" dirty="0" smtClean="0">
                <a:solidFill>
                  <a:schemeClr val="bg1"/>
                </a:solidFill>
              </a:rPr>
              <a:t>ension U</a:t>
            </a:r>
            <a:endParaRPr lang="fr-FR" i="1" dirty="0" smtClean="0">
              <a:solidFill>
                <a:schemeClr val="bg1"/>
              </a:solidFill>
              <a:latin typeface="Cambria Math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372200" y="3556024"/>
            <a:ext cx="1112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Intensité i</a:t>
            </a:r>
            <a:endParaRPr lang="fr-FR" i="1" dirty="0" smtClean="0">
              <a:solidFill>
                <a:schemeClr val="bg1"/>
              </a:solidFill>
              <a:latin typeface="Cambria Math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1655407" y="3191948"/>
            <a:ext cx="1332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Elongation x</a:t>
            </a:r>
            <a:endParaRPr lang="fr-FR" i="1" dirty="0" smtClean="0">
              <a:solidFill>
                <a:schemeClr val="bg1"/>
              </a:solidFill>
              <a:latin typeface="Cambria Math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1816159" y="3563724"/>
            <a:ext cx="1010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Vitesse v</a:t>
            </a:r>
            <a:endParaRPr lang="fr-FR" i="1" dirty="0" smtClean="0">
              <a:solidFill>
                <a:schemeClr val="bg1"/>
              </a:solidFill>
              <a:latin typeface="Cambria Math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3961235" y="3368914"/>
            <a:ext cx="1289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Résonances</a:t>
            </a:r>
            <a:endParaRPr lang="fr-FR" i="1" dirty="0" smtClean="0">
              <a:solidFill>
                <a:schemeClr val="bg1"/>
              </a:solidFill>
              <a:latin typeface="Cambria Math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Rectangle 140"/>
              <p:cNvSpPr/>
              <p:nvPr/>
            </p:nvSpPr>
            <p:spPr>
              <a:xfrm>
                <a:off x="484527" y="2223372"/>
                <a:ext cx="2495042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fr-FR" i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α</m:t>
                          </m:r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𝑚</m:t>
                          </m:r>
                        </m:den>
                      </m:f>
                      <m:f>
                        <m:f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fr-FR" i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𝑘</m:t>
                          </m:r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𝑚</m:t>
                          </m:r>
                        </m:den>
                      </m:f>
                      <m:r>
                        <a:rPr lang="fr-FR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𝐹</m:t>
                          </m:r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1" name="Rectangle 1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527" y="2223372"/>
                <a:ext cx="2495042" cy="648126"/>
              </a:xfrm>
              <a:prstGeom prst="rect">
                <a:avLst/>
              </a:prstGeom>
              <a:blipFill rotWithShape="1">
                <a:blip r:embed="rId9"/>
                <a:stretch>
                  <a:fillRect r="-243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TextBox 90"/>
          <p:cNvSpPr txBox="1"/>
          <p:nvPr/>
        </p:nvSpPr>
        <p:spPr>
          <a:xfrm>
            <a:off x="1563834" y="1637528"/>
            <a:ext cx="274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m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534116" y="1131762"/>
            <a:ext cx="212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k</a:t>
            </a:r>
          </a:p>
        </p:txBody>
      </p:sp>
      <p:grpSp>
        <p:nvGrpSpPr>
          <p:cNvPr id="94" name="Group 93"/>
          <p:cNvGrpSpPr/>
          <p:nvPr/>
        </p:nvGrpSpPr>
        <p:grpSpPr>
          <a:xfrm rot="5400000">
            <a:off x="1329587" y="912853"/>
            <a:ext cx="1420805" cy="397876"/>
            <a:chOff x="3443500" y="1697906"/>
            <a:chExt cx="2525430" cy="564666"/>
          </a:xfrm>
        </p:grpSpPr>
        <p:sp>
          <p:nvSpPr>
            <p:cNvPr id="96" name="Oval 95"/>
            <p:cNvSpPr/>
            <p:nvPr/>
          </p:nvSpPr>
          <p:spPr>
            <a:xfrm>
              <a:off x="5817751" y="1902807"/>
              <a:ext cx="151179" cy="1463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97" name="Straight Connector 96"/>
            <p:cNvCxnSpPr/>
            <p:nvPr/>
          </p:nvCxnSpPr>
          <p:spPr>
            <a:xfrm>
              <a:off x="3443500" y="2013039"/>
              <a:ext cx="746270" cy="95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flipV="1">
              <a:off x="4189770" y="1715401"/>
              <a:ext cx="112245" cy="29858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flipV="1">
              <a:off x="4491995" y="1734956"/>
              <a:ext cx="170264" cy="4905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 flipV="1">
              <a:off x="4302015" y="1717964"/>
              <a:ext cx="195186" cy="50104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flipH="1" flipV="1">
              <a:off x="4669118" y="1729717"/>
              <a:ext cx="195186" cy="50104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flipV="1">
              <a:off x="4864304" y="1740198"/>
              <a:ext cx="170264" cy="4905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 flipV="1">
              <a:off x="5036223" y="1729717"/>
              <a:ext cx="195186" cy="50104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flipV="1">
              <a:off x="5239936" y="1956902"/>
              <a:ext cx="85131" cy="2738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flipV="1">
              <a:off x="5325067" y="1956902"/>
              <a:ext cx="478593" cy="366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flipH="1" flipV="1">
              <a:off x="3443500" y="1697906"/>
              <a:ext cx="6" cy="5646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107"/>
          <p:cNvGrpSpPr/>
          <p:nvPr/>
        </p:nvGrpSpPr>
        <p:grpSpPr>
          <a:xfrm rot="5400000">
            <a:off x="1821019" y="869088"/>
            <a:ext cx="901109" cy="446609"/>
            <a:chOff x="1251934" y="701572"/>
            <a:chExt cx="1120424" cy="497029"/>
          </a:xfrm>
        </p:grpSpPr>
        <p:cxnSp>
          <p:nvCxnSpPr>
            <p:cNvPr id="109" name="Straight Connector 108"/>
            <p:cNvCxnSpPr/>
            <p:nvPr/>
          </p:nvCxnSpPr>
          <p:spPr>
            <a:xfrm flipH="1" flipV="1">
              <a:off x="1251934" y="806471"/>
              <a:ext cx="2787" cy="39213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flipV="1">
              <a:off x="2369150" y="806471"/>
              <a:ext cx="0" cy="35563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flipH="1">
              <a:off x="1251934" y="813839"/>
              <a:ext cx="434664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H="1">
              <a:off x="1809057" y="810772"/>
              <a:ext cx="563301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flipV="1">
              <a:off x="1809058" y="754273"/>
              <a:ext cx="0" cy="12063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flipV="1">
              <a:off x="1686598" y="701572"/>
              <a:ext cx="0" cy="21580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flipH="1">
              <a:off x="1683274" y="917374"/>
              <a:ext cx="180765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flipH="1">
              <a:off x="1683273" y="701572"/>
              <a:ext cx="180765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7" name="TextBox 116"/>
          <p:cNvSpPr txBox="1"/>
          <p:nvPr/>
        </p:nvSpPr>
        <p:spPr>
          <a:xfrm>
            <a:off x="2551266" y="839111"/>
            <a:ext cx="274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B050"/>
                </a:solidFill>
                <a:latin typeface="Calibri"/>
                <a:cs typeface="Calibri"/>
              </a:rPr>
              <a:t>α</a:t>
            </a:r>
            <a:endParaRPr lang="fr-FR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Box 117"/>
              <p:cNvSpPr txBox="1"/>
              <p:nvPr/>
            </p:nvSpPr>
            <p:spPr>
              <a:xfrm>
                <a:off x="591062" y="260648"/>
                <a:ext cx="11128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fr-FR" sz="1200" dirty="0">
                          <a:solidFill>
                            <a:srgbClr val="0070C0"/>
                          </a:solidFill>
                          <a:latin typeface="Cambria Math"/>
                        </a:rPr>
                        <m:t>F</m:t>
                      </m:r>
                      <m:r>
                        <m:rPr>
                          <m:nor/>
                        </m:rPr>
                        <a:rPr lang="fr-FR" sz="1200" b="0" dirty="0" smtClean="0">
                          <a:solidFill>
                            <a:srgbClr val="0070C0"/>
                          </a:solidFill>
                        </a:rPr>
                        <m:t> = </m:t>
                      </m:r>
                      <m:sSub>
                        <m:sSubPr>
                          <m:ctrlPr>
                            <a:rPr lang="fr-FR" sz="12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1200" b="0" i="0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F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200" b="0" i="0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e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fr-FR" sz="1200" b="0" i="0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cos</m:t>
                      </m:r>
                      <m:r>
                        <a:rPr lang="fr-FR" sz="1200" b="0" i="0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⁡(</m:t>
                      </m:r>
                      <m:r>
                        <m:rPr>
                          <m:sty m:val="p"/>
                        </m:rPr>
                        <a:rPr lang="el-GR" sz="1200" b="0" i="0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ω</m:t>
                      </m:r>
                      <m:r>
                        <m:rPr>
                          <m:sty m:val="p"/>
                        </m:rPr>
                        <a:rPr lang="fr-FR" sz="1200" b="0" i="0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t</m:t>
                      </m:r>
                      <m:r>
                        <a:rPr lang="fr-FR" sz="1200" b="0" i="0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8" name="Text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062" y="260648"/>
                <a:ext cx="1112805" cy="276999"/>
              </a:xfrm>
              <a:prstGeom prst="rect">
                <a:avLst/>
              </a:prstGeom>
              <a:blipFill rotWithShape="1">
                <a:blip r:embed="rId10"/>
                <a:stretch>
                  <a:fillRect r="-1093" b="-1777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9" name="Straight Arrow Connector 118"/>
          <p:cNvCxnSpPr/>
          <p:nvPr/>
        </p:nvCxnSpPr>
        <p:spPr>
          <a:xfrm flipV="1">
            <a:off x="1728122" y="271588"/>
            <a:ext cx="0" cy="401946"/>
          </a:xfrm>
          <a:prstGeom prst="straightConnector1">
            <a:avLst/>
          </a:prstGeom>
          <a:ln w="1905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2374702" y="1637528"/>
            <a:ext cx="2856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</a:rPr>
              <a:t>z</a:t>
            </a:r>
          </a:p>
        </p:txBody>
      </p:sp>
      <p:sp>
        <p:nvSpPr>
          <p:cNvPr id="68" name="Oval 67"/>
          <p:cNvSpPr/>
          <p:nvPr/>
        </p:nvSpPr>
        <p:spPr>
          <a:xfrm>
            <a:off x="7958291" y="5673336"/>
            <a:ext cx="1111678" cy="54491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Oval 68"/>
          <p:cNvSpPr/>
          <p:nvPr/>
        </p:nvSpPr>
        <p:spPr>
          <a:xfrm>
            <a:off x="2528894" y="5692396"/>
            <a:ext cx="1111678" cy="54491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301475" y="5157192"/>
                <a:ext cx="3140540" cy="10800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600" dirty="0" smtClean="0">
                    <a:solidFill>
                      <a:schemeClr val="bg1"/>
                    </a:solidFill>
                  </a:rPr>
                  <a:t>Exemple : Suspension d’une voiture</a:t>
                </a:r>
              </a:p>
              <a:p>
                <a:r>
                  <a:rPr lang="fr-FR" sz="1600" dirty="0" smtClean="0">
                    <a:solidFill>
                      <a:schemeClr val="bg1"/>
                    </a:solidFill>
                    <a:latin typeface="Cambria Math"/>
                  </a:rPr>
                  <a:t>m = 2 tonnes</a:t>
                </a:r>
                <a:endParaRPr lang="fr-FR" sz="1600" dirty="0">
                  <a:solidFill>
                    <a:schemeClr val="bg1"/>
                  </a:solidFill>
                  <a:latin typeface="Cambria Math"/>
                </a:endParaRPr>
              </a:p>
              <a:p>
                <a:r>
                  <a:rPr lang="fr-FR" sz="1600" dirty="0" smtClean="0">
                    <a:solidFill>
                      <a:schemeClr val="bg1"/>
                    </a:solidFill>
                    <a:latin typeface="Cambria Math"/>
                  </a:rPr>
                  <a:t>k  = 2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16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fr-FR" sz="1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.10</m:t>
                        </m:r>
                      </m:e>
                      <m:sup>
                        <m:r>
                          <a:rPr lang="fr-FR" sz="1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5</m:t>
                        </m:r>
                      </m:sup>
                    </m:sSup>
                  </m:oMath>
                </a14:m>
                <a:r>
                  <a:rPr lang="fr-FR" sz="1600" dirty="0" smtClean="0">
                    <a:solidFill>
                      <a:schemeClr val="bg1"/>
                    </a:solidFill>
                    <a:latin typeface="Cambria Math"/>
                  </a:rPr>
                  <a:t> N/m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 smtClean="0">
                        <a:solidFill>
                          <a:schemeClr val="bg1"/>
                        </a:solidFill>
                        <a:latin typeface="Cambria Math"/>
                      </a:rPr>
                      <m:t>α</m:t>
                    </m:r>
                  </m:oMath>
                </a14:m>
                <a:r>
                  <a:rPr lang="fr-FR" sz="1600" dirty="0" smtClean="0">
                    <a:solidFill>
                      <a:schemeClr val="bg1"/>
                    </a:solidFill>
                    <a:latin typeface="Cambria Math"/>
                  </a:rPr>
                  <a:t>  = 5000 kg/s</a:t>
                </a: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475" y="5157192"/>
                <a:ext cx="3140540" cy="1080039"/>
              </a:xfrm>
              <a:prstGeom prst="rect">
                <a:avLst/>
              </a:prstGeom>
              <a:blipFill rotWithShape="1">
                <a:blip r:embed="rId11"/>
                <a:stretch>
                  <a:fillRect l="-969" t="-1695" r="-1357" b="-62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1" name="Straight Arrow Connector 70"/>
          <p:cNvCxnSpPr/>
          <p:nvPr/>
        </p:nvCxnSpPr>
        <p:spPr>
          <a:xfrm>
            <a:off x="1991405" y="5949280"/>
            <a:ext cx="456119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631111" y="5764614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ysClr val="windowText" lastClr="000000"/>
                </a:solidFill>
              </a:rPr>
              <a:t>Q = 1.3</a:t>
            </a:r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737667" y="5153706"/>
            <a:ext cx="225215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chemeClr val="bg1"/>
                </a:solidFill>
              </a:rPr>
              <a:t>Exemple : Circuit typique</a:t>
            </a:r>
          </a:p>
          <a:p>
            <a:r>
              <a:rPr lang="fr-FR" sz="1600" dirty="0">
                <a:solidFill>
                  <a:schemeClr val="bg1"/>
                </a:solidFill>
                <a:latin typeface="Cambria Math"/>
              </a:rPr>
              <a:t>R</a:t>
            </a:r>
            <a:r>
              <a:rPr lang="fr-FR" sz="1600" dirty="0" smtClean="0">
                <a:solidFill>
                  <a:schemeClr val="bg1"/>
                </a:solidFill>
                <a:latin typeface="Cambria Math"/>
              </a:rPr>
              <a:t> = 10 </a:t>
            </a:r>
            <a:r>
              <a:rPr lang="el-GR" sz="1600" dirty="0" smtClean="0">
                <a:solidFill>
                  <a:schemeClr val="bg1"/>
                </a:solidFill>
                <a:latin typeface="Calibri"/>
                <a:cs typeface="Calibri"/>
              </a:rPr>
              <a:t>Ω</a:t>
            </a:r>
            <a:endParaRPr lang="fr-FR" sz="1600" dirty="0" smtClean="0">
              <a:solidFill>
                <a:schemeClr val="bg1"/>
              </a:solidFill>
              <a:latin typeface="Cambria Math"/>
            </a:endParaRPr>
          </a:p>
          <a:p>
            <a:r>
              <a:rPr lang="fr-FR" sz="1600" dirty="0" smtClean="0">
                <a:solidFill>
                  <a:schemeClr val="bg1"/>
                </a:solidFill>
                <a:latin typeface="Cambria Math"/>
              </a:rPr>
              <a:t>L  = 1 </a:t>
            </a:r>
            <a:r>
              <a:rPr lang="fr-FR" sz="1600" dirty="0" err="1" smtClean="0">
                <a:solidFill>
                  <a:schemeClr val="bg1"/>
                </a:solidFill>
                <a:latin typeface="Cambria Math"/>
              </a:rPr>
              <a:t>mH</a:t>
            </a:r>
            <a:endParaRPr lang="fr-FR" sz="1600" dirty="0" smtClean="0">
              <a:solidFill>
                <a:schemeClr val="bg1"/>
              </a:solidFill>
              <a:latin typeface="Cambria Math"/>
            </a:endParaRPr>
          </a:p>
          <a:p>
            <a:r>
              <a:rPr lang="fr-FR" sz="1600" dirty="0" smtClean="0">
                <a:solidFill>
                  <a:schemeClr val="bg1"/>
                </a:solidFill>
                <a:latin typeface="Cambria Math"/>
              </a:rPr>
              <a:t>C  = 1 nF</a:t>
            </a: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7427597" y="5945794"/>
            <a:ext cx="456119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8067303" y="5761128"/>
            <a:ext cx="912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Q = 100</a:t>
            </a:r>
            <a:endParaRPr lang="fr-FR" dirty="0"/>
          </a:p>
        </p:txBody>
      </p:sp>
      <p:cxnSp>
        <p:nvCxnSpPr>
          <p:cNvPr id="77" name="Straight Arrow Connector 76"/>
          <p:cNvCxnSpPr/>
          <p:nvPr/>
        </p:nvCxnSpPr>
        <p:spPr>
          <a:xfrm flipV="1">
            <a:off x="2300968" y="1601123"/>
            <a:ext cx="0" cy="464373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43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93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93519" y="744098"/>
            <a:ext cx="36253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bg1"/>
                </a:solidFill>
              </a:rPr>
              <a:t>Cavité </a:t>
            </a:r>
            <a:r>
              <a:rPr lang="fr-FR" sz="3600" dirty="0">
                <a:solidFill>
                  <a:schemeClr val="bg1"/>
                </a:solidFill>
              </a:rPr>
              <a:t>F</a:t>
            </a:r>
            <a:r>
              <a:rPr lang="fr-FR" sz="3600" dirty="0" smtClean="0">
                <a:solidFill>
                  <a:schemeClr val="bg1"/>
                </a:solidFill>
              </a:rPr>
              <a:t>abry-Pérot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769581" y="3310212"/>
            <a:ext cx="1498163" cy="1393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279401" y="3337860"/>
            <a:ext cx="230240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638531" y="3356992"/>
            <a:ext cx="1333958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5796136" y="1720987"/>
                <a:ext cx="2378280" cy="861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600" dirty="0" smtClean="0">
                    <a:solidFill>
                      <a:schemeClr val="bg1"/>
                    </a:solidFill>
                  </a:rPr>
                  <a:t>Hypothèses du calcul :</a:t>
                </a:r>
              </a:p>
              <a:p>
                <a:pPr marL="285750" indent="-285750">
                  <a:buFontTx/>
                  <a:buChar char="-"/>
                </a:pPr>
                <a:r>
                  <a:rPr lang="fr-FR" sz="1600" dirty="0" smtClean="0">
                    <a:solidFill>
                      <a:schemeClr val="bg1"/>
                    </a:solidFill>
                  </a:rPr>
                  <a:t>Approximation </a:t>
                </a:r>
                <a:r>
                  <a:rPr lang="fr-FR" sz="1600" dirty="0" smtClean="0">
                    <a:solidFill>
                      <a:schemeClr val="bg1"/>
                    </a:solidFill>
                  </a:rPr>
                  <a:t>scalaire</a:t>
                </a:r>
              </a:p>
              <a:p>
                <a:pPr marL="285750" indent="-285750">
                  <a:buFontTx/>
                  <a:buChar char="-"/>
                </a:pPr>
                <a:r>
                  <a:rPr lang="fr-FR" sz="1600" dirty="0">
                    <a:solidFill>
                      <a:schemeClr val="bg1"/>
                    </a:solidFill>
                  </a:rPr>
                  <a:t> </a:t>
                </a:r>
                <a:r>
                  <a:rPr lang="fr-FR" dirty="0" smtClean="0"/>
                  <a:t>:</a:t>
                </a:r>
                <a:r>
                  <a:rPr lang="fr-FR" dirty="0" smtClean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𝑟</m:t>
                        </m:r>
                      </m:e>
                      <m:sup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FR" b="0" i="1" smtClean="0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fr-FR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fr-FR" i="1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FR" b="0" i="1" smtClean="0">
                        <a:solidFill>
                          <a:schemeClr val="bg1"/>
                        </a:solidFill>
                        <a:latin typeface="Cambria Math"/>
                      </a:rPr>
                      <m:t>=1</m:t>
                    </m:r>
                  </m:oMath>
                </a14:m>
                <a:endParaRPr lang="fr-FR" dirty="0" smtClean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1720987"/>
                <a:ext cx="2378280" cy="861774"/>
              </a:xfrm>
              <a:prstGeom prst="rect">
                <a:avLst/>
              </a:prstGeom>
              <a:blipFill rotWithShape="1">
                <a:blip r:embed="rId2"/>
                <a:stretch>
                  <a:fillRect l="-1538" t="-2113" r="-2564" b="-985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495603" y="2837813"/>
                <a:ext cx="4139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603" y="2837813"/>
                <a:ext cx="413959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333" r="-20588" b="-2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>
            <a:off x="2411760" y="5301208"/>
            <a:ext cx="1894917" cy="0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55690" y="5456283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L</a:t>
            </a:r>
            <a:endParaRPr lang="fr-FR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198200" y="3258044"/>
                <a:ext cx="4413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8200" y="3258044"/>
                <a:ext cx="441339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18056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539371" y="1504932"/>
            <a:ext cx="14565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u="sng" dirty="0" smtClean="0">
                <a:solidFill>
                  <a:schemeClr val="bg1"/>
                </a:solidFill>
              </a:rPr>
              <a:t>Excitateur</a:t>
            </a:r>
            <a:r>
              <a:rPr lang="fr-FR" sz="1600" dirty="0" smtClean="0">
                <a:solidFill>
                  <a:schemeClr val="bg1"/>
                </a:solidFill>
              </a:rPr>
              <a:t> : </a:t>
            </a:r>
          </a:p>
          <a:p>
            <a:r>
              <a:rPr lang="fr-FR" sz="1600" dirty="0" smtClean="0">
                <a:solidFill>
                  <a:schemeClr val="bg1"/>
                </a:solidFill>
              </a:rPr>
              <a:t>Onde incidente</a:t>
            </a:r>
            <a:endParaRPr lang="fr-FR" dirty="0" smtClean="0"/>
          </a:p>
        </p:txBody>
      </p:sp>
      <p:sp>
        <p:nvSpPr>
          <p:cNvPr id="40" name="TextBox 39"/>
          <p:cNvSpPr txBox="1"/>
          <p:nvPr/>
        </p:nvSpPr>
        <p:spPr>
          <a:xfrm>
            <a:off x="2809721" y="1533547"/>
            <a:ext cx="12846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u="sng" dirty="0" smtClean="0">
                <a:solidFill>
                  <a:schemeClr val="bg1"/>
                </a:solidFill>
              </a:rPr>
              <a:t>Résonateur</a:t>
            </a:r>
            <a:r>
              <a:rPr lang="fr-FR" sz="1600" dirty="0" smtClean="0">
                <a:solidFill>
                  <a:schemeClr val="bg1"/>
                </a:solidFill>
              </a:rPr>
              <a:t> : </a:t>
            </a:r>
          </a:p>
          <a:p>
            <a:r>
              <a:rPr lang="fr-FR" sz="1600" dirty="0" smtClean="0">
                <a:solidFill>
                  <a:schemeClr val="bg1"/>
                </a:solidFill>
              </a:rPr>
              <a:t>Cavité</a:t>
            </a:r>
            <a:endParaRPr lang="fr-FR" dirty="0" smtClean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2263760" y="2636912"/>
            <a:ext cx="3984" cy="252028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559310" y="2636912"/>
            <a:ext cx="1" cy="252028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017992" y="205155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r , t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306677" y="205155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r , t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83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620902" y="5721078"/>
            <a:ext cx="1407482" cy="66025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extBox 3"/>
          <p:cNvSpPr txBox="1"/>
          <p:nvPr/>
        </p:nvSpPr>
        <p:spPr>
          <a:xfrm>
            <a:off x="2793519" y="744098"/>
            <a:ext cx="36253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bg1"/>
                </a:solidFill>
              </a:rPr>
              <a:t>Cavité </a:t>
            </a:r>
            <a:r>
              <a:rPr lang="fr-FR" sz="3600" dirty="0">
                <a:solidFill>
                  <a:schemeClr val="bg1"/>
                </a:solidFill>
              </a:rPr>
              <a:t>F</a:t>
            </a:r>
            <a:r>
              <a:rPr lang="fr-FR" sz="3600" dirty="0" smtClean="0">
                <a:solidFill>
                  <a:schemeClr val="bg1"/>
                </a:solidFill>
              </a:rPr>
              <a:t>abry-Pérot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263760" y="2636912"/>
            <a:ext cx="3984" cy="252028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59310" y="2636912"/>
            <a:ext cx="1" cy="252028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769581" y="3310212"/>
            <a:ext cx="1498163" cy="1393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279401" y="3337860"/>
            <a:ext cx="230240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638531" y="3356992"/>
            <a:ext cx="1333958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017992" y="205155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r , t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06677" y="205155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r , t</a:t>
            </a:r>
            <a:endParaRPr lang="fr-FR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495603" y="2837813"/>
                <a:ext cx="4139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603" y="2837813"/>
                <a:ext cx="413959" cy="369332"/>
              </a:xfrm>
              <a:prstGeom prst="rect">
                <a:avLst/>
              </a:prstGeom>
              <a:blipFill rotWithShape="1">
                <a:blip r:embed="rId2"/>
                <a:stretch>
                  <a:fillRect t="-8333" r="-20588" b="-2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>
            <a:off x="2411760" y="5301208"/>
            <a:ext cx="1894917" cy="0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55690" y="5456283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L</a:t>
            </a:r>
            <a:endParaRPr lang="fr-FR" dirty="0">
              <a:solidFill>
                <a:schemeClr val="bg1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263760" y="3933056"/>
            <a:ext cx="230240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267744" y="4437112"/>
            <a:ext cx="230240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2232479" y="3789040"/>
            <a:ext cx="2333686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236463" y="4293096"/>
            <a:ext cx="2333686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606194" y="3789040"/>
            <a:ext cx="1333958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606194" y="4292268"/>
            <a:ext cx="1333958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198200" y="3258044"/>
                <a:ext cx="4413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8200" y="3258044"/>
                <a:ext cx="441339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r="-18056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203023" y="3604374"/>
                <a:ext cx="4466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3023" y="3604374"/>
                <a:ext cx="446661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17808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228184" y="4107602"/>
                <a:ext cx="4466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4107602"/>
                <a:ext cx="446661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r="-17808" b="-2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 rot="5400000">
            <a:off x="6214993" y="4711954"/>
            <a:ext cx="655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</a:rPr>
              <a:t>…</a:t>
            </a:r>
            <a:endParaRPr lang="fr-FR" sz="2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753012" y="5866537"/>
                <a:ext cx="11432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z-Cyrl-AZ" i="1" smtClean="0">
                          <a:solidFill>
                            <a:schemeClr val="tx1"/>
                          </a:solidFill>
                          <a:latin typeface="Cambria Math"/>
                        </a:rPr>
                        <m:t>Ф</m:t>
                      </m:r>
                      <m:r>
                        <a:rPr lang="fr-FR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fr-FR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k</m:t>
                      </m:r>
                      <m:r>
                        <a:rPr lang="fr-FR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2</m:t>
                      </m:r>
                      <m:r>
                        <m:rPr>
                          <m:sty m:val="p"/>
                        </m:rPr>
                        <a:rPr lang="fr-FR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L</m:t>
                      </m:r>
                    </m:oMath>
                  </m:oMathPara>
                </a14:m>
                <a:endParaRPr lang="fr-F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3012" y="5866537"/>
                <a:ext cx="1143262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r="-641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5652120" y="5351746"/>
            <a:ext cx="336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Déphasage  pour un aller-retour : </a:t>
            </a:r>
            <a:endParaRPr lang="fr-FR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5796136" y="1720987"/>
                <a:ext cx="2378280" cy="861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600" dirty="0" smtClean="0">
                    <a:solidFill>
                      <a:schemeClr val="bg1"/>
                    </a:solidFill>
                  </a:rPr>
                  <a:t>Hypothèses du calcul :</a:t>
                </a:r>
              </a:p>
              <a:p>
                <a:pPr marL="285750" indent="-285750">
                  <a:buFontTx/>
                  <a:buChar char="-"/>
                </a:pPr>
                <a:r>
                  <a:rPr lang="fr-FR" sz="1600" dirty="0" smtClean="0">
                    <a:solidFill>
                      <a:schemeClr val="bg1"/>
                    </a:solidFill>
                  </a:rPr>
                  <a:t>Approximation </a:t>
                </a:r>
                <a:r>
                  <a:rPr lang="fr-FR" sz="1600" dirty="0" smtClean="0">
                    <a:solidFill>
                      <a:schemeClr val="bg1"/>
                    </a:solidFill>
                  </a:rPr>
                  <a:t>scalaire</a:t>
                </a:r>
              </a:p>
              <a:p>
                <a:pPr marL="285750" indent="-285750">
                  <a:buFontTx/>
                  <a:buChar char="-"/>
                </a:pPr>
                <a:r>
                  <a:rPr lang="fr-FR" sz="1600" dirty="0">
                    <a:solidFill>
                      <a:schemeClr val="bg1"/>
                    </a:solidFill>
                  </a:rPr>
                  <a:t> </a:t>
                </a:r>
                <a:r>
                  <a:rPr lang="fr-FR" dirty="0" smtClean="0"/>
                  <a:t>:</a:t>
                </a:r>
                <a:r>
                  <a:rPr lang="fr-FR" dirty="0" smtClean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𝑟</m:t>
                        </m:r>
                      </m:e>
                      <m:sup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FR" b="0" i="1" smtClean="0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fr-FR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fr-FR" i="1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FR" b="0" i="1" smtClean="0">
                        <a:solidFill>
                          <a:schemeClr val="bg1"/>
                        </a:solidFill>
                        <a:latin typeface="Cambria Math"/>
                      </a:rPr>
                      <m:t>=1</m:t>
                    </m:r>
                  </m:oMath>
                </a14:m>
                <a:endParaRPr lang="fr-FR" dirty="0" smtClean="0"/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1720987"/>
                <a:ext cx="2378280" cy="861774"/>
              </a:xfrm>
              <a:prstGeom prst="rect">
                <a:avLst/>
              </a:prstGeom>
              <a:blipFill rotWithShape="1">
                <a:blip r:embed="rId7"/>
                <a:stretch>
                  <a:fillRect l="-1538" t="-2113" r="-2564" b="-985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539371" y="1504932"/>
            <a:ext cx="14565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u="sng" dirty="0" smtClean="0">
                <a:solidFill>
                  <a:schemeClr val="bg1"/>
                </a:solidFill>
              </a:rPr>
              <a:t>Excitateur</a:t>
            </a:r>
            <a:r>
              <a:rPr lang="fr-FR" sz="1600" dirty="0" smtClean="0">
                <a:solidFill>
                  <a:schemeClr val="bg1"/>
                </a:solidFill>
              </a:rPr>
              <a:t> : </a:t>
            </a:r>
          </a:p>
          <a:p>
            <a:r>
              <a:rPr lang="fr-FR" sz="1600" dirty="0" smtClean="0">
                <a:solidFill>
                  <a:schemeClr val="bg1"/>
                </a:solidFill>
              </a:rPr>
              <a:t>Onde incidente</a:t>
            </a:r>
            <a:endParaRPr lang="fr-FR" dirty="0" smtClean="0"/>
          </a:p>
        </p:txBody>
      </p:sp>
      <p:sp>
        <p:nvSpPr>
          <p:cNvPr id="40" name="TextBox 39"/>
          <p:cNvSpPr txBox="1"/>
          <p:nvPr/>
        </p:nvSpPr>
        <p:spPr>
          <a:xfrm>
            <a:off x="2809721" y="1533547"/>
            <a:ext cx="12846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u="sng" dirty="0" smtClean="0">
                <a:solidFill>
                  <a:schemeClr val="bg1"/>
                </a:solidFill>
              </a:rPr>
              <a:t>Résonateur</a:t>
            </a:r>
            <a:r>
              <a:rPr lang="fr-FR" sz="1600" dirty="0" smtClean="0">
                <a:solidFill>
                  <a:schemeClr val="bg1"/>
                </a:solidFill>
              </a:rPr>
              <a:t> : </a:t>
            </a:r>
          </a:p>
          <a:p>
            <a:r>
              <a:rPr lang="fr-FR" sz="1600" dirty="0" smtClean="0">
                <a:solidFill>
                  <a:schemeClr val="bg1"/>
                </a:solidFill>
              </a:rPr>
              <a:t>Cavité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88941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052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93519" y="744098"/>
            <a:ext cx="36253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bg1"/>
                </a:solidFill>
              </a:rPr>
              <a:t>Cavité </a:t>
            </a:r>
            <a:r>
              <a:rPr lang="fr-FR" sz="3600" dirty="0">
                <a:solidFill>
                  <a:schemeClr val="bg1"/>
                </a:solidFill>
              </a:rPr>
              <a:t>F</a:t>
            </a:r>
            <a:r>
              <a:rPr lang="fr-FR" sz="3600" dirty="0" smtClean="0">
                <a:solidFill>
                  <a:schemeClr val="bg1"/>
                </a:solidFill>
              </a:rPr>
              <a:t>abry-Pérot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1880093"/>
            <a:ext cx="3610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>
                <a:solidFill>
                  <a:schemeClr val="bg1"/>
                </a:solidFill>
              </a:rPr>
              <a:t>Lien finesse – facteur de qualité ?</a:t>
            </a:r>
            <a:endParaRPr lang="fr-FR" dirty="0" smtClean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75656" y="2564904"/>
                <a:ext cx="2151871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𝑄</m:t>
                      </m:r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ω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Δω</m:t>
                          </m:r>
                        </m:den>
                      </m:f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ω</m:t>
                      </m:r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𝐹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δω</m:t>
                          </m:r>
                        </m:den>
                      </m:f>
                    </m:oMath>
                  </m:oMathPara>
                </a14:m>
                <a:endParaRPr lang="fr-FR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2564904"/>
                <a:ext cx="2151871" cy="610936"/>
              </a:xfrm>
              <a:prstGeom prst="rect">
                <a:avLst/>
              </a:prstGeom>
              <a:blipFill rotWithShape="1">
                <a:blip r:embed="rId2"/>
                <a:stretch>
                  <a:fillRect r="-339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112713" y="2668487"/>
            <a:ext cx="21531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</a:rPr>
              <a:t>Dépend du mode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</a:rPr>
              <a:t>Valeur t</a:t>
            </a:r>
            <a:r>
              <a:rPr lang="fr-FR" dirty="0" smtClean="0">
                <a:solidFill>
                  <a:schemeClr val="bg1"/>
                </a:solidFill>
              </a:rPr>
              <a:t>rès élevée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73022" y="3789040"/>
            <a:ext cx="2331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>
                <a:solidFill>
                  <a:schemeClr val="bg1"/>
                </a:solidFill>
              </a:rPr>
              <a:t>Ordre de grandeur :</a:t>
            </a:r>
            <a:endParaRPr lang="fr-FR" dirty="0" smtClean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444786" y="4437112"/>
                <a:ext cx="1228221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r</m:t>
                      </m:r>
                      <m:r>
                        <a:rPr lang="fr-FR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=0.97</m:t>
                      </m:r>
                    </m:oMath>
                  </m:oMathPara>
                </a14:m>
                <a:endParaRPr lang="fr-FR" b="0" dirty="0" smtClean="0">
                  <a:solidFill>
                    <a:schemeClr val="bg1"/>
                  </a:solidFill>
                </a:endParaRPr>
              </a:p>
              <a:p>
                <a:r>
                  <a:rPr lang="fr-FR" b="0" dirty="0" smtClean="0">
                    <a:solidFill>
                      <a:schemeClr val="bg1"/>
                    </a:solidFill>
                  </a:rPr>
                  <a:t>L = 10 cm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1" smtClean="0">
                        <a:solidFill>
                          <a:schemeClr val="bg1"/>
                        </a:solidFill>
                        <a:latin typeface="Cambria Math"/>
                      </a:rPr>
                      <m:t>λ</m:t>
                    </m:r>
                  </m:oMath>
                </a14:m>
                <a:r>
                  <a:rPr lang="fr-FR" b="0" dirty="0" smtClean="0">
                    <a:solidFill>
                      <a:schemeClr val="bg1"/>
                    </a:solidFill>
                  </a:rPr>
                  <a:t> = 630 nm</a:t>
                </a: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4786" y="4437112"/>
                <a:ext cx="1228221" cy="923330"/>
              </a:xfrm>
              <a:prstGeom prst="rect">
                <a:avLst/>
              </a:prstGeom>
              <a:blipFill rotWithShape="1">
                <a:blip r:embed="rId3"/>
                <a:stretch>
                  <a:fillRect l="-3980" t="-3311" r="-8458" b="-993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3131840" y="4886640"/>
            <a:ext cx="495687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3851920" y="4575611"/>
                <a:ext cx="2053767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solidFill>
                      <a:schemeClr val="bg1"/>
                    </a:solidFill>
                  </a:rPr>
                  <a:t>F</a:t>
                </a:r>
                <a:r>
                  <a:rPr lang="fr-FR" b="0" dirty="0" smtClean="0">
                    <a:solidFill>
                      <a:schemeClr val="bg1"/>
                    </a:solidFill>
                  </a:rPr>
                  <a:t> = 50</a:t>
                </a:r>
              </a:p>
              <a:p>
                <a:r>
                  <a:rPr lang="fr-FR" b="0" dirty="0" smtClean="0">
                    <a:solidFill>
                      <a:schemeClr val="bg1"/>
                    </a:solidFill>
                  </a:rPr>
                  <a:t>Q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7</m:t>
                        </m:r>
                      </m:sup>
                    </m:sSup>
                  </m:oMath>
                </a14:m>
                <a:endParaRPr lang="fr-FR" b="0" dirty="0" smtClean="0">
                  <a:solidFill>
                    <a:schemeClr val="bg1"/>
                  </a:solidFill>
                </a:endParaRPr>
              </a:p>
              <a:p>
                <a:endParaRPr lang="fr-FR" dirty="0">
                  <a:solidFill>
                    <a:schemeClr val="bg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solidFill>
                          <a:schemeClr val="bg1"/>
                        </a:solidFill>
                        <a:latin typeface="Cambria Math"/>
                      </a:rPr>
                      <m:t>Δω</m:t>
                    </m:r>
                    <m:r>
                      <a:rPr lang="fr-FR" b="0" i="0" smtClean="0">
                        <a:solidFill>
                          <a:schemeClr val="bg1"/>
                        </a:solidFill>
                        <a:latin typeface="Cambria Math"/>
                      </a:rPr>
                      <m:t>=2</m:t>
                    </m:r>
                    <m:r>
                      <m:rPr>
                        <m:sty m:val="p"/>
                      </m:rPr>
                      <a:rPr lang="el-GR" b="0" i="1" smtClean="0">
                        <a:solidFill>
                          <a:schemeClr val="bg1"/>
                        </a:solidFill>
                        <a:latin typeface="Cambria Math"/>
                      </a:rPr>
                      <m:t>π</m:t>
                    </m:r>
                    <m:r>
                      <a:rPr lang="fr-FR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fr-FR" b="0" dirty="0" smtClean="0">
                    <a:solidFill>
                      <a:schemeClr val="bg1"/>
                    </a:solidFill>
                  </a:rPr>
                  <a:t> 60 MHz</a:t>
                </a: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575611"/>
                <a:ext cx="2053767" cy="1200329"/>
              </a:xfrm>
              <a:prstGeom prst="rect">
                <a:avLst/>
              </a:prstGeom>
              <a:blipFill rotWithShape="1">
                <a:blip r:embed="rId4"/>
                <a:stretch>
                  <a:fillRect l="-2671" t="-2551" r="-4154" b="-765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6389228" y="5360442"/>
            <a:ext cx="2400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Très sélectif !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Application aux laser ….</a:t>
            </a:r>
            <a:endParaRPr lang="fr-FR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06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4055" y="744098"/>
            <a:ext cx="25149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bg1"/>
                </a:solidFill>
              </a:rPr>
              <a:t>Introduction</a:t>
            </a:r>
          </a:p>
        </p:txBody>
      </p:sp>
      <p:pic>
        <p:nvPicPr>
          <p:cNvPr id="1030" name="Picture 6" descr="C:\Users\Benjamin\Desktop\Prepa_Agreg\Leçons\Physique\LP24_Phénomènes de résonance dans différents domaines de la physique\C17_Affaire-fr-p03-c2 col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257" y="2060848"/>
            <a:ext cx="4470516" cy="281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Benjamin\Desktop\Prepa_Agreg\Leçons\Physique\LP24_Phénomènes de résonance dans différents domaines de la physique\600x337_bianca_castafiore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E721A"/>
              </a:clrFrom>
              <a:clrTo>
                <a:srgbClr val="EE721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283991"/>
            <a:ext cx="3308506" cy="1858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764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69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enjamin\Desktop\Prepa_Agreg\Leçons\Physique\LP24_Phénomènes de résonance dans différents domaines de la physique\Mani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6752"/>
            <a:ext cx="8659952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351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8695" y="744098"/>
            <a:ext cx="44750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bg1"/>
                </a:solidFill>
              </a:rPr>
              <a:t>Résonances atomiques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393402" y="2132856"/>
            <a:ext cx="151216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411760" y="3356992"/>
            <a:ext cx="151216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3205384" y="2243654"/>
            <a:ext cx="0" cy="104133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123728" y="3559429"/>
            <a:ext cx="200279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dirty="0" smtClean="0"/>
              <a:t>Atome : résonateur</a:t>
            </a:r>
            <a:endParaRPr lang="fr-FR" dirty="0"/>
          </a:p>
        </p:txBody>
      </p:sp>
      <p:pic>
        <p:nvPicPr>
          <p:cNvPr id="2050" name="Picture 2" descr="C:\Users\Benjamin\Desktop\Prepa_Agreg\Leçons\Physique\LP24_Phénomènes de résonance dans différents domaines de la physique\get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9818" y="2600612"/>
            <a:ext cx="3377787" cy="2294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528546" y="1948374"/>
            <a:ext cx="2620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Absorption : </a:t>
            </a:r>
            <a:r>
              <a:rPr lang="fr-FR" dirty="0" err="1" smtClean="0">
                <a:solidFill>
                  <a:schemeClr val="bg1"/>
                </a:solidFill>
              </a:rPr>
              <a:t>Lorentzienne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966959" y="3096023"/>
            <a:ext cx="138054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4" name="Group 13"/>
          <p:cNvGrpSpPr/>
          <p:nvPr/>
        </p:nvGrpSpPr>
        <p:grpSpPr>
          <a:xfrm>
            <a:off x="1451515" y="2594433"/>
            <a:ext cx="1270737" cy="400135"/>
            <a:chOff x="977365" y="2536191"/>
            <a:chExt cx="666639" cy="356840"/>
          </a:xfrm>
        </p:grpSpPr>
        <p:pic>
          <p:nvPicPr>
            <p:cNvPr id="15" name="Picture 2" descr="C:\Users\Benjamin\Desktop\Soutenance\sin.pn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bg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7365" y="2536191"/>
              <a:ext cx="576064" cy="3568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6" name="Straight Arrow Connector 15"/>
            <p:cNvCxnSpPr/>
            <p:nvPr/>
          </p:nvCxnSpPr>
          <p:spPr>
            <a:xfrm>
              <a:off x="1536626" y="2756883"/>
              <a:ext cx="107378" cy="0"/>
            </a:xfrm>
            <a:prstGeom prst="straightConnector1">
              <a:avLst/>
            </a:prstGeom>
            <a:ln w="19050">
              <a:solidFill>
                <a:schemeClr val="bg1">
                  <a:lumMod val="6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345484" y="2040435"/>
            <a:ext cx="177824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dirty="0" smtClean="0"/>
              <a:t>Laser : Excitateur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1088513" y="4525365"/>
                <a:ext cx="3641703" cy="10374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solidFill>
                      <a:schemeClr val="bg1"/>
                    </a:solidFill>
                  </a:rPr>
                  <a:t>Applications :</a:t>
                </a:r>
              </a:p>
              <a:p>
                <a:pPr marL="285750" indent="-285750">
                  <a:buFontTx/>
                  <a:buChar char="-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ω</m:t>
                        </m:r>
                      </m:e>
                      <m:sub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fr-FR" b="0" i="1" smtClean="0">
                        <a:solidFill>
                          <a:schemeClr val="bg1"/>
                        </a:solidFill>
                        <a:latin typeface="Cambria Math"/>
                      </a:rPr>
                      <m:t> </m:t>
                    </m:r>
                    <m:r>
                      <a:rPr lang="fr-FR" b="0" i="0" smtClean="0">
                        <a:solidFill>
                          <a:schemeClr val="bg1"/>
                        </a:solidFill>
                        <a:latin typeface="Cambria Math"/>
                      </a:rPr>
                      <m:t>: </m:t>
                    </m:r>
                  </m:oMath>
                </a14:m>
                <a:r>
                  <a:rPr lang="fr-FR" dirty="0" smtClean="0">
                    <a:solidFill>
                      <a:schemeClr val="bg1"/>
                    </a:solidFill>
                  </a:rPr>
                  <a:t>Spectroscopie</a:t>
                </a:r>
              </a:p>
              <a:p>
                <a:pPr marL="285750" indent="-285750">
                  <a:buFontTx/>
                  <a:buChar char="-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solidFill>
                          <a:schemeClr val="bg1"/>
                        </a:solidFill>
                        <a:latin typeface="Cambria Math"/>
                      </a:rPr>
                      <m:t>Δω</m:t>
                    </m:r>
                    <m:r>
                      <a:rPr lang="fr-FR" b="0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FR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τ</m:t>
                        </m:r>
                      </m:den>
                    </m:f>
                  </m:oMath>
                </a14:m>
                <a:r>
                  <a:rPr lang="fr-FR" dirty="0" smtClean="0">
                    <a:solidFill>
                      <a:schemeClr val="bg1"/>
                    </a:solidFill>
                  </a:rPr>
                  <a:t> </a:t>
                </a:r>
                <a:r>
                  <a:rPr lang="fr-FR" dirty="0" smtClean="0">
                    <a:solidFill>
                      <a:schemeClr val="bg1"/>
                    </a:solidFill>
                  </a:rPr>
                  <a:t>: Dynamique des niveaux</a:t>
                </a:r>
                <a:endParaRPr lang="fr-FR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513" y="4525365"/>
                <a:ext cx="3641703" cy="1037463"/>
              </a:xfrm>
              <a:prstGeom prst="rect">
                <a:avLst/>
              </a:prstGeom>
              <a:blipFill rotWithShape="1">
                <a:blip r:embed="rId4"/>
                <a:stretch>
                  <a:fillRect l="-1508" t="-2924" r="-503" b="-292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3271799" y="2430564"/>
                <a:ext cx="9091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solidFill>
                      <a:srgbClr val="FF0000"/>
                    </a:solidFill>
                  </a:rPr>
                  <a:t>E = </a:t>
                </a:r>
                <a:r>
                  <a:rPr lang="fr-FR" dirty="0" smtClean="0">
                    <a:solidFill>
                      <a:srgbClr val="FF0000"/>
                    </a:solidFill>
                    <a:latin typeface="Calibri"/>
                    <a:cs typeface="Calibri"/>
                  </a:rPr>
                  <a:t>ħ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solidFill>
                              <a:srgbClr val="FF0000"/>
                            </a:solidFill>
                            <a:latin typeface="Cambria Math"/>
                            <a:cs typeface="Calibri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l-GR" dirty="0">
                            <a:solidFill>
                              <a:srgbClr val="FF0000"/>
                            </a:solidFill>
                          </a:rPr>
                          <m:t>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F0000"/>
                            </a:solidFill>
                            <a:latin typeface="Cambria Math"/>
                            <a:cs typeface="Calibri"/>
                          </a:rPr>
                          <m:t>0</m:t>
                        </m:r>
                      </m:sub>
                    </m:sSub>
                  </m:oMath>
                </a14:m>
                <a:endParaRPr lang="fr-FR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1799" y="2430564"/>
                <a:ext cx="909160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6040" t="-8333" r="-10067" b="-2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788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4055" y="692696"/>
            <a:ext cx="25149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600" dirty="0" smtClean="0"/>
              <a:t>Introduction</a:t>
            </a:r>
          </a:p>
        </p:txBody>
      </p:sp>
      <p:pic>
        <p:nvPicPr>
          <p:cNvPr id="2050" name="Picture 2" descr="C:\Users\Benjamin\Desktop\Prepa_Agreg\Leçons\Physique\LP24_Phénomènes de résonance dans différents domaines de la physique\campo de um solenoi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599" y="2957051"/>
            <a:ext cx="3470240" cy="1952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Benjamin\Desktop\Prepa_Agreg\Leçons\Physique\LP24_Phénomènes de résonance dans différents domaines de la physique\mt0211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276872"/>
            <a:ext cx="3312368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47416" y="1404645"/>
            <a:ext cx="227164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 smtClean="0"/>
              <a:t>Excitateur</a:t>
            </a:r>
          </a:p>
          <a:p>
            <a:pPr algn="ctr"/>
            <a:r>
              <a:rPr lang="fr-FR" dirty="0" smtClean="0"/>
              <a:t>(</a:t>
            </a:r>
            <a:r>
              <a:rPr lang="fr-FR" dirty="0" err="1" smtClean="0"/>
              <a:t>Castafiore</a:t>
            </a:r>
            <a:r>
              <a:rPr lang="fr-FR" dirty="0" smtClean="0"/>
              <a:t> -&gt; Bobine )</a:t>
            </a:r>
            <a:endParaRPr lang="fr-FR" dirty="0"/>
          </a:p>
        </p:txBody>
      </p:sp>
      <p:sp>
        <p:nvSpPr>
          <p:cNvPr id="6" name="TextBox 5"/>
          <p:cNvSpPr txBox="1"/>
          <p:nvPr/>
        </p:nvSpPr>
        <p:spPr>
          <a:xfrm>
            <a:off x="5557092" y="1412776"/>
            <a:ext cx="202965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 smtClean="0"/>
              <a:t>Résonateur</a:t>
            </a:r>
          </a:p>
          <a:p>
            <a:pPr algn="ctr"/>
            <a:r>
              <a:rPr lang="fr-FR" dirty="0" smtClean="0"/>
              <a:t>(Verre -&gt; diapason )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11905" y="5060859"/>
                <a:ext cx="17316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/>
                        </a:rPr>
                        <m:t>𝐵</m:t>
                      </m:r>
                      <m:r>
                        <a:rPr lang="fr-FR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fr-FR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fr-FR" b="0" i="0" smtClean="0">
                          <a:latin typeface="Cambria Math"/>
                        </a:rPr>
                        <m:t>cos</m:t>
                      </m:r>
                      <m:r>
                        <a:rPr lang="fr-FR" b="0" i="1" smtClean="0">
                          <a:latin typeface="Cambria Math"/>
                        </a:rPr>
                        <m:t>⁡(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/>
                        </a:rPr>
                        <m:t>ω</m:t>
                      </m:r>
                      <m:r>
                        <a:rPr lang="fr-FR" b="0" i="1" smtClean="0">
                          <a:latin typeface="Cambria Math"/>
                        </a:rPr>
                        <m:t>𝑡</m:t>
                      </m:r>
                      <m:r>
                        <a:rPr lang="fr-FR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1905" y="5060859"/>
                <a:ext cx="1731628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457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070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991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90109" y="744098"/>
            <a:ext cx="46321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bg1"/>
                </a:solidFill>
              </a:rPr>
              <a:t>Résonance d’élongation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684617" y="4383953"/>
            <a:ext cx="389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533774" y="3212901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bg1"/>
                </a:solidFill>
              </a:rPr>
              <a:t>k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8330585" y="5044885"/>
            <a:ext cx="2856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</a:rPr>
              <a:t>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11560" y="1628106"/>
                <a:ext cx="4020716" cy="1926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fr-FR" sz="1400" b="1" dirty="0" smtClean="0">
                    <a:solidFill>
                      <a:schemeClr val="bg1"/>
                    </a:solidFill>
                  </a:rPr>
                  <a:t>Système </a:t>
                </a:r>
                <a:r>
                  <a:rPr lang="fr-FR" sz="1400" dirty="0" smtClean="0">
                    <a:solidFill>
                      <a:schemeClr val="bg1"/>
                    </a:solidFill>
                  </a:rPr>
                  <a:t>: masse m</a:t>
                </a:r>
              </a:p>
              <a:p>
                <a:endParaRPr lang="fr-FR" sz="1400" dirty="0">
                  <a:solidFill>
                    <a:schemeClr val="bg1"/>
                  </a:solidFill>
                </a:endParaRP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fr-FR" sz="1400" b="1" dirty="0">
                    <a:solidFill>
                      <a:schemeClr val="bg1"/>
                    </a:solidFill>
                  </a:rPr>
                  <a:t>Référentiel </a:t>
                </a:r>
                <a:r>
                  <a:rPr lang="fr-FR" sz="1400" dirty="0">
                    <a:solidFill>
                      <a:schemeClr val="bg1"/>
                    </a:solidFill>
                  </a:rPr>
                  <a:t>: </a:t>
                </a:r>
                <a:r>
                  <a:rPr lang="fr-FR" sz="1400" dirty="0" smtClean="0">
                    <a:solidFill>
                      <a:schemeClr val="bg1"/>
                    </a:solidFill>
                  </a:rPr>
                  <a:t>Laboratoire  (galiléen)</a:t>
                </a:r>
              </a:p>
              <a:p>
                <a:endParaRPr lang="fr-FR" sz="1400" dirty="0" smtClean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fr-FR" sz="1400" b="1" dirty="0" smtClean="0">
                    <a:solidFill>
                      <a:schemeClr val="bg1"/>
                    </a:solidFill>
                  </a:rPr>
                  <a:t>Forces</a:t>
                </a:r>
                <a:r>
                  <a:rPr lang="fr-FR" sz="1400" dirty="0" smtClean="0">
                    <a:solidFill>
                      <a:schemeClr val="bg1"/>
                    </a:solidFill>
                  </a:rPr>
                  <a:t> : 	Poids  :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14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fr-FR" sz="1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𝑃</m:t>
                        </m:r>
                      </m:e>
                    </m:acc>
                    <m:r>
                      <a:rPr lang="fr-FR" sz="1400" b="0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r>
                      <a:rPr lang="fr-FR" sz="1400" b="0" i="1" smtClean="0">
                        <a:solidFill>
                          <a:schemeClr val="bg1"/>
                        </a:solidFill>
                        <a:latin typeface="Cambria Math"/>
                      </a:rPr>
                      <m:t>𝑚</m:t>
                    </m:r>
                    <m:acc>
                      <m:accPr>
                        <m:chr m:val="⃗"/>
                        <m:ctrlPr>
                          <a:rPr lang="fr-FR" sz="1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fr-FR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𝑔</m:t>
                        </m:r>
                      </m:e>
                    </m:acc>
                  </m:oMath>
                </a14:m>
                <a:endParaRPr lang="fr-FR" sz="1400" dirty="0" smtClean="0">
                  <a:solidFill>
                    <a:schemeClr val="bg1"/>
                  </a:solidFill>
                </a:endParaRPr>
              </a:p>
              <a:p>
                <a:r>
                  <a:rPr lang="fr-FR" sz="1400" dirty="0">
                    <a:solidFill>
                      <a:schemeClr val="bg1"/>
                    </a:solidFill>
                  </a:rPr>
                  <a:t>	</a:t>
                </a:r>
                <a:r>
                  <a:rPr lang="fr-FR" sz="1400" dirty="0" smtClean="0">
                    <a:solidFill>
                      <a:schemeClr val="bg1"/>
                    </a:solidFill>
                  </a:rPr>
                  <a:t>Tension du ressort  :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fr-FR" sz="1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𝑇</m:t>
                        </m:r>
                      </m:e>
                    </m:acc>
                    <m:r>
                      <a:rPr lang="fr-FR" sz="1400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r>
                      <a:rPr lang="fr-FR" sz="1400" b="0" i="1" smtClean="0">
                        <a:solidFill>
                          <a:schemeClr val="bg1"/>
                        </a:solidFill>
                        <a:latin typeface="Cambria Math"/>
                      </a:rPr>
                      <m:t>−</m:t>
                    </m:r>
                    <m:r>
                      <a:rPr lang="fr-FR" sz="1400" b="0" i="1" smtClean="0">
                        <a:solidFill>
                          <a:schemeClr val="bg1"/>
                        </a:solidFill>
                        <a:latin typeface="Cambria Math"/>
                      </a:rPr>
                      <m:t>𝑘</m:t>
                    </m:r>
                    <m:r>
                      <a:rPr lang="fr-FR" sz="1400" b="0" i="1" smtClean="0">
                        <a:solidFill>
                          <a:schemeClr val="bg1"/>
                        </a:solidFill>
                        <a:latin typeface="Cambria Math"/>
                      </a:rPr>
                      <m:t>(</m:t>
                    </m:r>
                    <m:r>
                      <a:rPr lang="fr-FR" sz="1400" b="0" i="1" smtClean="0">
                        <a:solidFill>
                          <a:schemeClr val="bg1"/>
                        </a:solidFill>
                        <a:latin typeface="Cambria Math"/>
                      </a:rPr>
                      <m:t>𝑙</m:t>
                    </m:r>
                    <m:r>
                      <a:rPr lang="fr-FR" sz="1400" b="0" i="1" smtClean="0">
                        <a:solidFill>
                          <a:schemeClr val="bg1"/>
                        </a:solidFill>
                        <a:latin typeface="Cambria Math"/>
                      </a:rPr>
                      <m:t>−</m:t>
                    </m:r>
                    <m:r>
                      <a:rPr lang="fr-FR" sz="1400" b="0" i="1" smtClean="0">
                        <a:solidFill>
                          <a:schemeClr val="bg1"/>
                        </a:solidFill>
                        <a:latin typeface="Cambria Math"/>
                      </a:rPr>
                      <m:t>𝑙</m:t>
                    </m:r>
                    <m:r>
                      <a:rPr lang="fr-FR" sz="1400" b="0" i="1" smtClean="0">
                        <a:solidFill>
                          <a:schemeClr val="bg1"/>
                        </a:solidFill>
                        <a:latin typeface="Cambria Math"/>
                      </a:rPr>
                      <m:t>0) </m:t>
                    </m:r>
                    <m:acc>
                      <m:accPr>
                        <m:chr m:val="⃗"/>
                        <m:ctrlPr>
                          <a:rPr lang="fr-FR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1400" i="1" dirty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sz="1400" i="1" dirty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fr-FR" sz="1400" i="1" dirty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𝑧</m:t>
                            </m:r>
                          </m:sub>
                        </m:sSub>
                      </m:e>
                    </m:acc>
                  </m:oMath>
                </a14:m>
                <a:endParaRPr lang="fr-FR" sz="1400" dirty="0" smtClean="0">
                  <a:solidFill>
                    <a:schemeClr val="bg1"/>
                  </a:solidFill>
                </a:endParaRPr>
              </a:p>
              <a:p>
                <a:r>
                  <a:rPr lang="fr-FR" sz="1400" dirty="0">
                    <a:solidFill>
                      <a:schemeClr val="bg1"/>
                    </a:solidFill>
                  </a:rPr>
                  <a:t>	</a:t>
                </a:r>
                <a:r>
                  <a:rPr lang="fr-FR" sz="1400" dirty="0" smtClean="0">
                    <a:solidFill>
                      <a:schemeClr val="bg1"/>
                    </a:solidFill>
                  </a:rPr>
                  <a:t>Frottements  :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14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fr-FR" sz="1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𝑓</m:t>
                        </m:r>
                      </m:e>
                    </m:acc>
                  </m:oMath>
                </a14:m>
                <a:r>
                  <a:rPr lang="fr-FR" sz="1400" dirty="0" smtClean="0">
                    <a:solidFill>
                      <a:schemeClr val="bg1"/>
                    </a:solidFill>
                  </a:rPr>
                  <a:t> =  -</a:t>
                </a:r>
                <a:r>
                  <a:rPr lang="el-GR" sz="1400" dirty="0" smtClean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400" i="1">
                        <a:solidFill>
                          <a:schemeClr val="bg1"/>
                        </a:solidFill>
                        <a:latin typeface="Cambria Math"/>
                      </a:rPr>
                      <m:t>α</m:t>
                    </m:r>
                    <m:acc>
                      <m:accPr>
                        <m:chr m:val="⃗"/>
                        <m:ctrlPr>
                          <a:rPr lang="fr-FR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fr-FR" sz="1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𝑣</m:t>
                        </m:r>
                      </m:e>
                    </m:acc>
                  </m:oMath>
                </a14:m>
                <a:endParaRPr lang="fr-FR" sz="1400" dirty="0" smtClean="0">
                  <a:solidFill>
                    <a:schemeClr val="bg1"/>
                  </a:solidFill>
                </a:endParaRPr>
              </a:p>
              <a:p>
                <a:r>
                  <a:rPr lang="fr-FR" sz="1400" dirty="0" smtClean="0">
                    <a:solidFill>
                      <a:schemeClr val="bg1"/>
                    </a:solidFill>
                  </a:rPr>
                  <a:t>	Excitation  :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fr-FR" sz="1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𝐹</m:t>
                        </m:r>
                      </m:e>
                    </m:acc>
                  </m:oMath>
                </a14:m>
                <a:endParaRPr lang="fr-FR" sz="1400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628106"/>
                <a:ext cx="4020716" cy="1926746"/>
              </a:xfrm>
              <a:prstGeom prst="rect">
                <a:avLst/>
              </a:prstGeom>
              <a:blipFill rotWithShape="1">
                <a:blip r:embed="rId2"/>
                <a:stretch>
                  <a:fillRect l="-303" t="-316" r="-606" b="-253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939265" y="2598194"/>
                <a:ext cx="34176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1600" b="0" i="0" smtClean="0">
                          <a:solidFill>
                            <a:srgbClr val="0070C0"/>
                          </a:solidFill>
                          <a:latin typeface="Cambria Math"/>
                        </a:rPr>
                        <m:t>F</m:t>
                      </m:r>
                    </m:oMath>
                  </m:oMathPara>
                </a14:m>
                <a:endParaRPr lang="fr-FR" sz="1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9265" y="2598194"/>
                <a:ext cx="341760" cy="338554"/>
              </a:xfrm>
              <a:prstGeom prst="rect">
                <a:avLst/>
              </a:prstGeom>
              <a:blipFill rotWithShape="1">
                <a:blip r:embed="rId3"/>
                <a:stretch>
                  <a:fillRect t="-5357" r="-16071" b="-2142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7" name="Group 116"/>
          <p:cNvGrpSpPr/>
          <p:nvPr/>
        </p:nvGrpSpPr>
        <p:grpSpPr>
          <a:xfrm rot="5400000">
            <a:off x="4899160" y="3114738"/>
            <a:ext cx="2525430" cy="564666"/>
            <a:chOff x="3443500" y="1697906"/>
            <a:chExt cx="2525430" cy="564666"/>
          </a:xfrm>
        </p:grpSpPr>
        <p:sp>
          <p:nvSpPr>
            <p:cNvPr id="88" name="Oval 87"/>
            <p:cNvSpPr/>
            <p:nvPr/>
          </p:nvSpPr>
          <p:spPr>
            <a:xfrm>
              <a:off x="5817751" y="1902807"/>
              <a:ext cx="151179" cy="1463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3443500" y="2013039"/>
              <a:ext cx="746270" cy="95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V="1">
              <a:off x="4189770" y="1715401"/>
              <a:ext cx="112245" cy="29858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V="1">
              <a:off x="4491995" y="1734956"/>
              <a:ext cx="170264" cy="4905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 flipV="1">
              <a:off x="4302015" y="1717964"/>
              <a:ext cx="195186" cy="50104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 flipV="1">
              <a:off x="4669118" y="1729717"/>
              <a:ext cx="195186" cy="50104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V="1">
              <a:off x="4864304" y="1740198"/>
              <a:ext cx="170264" cy="4905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H="1" flipV="1">
              <a:off x="5036223" y="1729717"/>
              <a:ext cx="195186" cy="50104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5239936" y="1956902"/>
              <a:ext cx="85131" cy="2738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V="1">
              <a:off x="5325067" y="1956902"/>
              <a:ext cx="478593" cy="366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 flipV="1">
              <a:off x="3443500" y="1697906"/>
              <a:ext cx="6" cy="5646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6" name="Group 115"/>
          <p:cNvGrpSpPr/>
          <p:nvPr/>
        </p:nvGrpSpPr>
        <p:grpSpPr>
          <a:xfrm rot="5400000">
            <a:off x="5817442" y="3495716"/>
            <a:ext cx="3788319" cy="1065615"/>
            <a:chOff x="3443506" y="2396415"/>
            <a:chExt cx="3788319" cy="1065615"/>
          </a:xfrm>
        </p:grpSpPr>
        <p:cxnSp>
          <p:nvCxnSpPr>
            <p:cNvPr id="92" name="Straight Arrow Connector 91"/>
            <p:cNvCxnSpPr/>
            <p:nvPr/>
          </p:nvCxnSpPr>
          <p:spPr>
            <a:xfrm flipH="1">
              <a:off x="5988312" y="2396415"/>
              <a:ext cx="1243513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/>
            <p:cNvSpPr/>
            <p:nvPr/>
          </p:nvSpPr>
          <p:spPr>
            <a:xfrm>
              <a:off x="7061266" y="2883762"/>
              <a:ext cx="151179" cy="1463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9" name="Straight Connector 58"/>
            <p:cNvCxnSpPr/>
            <p:nvPr/>
          </p:nvCxnSpPr>
          <p:spPr>
            <a:xfrm>
              <a:off x="3855359" y="2996631"/>
              <a:ext cx="746270" cy="95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V="1">
              <a:off x="4601629" y="2701558"/>
              <a:ext cx="262675" cy="2960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V="1">
              <a:off x="5214521" y="2718548"/>
              <a:ext cx="307407" cy="434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 flipV="1">
              <a:off x="4875049" y="2701558"/>
              <a:ext cx="322348" cy="45137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 flipV="1">
              <a:off x="5528787" y="2713310"/>
              <a:ext cx="297675" cy="43961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V="1">
              <a:off x="5826462" y="2733511"/>
              <a:ext cx="312611" cy="42913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 flipV="1">
              <a:off x="6140197" y="2744022"/>
              <a:ext cx="288844" cy="43961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V="1">
              <a:off x="6429041" y="2963831"/>
              <a:ext cx="144422" cy="21243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V="1">
              <a:off x="6582673" y="2953290"/>
              <a:ext cx="478593" cy="366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flipH="1" flipV="1">
              <a:off x="3855359" y="2681498"/>
              <a:ext cx="6" cy="5646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3443506" y="2581275"/>
              <a:ext cx="2" cy="880755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>
              <a:off x="3874533" y="2948329"/>
              <a:ext cx="457342" cy="3804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Rectangle 113"/>
          <p:cNvSpPr/>
          <p:nvPr/>
        </p:nvSpPr>
        <p:spPr>
          <a:xfrm>
            <a:off x="5623017" y="1617592"/>
            <a:ext cx="10102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Equilibre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7085318" y="1617592"/>
            <a:ext cx="1150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Excitation </a:t>
            </a:r>
          </a:p>
        </p:txBody>
      </p:sp>
      <p:cxnSp>
        <p:nvCxnSpPr>
          <p:cNvPr id="121" name="Straight Connector 120"/>
          <p:cNvCxnSpPr/>
          <p:nvPr/>
        </p:nvCxnSpPr>
        <p:spPr>
          <a:xfrm rot="5400000">
            <a:off x="6847534" y="4143630"/>
            <a:ext cx="2" cy="880755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7465725" y="6130071"/>
            <a:ext cx="457342" cy="3804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 flipV="1">
            <a:off x="7683113" y="5194234"/>
            <a:ext cx="3804" cy="542876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698320" y="5295977"/>
                <a:ext cx="789575" cy="4109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fr-FR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</m:acc>
                      <m:r>
                        <a:rPr lang="fr-FR" b="0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fr-FR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</m:acc>
                    </m:oMath>
                  </m:oMathPara>
                </a14:m>
                <a:endParaRPr lang="fr-FR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8320" y="5295977"/>
                <a:ext cx="789575" cy="410946"/>
              </a:xfrm>
              <a:prstGeom prst="rect">
                <a:avLst/>
              </a:prstGeom>
              <a:blipFill rotWithShape="1">
                <a:blip r:embed="rId4"/>
                <a:stretch>
                  <a:fillRect t="-22388" r="-10078" b="-2388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6892380" y="5893740"/>
                <a:ext cx="385875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</m:acc>
                    </m:oMath>
                  </m:oMathPara>
                </a14:m>
                <a:endParaRPr lang="fr-FR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2380" y="5893740"/>
                <a:ext cx="385875" cy="402931"/>
              </a:xfrm>
              <a:prstGeom prst="rect">
                <a:avLst/>
              </a:prstGeom>
              <a:blipFill rotWithShape="1">
                <a:blip r:embed="rId5"/>
                <a:stretch>
                  <a:fillRect r="-19048" b="-2424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7707705" y="5627659"/>
            <a:ext cx="389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bg1"/>
                </a:solidFill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10800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90109" y="744098"/>
            <a:ext cx="46321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bg1"/>
                </a:solidFill>
              </a:rPr>
              <a:t>Résonance d’élongation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076872" y="5597209"/>
                <a:ext cx="2664296" cy="70993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00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sz="20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fr-FR" sz="20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fr-FR" sz="20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sz="2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𝑧</m:t>
                          </m:r>
                        </m:num>
                        <m:den>
                          <m:r>
                            <a:rPr lang="fr-FR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fr-FR" sz="20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fr-FR" sz="20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fr-FR" sz="20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fr-FR" sz="2000" i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fr-FR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α</m:t>
                          </m:r>
                        </m:num>
                        <m:den>
                          <m:r>
                            <a:rPr lang="fr-FR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𝑚</m:t>
                          </m:r>
                        </m:den>
                      </m:f>
                      <m:f>
                        <m:fPr>
                          <m:ctrlPr>
                            <a:rPr lang="fr-FR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fr-FR" sz="2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𝑧</m:t>
                          </m:r>
                        </m:num>
                        <m:den>
                          <m:r>
                            <a:rPr lang="fr-FR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fr-FR" sz="2000" i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fr-FR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𝑘</m:t>
                          </m:r>
                          <m:r>
                            <a:rPr lang="fr-FR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fr-FR" sz="2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𝑧</m:t>
                          </m:r>
                        </m:num>
                        <m:den>
                          <m:r>
                            <a:rPr lang="fr-FR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𝑚</m:t>
                          </m:r>
                        </m:den>
                      </m:f>
                      <m:r>
                        <a:rPr lang="fr-FR" sz="2000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2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𝐹</m:t>
                          </m:r>
                        </m:num>
                        <m:den>
                          <m:r>
                            <a:rPr lang="fr-FR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6872" y="5597209"/>
                <a:ext cx="2664296" cy="709938"/>
              </a:xfrm>
              <a:prstGeom prst="rect">
                <a:avLst/>
              </a:prstGeom>
              <a:blipFill rotWithShape="1">
                <a:blip r:embed="rId2"/>
                <a:stretch>
                  <a:fillRect r="-3189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11560" y="1628106"/>
                <a:ext cx="4020716" cy="3356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fr-FR" sz="1400" b="1" dirty="0" smtClean="0">
                    <a:solidFill>
                      <a:schemeClr val="bg1"/>
                    </a:solidFill>
                  </a:rPr>
                  <a:t>Système </a:t>
                </a:r>
                <a:r>
                  <a:rPr lang="fr-FR" sz="1400" dirty="0" smtClean="0">
                    <a:solidFill>
                      <a:schemeClr val="bg1"/>
                    </a:solidFill>
                  </a:rPr>
                  <a:t>: masse m</a:t>
                </a:r>
              </a:p>
              <a:p>
                <a:endParaRPr lang="fr-FR" sz="1400" dirty="0">
                  <a:solidFill>
                    <a:schemeClr val="bg1"/>
                  </a:solidFill>
                </a:endParaRP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fr-FR" sz="1400" b="1" dirty="0">
                    <a:solidFill>
                      <a:schemeClr val="bg1"/>
                    </a:solidFill>
                  </a:rPr>
                  <a:t>Référentiel </a:t>
                </a:r>
                <a:r>
                  <a:rPr lang="fr-FR" sz="1400" dirty="0">
                    <a:solidFill>
                      <a:schemeClr val="bg1"/>
                    </a:solidFill>
                  </a:rPr>
                  <a:t>: </a:t>
                </a:r>
                <a:r>
                  <a:rPr lang="fr-FR" sz="1400" dirty="0" smtClean="0">
                    <a:solidFill>
                      <a:schemeClr val="bg1"/>
                    </a:solidFill>
                  </a:rPr>
                  <a:t>Laboratoire  (galiléen)</a:t>
                </a:r>
              </a:p>
              <a:p>
                <a:endParaRPr lang="fr-FR" sz="1400" dirty="0" smtClean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fr-FR" sz="1400" b="1" dirty="0" smtClean="0">
                    <a:solidFill>
                      <a:schemeClr val="bg1"/>
                    </a:solidFill>
                  </a:rPr>
                  <a:t>Forces</a:t>
                </a:r>
                <a:r>
                  <a:rPr lang="fr-FR" sz="1400" dirty="0" smtClean="0">
                    <a:solidFill>
                      <a:schemeClr val="bg1"/>
                    </a:solidFill>
                  </a:rPr>
                  <a:t> : 	Poids  :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14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fr-FR" sz="1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𝑃</m:t>
                        </m:r>
                      </m:e>
                    </m:acc>
                    <m:r>
                      <a:rPr lang="fr-FR" sz="1400" b="0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r>
                      <a:rPr lang="fr-FR" sz="1400" b="0" i="1" smtClean="0">
                        <a:solidFill>
                          <a:schemeClr val="bg1"/>
                        </a:solidFill>
                        <a:latin typeface="Cambria Math"/>
                      </a:rPr>
                      <m:t>𝑚</m:t>
                    </m:r>
                    <m:acc>
                      <m:accPr>
                        <m:chr m:val="⃗"/>
                        <m:ctrlPr>
                          <a:rPr lang="fr-FR" sz="1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fr-FR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𝑔</m:t>
                        </m:r>
                      </m:e>
                    </m:acc>
                  </m:oMath>
                </a14:m>
                <a:endParaRPr lang="fr-FR" sz="1400" dirty="0" smtClean="0">
                  <a:solidFill>
                    <a:schemeClr val="bg1"/>
                  </a:solidFill>
                </a:endParaRPr>
              </a:p>
              <a:p>
                <a:r>
                  <a:rPr lang="fr-FR" sz="1400" dirty="0">
                    <a:solidFill>
                      <a:schemeClr val="bg1"/>
                    </a:solidFill>
                  </a:rPr>
                  <a:t>	</a:t>
                </a:r>
                <a:r>
                  <a:rPr lang="fr-FR" sz="1400" dirty="0" smtClean="0">
                    <a:solidFill>
                      <a:schemeClr val="bg1"/>
                    </a:solidFill>
                  </a:rPr>
                  <a:t>Tension du ressort  :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fr-FR" sz="1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𝑇</m:t>
                        </m:r>
                      </m:e>
                    </m:acc>
                    <m:r>
                      <a:rPr lang="fr-FR" sz="1400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r>
                      <a:rPr lang="fr-FR" sz="1400" b="0" i="1" smtClean="0">
                        <a:solidFill>
                          <a:schemeClr val="bg1"/>
                        </a:solidFill>
                        <a:latin typeface="Cambria Math"/>
                      </a:rPr>
                      <m:t>−</m:t>
                    </m:r>
                    <m:r>
                      <a:rPr lang="fr-FR" sz="1400" b="0" i="1" smtClean="0">
                        <a:solidFill>
                          <a:schemeClr val="bg1"/>
                        </a:solidFill>
                        <a:latin typeface="Cambria Math"/>
                      </a:rPr>
                      <m:t>𝑘</m:t>
                    </m:r>
                    <m:r>
                      <a:rPr lang="fr-FR" sz="1400" b="0" i="1" smtClean="0">
                        <a:solidFill>
                          <a:schemeClr val="bg1"/>
                        </a:solidFill>
                        <a:latin typeface="Cambria Math"/>
                      </a:rPr>
                      <m:t>(</m:t>
                    </m:r>
                    <m:r>
                      <a:rPr lang="fr-FR" sz="1400" b="0" i="1" smtClean="0">
                        <a:solidFill>
                          <a:schemeClr val="bg1"/>
                        </a:solidFill>
                        <a:latin typeface="Cambria Math"/>
                      </a:rPr>
                      <m:t>𝑙</m:t>
                    </m:r>
                    <m:r>
                      <a:rPr lang="fr-FR" sz="1400" b="0" i="1" smtClean="0">
                        <a:solidFill>
                          <a:schemeClr val="bg1"/>
                        </a:solidFill>
                        <a:latin typeface="Cambria Math"/>
                      </a:rPr>
                      <m:t>−</m:t>
                    </m:r>
                    <m:r>
                      <a:rPr lang="fr-FR" sz="1400" b="0" i="1" smtClean="0">
                        <a:solidFill>
                          <a:schemeClr val="bg1"/>
                        </a:solidFill>
                        <a:latin typeface="Cambria Math"/>
                      </a:rPr>
                      <m:t>𝑙</m:t>
                    </m:r>
                    <m:r>
                      <a:rPr lang="fr-FR" sz="1400" b="0" i="1" smtClean="0">
                        <a:solidFill>
                          <a:schemeClr val="bg1"/>
                        </a:solidFill>
                        <a:latin typeface="Cambria Math"/>
                      </a:rPr>
                      <m:t>0) </m:t>
                    </m:r>
                    <m:acc>
                      <m:accPr>
                        <m:chr m:val="⃗"/>
                        <m:ctrlPr>
                          <a:rPr lang="fr-FR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1400" i="1" dirty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sz="1400" i="1" dirty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fr-FR" sz="1400" i="1" dirty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𝑧</m:t>
                            </m:r>
                          </m:sub>
                        </m:sSub>
                      </m:e>
                    </m:acc>
                  </m:oMath>
                </a14:m>
                <a:endParaRPr lang="fr-FR" sz="1400" dirty="0" smtClean="0">
                  <a:solidFill>
                    <a:schemeClr val="bg1"/>
                  </a:solidFill>
                </a:endParaRPr>
              </a:p>
              <a:p>
                <a:r>
                  <a:rPr lang="fr-FR" sz="1400" dirty="0">
                    <a:solidFill>
                      <a:schemeClr val="bg1"/>
                    </a:solidFill>
                  </a:rPr>
                  <a:t>	</a:t>
                </a:r>
                <a:r>
                  <a:rPr lang="fr-FR" sz="1400" dirty="0" smtClean="0">
                    <a:solidFill>
                      <a:schemeClr val="bg1"/>
                    </a:solidFill>
                  </a:rPr>
                  <a:t>Frottements  :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14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fr-FR" sz="1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𝑓</m:t>
                        </m:r>
                      </m:e>
                    </m:acc>
                  </m:oMath>
                </a14:m>
                <a:r>
                  <a:rPr lang="fr-FR" sz="1400" dirty="0" smtClean="0">
                    <a:solidFill>
                      <a:schemeClr val="bg1"/>
                    </a:solidFill>
                  </a:rPr>
                  <a:t> =  -</a:t>
                </a:r>
                <a:r>
                  <a:rPr lang="el-GR" sz="1400" dirty="0" smtClean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400" i="1">
                        <a:solidFill>
                          <a:schemeClr val="bg1"/>
                        </a:solidFill>
                        <a:latin typeface="Cambria Math"/>
                      </a:rPr>
                      <m:t>α</m:t>
                    </m:r>
                    <m:acc>
                      <m:accPr>
                        <m:chr m:val="⃗"/>
                        <m:ctrlPr>
                          <a:rPr lang="fr-FR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fr-FR" sz="1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𝑣</m:t>
                        </m:r>
                      </m:e>
                    </m:acc>
                  </m:oMath>
                </a14:m>
                <a:endParaRPr lang="fr-FR" sz="1400" dirty="0" smtClean="0">
                  <a:solidFill>
                    <a:schemeClr val="bg1"/>
                  </a:solidFill>
                </a:endParaRPr>
              </a:p>
              <a:p>
                <a:r>
                  <a:rPr lang="fr-FR" sz="1400" dirty="0" smtClean="0">
                    <a:solidFill>
                      <a:schemeClr val="bg1"/>
                    </a:solidFill>
                  </a:rPr>
                  <a:t>	Excitation  :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fr-FR" sz="1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𝐹</m:t>
                        </m:r>
                      </m:e>
                    </m:acc>
                  </m:oMath>
                </a14:m>
                <a:endParaRPr lang="fr-FR" sz="1400" dirty="0" smtClean="0">
                  <a:solidFill>
                    <a:schemeClr val="bg1"/>
                  </a:solidFill>
                </a:endParaRPr>
              </a:p>
              <a:p>
                <a:endParaRPr lang="fr-FR" sz="1400" dirty="0">
                  <a:solidFill>
                    <a:schemeClr val="bg1"/>
                  </a:solidFill>
                </a:endParaRP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fr-FR" sz="1400" dirty="0" smtClean="0">
                    <a:solidFill>
                      <a:schemeClr val="bg1"/>
                    </a:solidFill>
                  </a:rPr>
                  <a:t>Principe </a:t>
                </a:r>
                <a:r>
                  <a:rPr lang="fr-FR" sz="1400" dirty="0">
                    <a:solidFill>
                      <a:schemeClr val="bg1"/>
                    </a:solidFill>
                  </a:rPr>
                  <a:t>fondamental de la dynamique   </a:t>
                </a:r>
                <a:r>
                  <a:rPr lang="fr-FR" sz="1400" dirty="0" smtClean="0">
                    <a:solidFill>
                      <a:schemeClr val="bg1"/>
                    </a:solidFill>
                  </a:rPr>
                  <a:t>(sur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1400" i="1" dirty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1400" i="1" dirty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sz="1400" b="0" i="1" dirty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fr-FR" sz="1400" b="0" i="1" dirty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𝑧</m:t>
                            </m:r>
                          </m:sub>
                        </m:sSub>
                      </m:e>
                    </m:acc>
                  </m:oMath>
                </a14:m>
                <a:r>
                  <a:rPr lang="fr-FR" sz="1400" dirty="0" smtClean="0">
                    <a:solidFill>
                      <a:schemeClr val="bg1"/>
                    </a:solidFill>
                  </a:rPr>
                  <a:t>) :</a:t>
                </a:r>
              </a:p>
              <a:p>
                <a:endParaRPr lang="fr-FR" sz="1400" dirty="0">
                  <a:solidFill>
                    <a:schemeClr val="bg1"/>
                  </a:solidFill>
                </a:endParaRPr>
              </a:p>
              <a:p>
                <a:r>
                  <a:rPr lang="fr-FR" sz="1400" dirty="0" smtClean="0">
                    <a:solidFill>
                      <a:schemeClr val="bg1"/>
                    </a:solidFill>
                  </a:rPr>
                  <a:t>A l’</a:t>
                </a:r>
                <a:r>
                  <a:rPr lang="fr-FR" sz="1400" dirty="0">
                    <a:solidFill>
                      <a:schemeClr val="bg1"/>
                    </a:solidFill>
                  </a:rPr>
                  <a:t>é</a:t>
                </a:r>
                <a:r>
                  <a:rPr lang="fr-FR" sz="1400" dirty="0" smtClean="0">
                    <a:solidFill>
                      <a:schemeClr val="bg1"/>
                    </a:solidFill>
                  </a:rPr>
                  <a:t>quilibre :  </a:t>
                </a:r>
                <a14:m>
                  <m:oMath xmlns:m="http://schemas.openxmlformats.org/officeDocument/2006/math">
                    <m:r>
                      <a:rPr lang="fr-FR" sz="1400" i="1">
                        <a:solidFill>
                          <a:schemeClr val="bg1"/>
                        </a:solidFill>
                        <a:latin typeface="Cambria Math"/>
                      </a:rPr>
                      <m:t>𝑚𝑔</m:t>
                    </m:r>
                    <m:r>
                      <a:rPr lang="fr-FR" sz="1400" b="0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r>
                      <a:rPr lang="fr-FR" sz="1400" i="1">
                        <a:solidFill>
                          <a:schemeClr val="bg1"/>
                        </a:solidFill>
                        <a:latin typeface="Cambria Math"/>
                      </a:rPr>
                      <m:t>𝑘</m:t>
                    </m:r>
                    <m:r>
                      <a:rPr lang="fr-FR" sz="1400" b="0" i="1" smtClean="0">
                        <a:solidFill>
                          <a:schemeClr val="bg1"/>
                        </a:solidFill>
                        <a:latin typeface="Cambria Math"/>
                      </a:rPr>
                      <m:t> (</m:t>
                    </m:r>
                    <m:sSub>
                      <m:sSubPr>
                        <m:ctrlPr>
                          <a:rPr lang="fr-FR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fr-FR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fr-FR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𝑒𝑞</m:t>
                        </m:r>
                      </m:sub>
                    </m:sSub>
                    <m:r>
                      <a:rPr lang="fr-FR" sz="1400" b="0" i="1" smtClean="0">
                        <a:solidFill>
                          <a:schemeClr val="bg1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fr-FR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fr-FR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fr-FR" sz="1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fr-FR" sz="1400" b="0" i="1" smtClean="0">
                        <a:solidFill>
                          <a:schemeClr val="bg1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fr-FR" sz="1400" dirty="0" smtClean="0">
                  <a:solidFill>
                    <a:schemeClr val="bg1"/>
                  </a:solidFill>
                </a:endParaRPr>
              </a:p>
              <a:p>
                <a:endParaRPr lang="fr-FR" sz="1400" dirty="0">
                  <a:solidFill>
                    <a:schemeClr val="bg1"/>
                  </a:solidFill>
                </a:endParaRPr>
              </a:p>
              <a:p>
                <a:r>
                  <a:rPr lang="fr-FR" sz="1400" b="0" dirty="0" smtClean="0">
                    <a:solidFill>
                      <a:schemeClr val="bg1"/>
                    </a:solidFill>
                  </a:rPr>
                  <a:t>Excité :  </a:t>
                </a:r>
                <a14:m>
                  <m:oMath xmlns:m="http://schemas.openxmlformats.org/officeDocument/2006/math">
                    <m:r>
                      <a:rPr lang="fr-FR" sz="1400" b="0" i="0" smtClean="0">
                        <a:solidFill>
                          <a:schemeClr val="bg1"/>
                        </a:solidFill>
                        <a:latin typeface="Cambria Math"/>
                      </a:rPr>
                      <m:t> </m:t>
                    </m:r>
                    <m:r>
                      <a:rPr lang="fr-FR" sz="1400" b="0" i="1" smtClean="0">
                        <a:solidFill>
                          <a:schemeClr val="bg1"/>
                        </a:solidFill>
                        <a:latin typeface="Cambria Math"/>
                      </a:rPr>
                      <m:t>𝑚</m:t>
                    </m:r>
                    <m:r>
                      <a:rPr lang="fr-FR" sz="1400" b="0" i="1" smtClean="0">
                        <a:solidFill>
                          <a:schemeClr val="bg1"/>
                        </a:solidFill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fr-FR" sz="1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FR" sz="14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FR" sz="14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fr-FR" sz="14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fr-FR" sz="1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𝑧</m:t>
                        </m:r>
                      </m:num>
                      <m:den>
                        <m:sSup>
                          <m:sSupPr>
                            <m:ctrlPr>
                              <a:rPr lang="fr-FR" sz="14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FR" sz="14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𝑑</m:t>
                            </m:r>
                            <m:r>
                              <a:rPr lang="fr-FR" sz="14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fr-FR" sz="14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fr-FR" sz="1400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r>
                      <a:rPr lang="fr-FR" sz="1400" b="0" i="1" smtClean="0">
                        <a:solidFill>
                          <a:schemeClr val="bg1"/>
                        </a:solidFill>
                        <a:latin typeface="Cambria Math"/>
                      </a:rPr>
                      <m:t>𝑚𝑔</m:t>
                    </m:r>
                    <m:r>
                      <a:rPr lang="fr-FR" sz="1400" b="0" i="1" smtClean="0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r>
                      <a:rPr lang="fr-FR" sz="1400" b="0" i="1" smtClean="0">
                        <a:solidFill>
                          <a:schemeClr val="bg1"/>
                        </a:solidFill>
                        <a:latin typeface="Cambria Math"/>
                      </a:rPr>
                      <m:t>𝐹</m:t>
                    </m:r>
                    <m:r>
                      <a:rPr lang="fr-FR" sz="1400" i="1">
                        <a:solidFill>
                          <a:schemeClr val="bg1"/>
                        </a:solidFill>
                        <a:latin typeface="Cambria Math"/>
                      </a:rPr>
                      <m:t>−</m:t>
                    </m:r>
                    <m:r>
                      <a:rPr lang="fr-FR" sz="1400" i="1">
                        <a:solidFill>
                          <a:schemeClr val="bg1"/>
                        </a:solidFill>
                        <a:latin typeface="Cambria Math"/>
                      </a:rPr>
                      <m:t>𝑘</m:t>
                    </m:r>
                    <m:r>
                      <a:rPr lang="fr-FR" sz="1400" b="0" i="1" smtClean="0">
                        <a:solidFill>
                          <a:schemeClr val="bg1"/>
                        </a:solidFill>
                        <a:latin typeface="Cambria Math"/>
                      </a:rPr>
                      <m:t>(</m:t>
                    </m:r>
                    <m:r>
                      <a:rPr lang="fr-FR" sz="1400" i="1">
                        <a:solidFill>
                          <a:schemeClr val="bg1"/>
                        </a:solidFill>
                        <a:latin typeface="Cambria Math"/>
                      </a:rPr>
                      <m:t>𝑧</m:t>
                    </m:r>
                    <m:r>
                      <a:rPr lang="fr-FR" sz="1400" b="0" i="1" smtClean="0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fr-FR" sz="1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fr-FR" sz="1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fr-FR" sz="1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𝑒𝑞</m:t>
                        </m:r>
                      </m:sub>
                    </m:sSub>
                    <m:r>
                      <a:rPr lang="fr-FR" sz="1400" i="1">
                        <a:solidFill>
                          <a:schemeClr val="bg1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fr-FR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fr-FR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fr-FR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fr-FR" sz="1400" b="0" i="1" smtClean="0">
                        <a:solidFill>
                          <a:schemeClr val="bg1"/>
                        </a:solidFill>
                        <a:latin typeface="Cambria Math"/>
                      </a:rPr>
                      <m:t>)</m:t>
                    </m:r>
                    <m:r>
                      <a:rPr lang="fr-FR" sz="1400" i="1">
                        <a:solidFill>
                          <a:schemeClr val="bg1"/>
                        </a:solidFill>
                        <a:latin typeface="Cambria Math"/>
                      </a:rPr>
                      <m:t>−</m:t>
                    </m:r>
                    <m:r>
                      <m:rPr>
                        <m:sty m:val="p"/>
                      </m:rPr>
                      <a:rPr lang="el-GR" sz="1400" i="1">
                        <a:solidFill>
                          <a:schemeClr val="bg1"/>
                        </a:solidFill>
                        <a:latin typeface="Cambria Math"/>
                      </a:rPr>
                      <m:t>α</m:t>
                    </m:r>
                    <m:f>
                      <m:fPr>
                        <m:ctrlPr>
                          <a:rPr lang="fr-FR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1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𝑑</m:t>
                        </m:r>
                        <m:r>
                          <a:rPr lang="fr-FR" sz="1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fr-FR" sz="1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fr-FR" dirty="0" smtClean="0">
                    <a:solidFill>
                      <a:schemeClr val="bg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628106"/>
                <a:ext cx="4020716" cy="3356560"/>
              </a:xfrm>
              <a:prstGeom prst="rect">
                <a:avLst/>
              </a:prstGeom>
              <a:blipFill rotWithShape="1">
                <a:blip r:embed="rId3"/>
                <a:stretch>
                  <a:fillRect l="-303" t="-181" r="-1212" b="-90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5684617" y="4383953"/>
            <a:ext cx="389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472174" y="3223768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bg1"/>
                </a:solidFill>
              </a:rPr>
              <a:t>k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330585" y="5044885"/>
            <a:ext cx="2856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</a:rPr>
              <a:t>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7939265" y="2598194"/>
                <a:ext cx="34176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1600" b="0" i="0" smtClean="0">
                          <a:solidFill>
                            <a:srgbClr val="0070C0"/>
                          </a:solidFill>
                          <a:latin typeface="Cambria Math"/>
                        </a:rPr>
                        <m:t>F</m:t>
                      </m:r>
                    </m:oMath>
                  </m:oMathPara>
                </a14:m>
                <a:endParaRPr lang="fr-FR" sz="1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9265" y="2598194"/>
                <a:ext cx="341760" cy="338554"/>
              </a:xfrm>
              <a:prstGeom prst="rect">
                <a:avLst/>
              </a:prstGeom>
              <a:blipFill rotWithShape="1">
                <a:blip r:embed="rId4"/>
                <a:stretch>
                  <a:fillRect t="-5357" r="-16071" b="-2142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5" name="Group 44"/>
          <p:cNvGrpSpPr/>
          <p:nvPr/>
        </p:nvGrpSpPr>
        <p:grpSpPr>
          <a:xfrm rot="5400000">
            <a:off x="4899160" y="3114738"/>
            <a:ext cx="2525430" cy="564666"/>
            <a:chOff x="3443500" y="1697906"/>
            <a:chExt cx="2525430" cy="564666"/>
          </a:xfrm>
        </p:grpSpPr>
        <p:sp>
          <p:nvSpPr>
            <p:cNvPr id="46" name="Oval 45"/>
            <p:cNvSpPr/>
            <p:nvPr/>
          </p:nvSpPr>
          <p:spPr>
            <a:xfrm>
              <a:off x="5817751" y="1902807"/>
              <a:ext cx="151179" cy="1463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3443500" y="2013039"/>
              <a:ext cx="746270" cy="95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V="1">
              <a:off x="4189770" y="1715401"/>
              <a:ext cx="112245" cy="29858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V="1">
              <a:off x="4491995" y="1734956"/>
              <a:ext cx="170264" cy="4905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 flipV="1">
              <a:off x="4302015" y="1717964"/>
              <a:ext cx="195186" cy="50104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 flipV="1">
              <a:off x="4669118" y="1729717"/>
              <a:ext cx="195186" cy="50104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4864304" y="1740198"/>
              <a:ext cx="170264" cy="4905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 flipV="1">
              <a:off x="5036223" y="1729717"/>
              <a:ext cx="195186" cy="50104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V="1">
              <a:off x="5239936" y="1956902"/>
              <a:ext cx="85131" cy="2738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V="1">
              <a:off x="5325067" y="1956902"/>
              <a:ext cx="478593" cy="366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 flipV="1">
              <a:off x="3443500" y="1697906"/>
              <a:ext cx="6" cy="5646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 rot="5400000">
            <a:off x="5817442" y="3495716"/>
            <a:ext cx="3788319" cy="1065615"/>
            <a:chOff x="3443506" y="2396415"/>
            <a:chExt cx="3788319" cy="1065615"/>
          </a:xfrm>
        </p:grpSpPr>
        <p:cxnSp>
          <p:nvCxnSpPr>
            <p:cNvPr id="72" name="Straight Arrow Connector 71"/>
            <p:cNvCxnSpPr/>
            <p:nvPr/>
          </p:nvCxnSpPr>
          <p:spPr>
            <a:xfrm flipH="1">
              <a:off x="5988312" y="2396415"/>
              <a:ext cx="1243513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Oval 72"/>
            <p:cNvSpPr/>
            <p:nvPr/>
          </p:nvSpPr>
          <p:spPr>
            <a:xfrm>
              <a:off x="7061266" y="2883762"/>
              <a:ext cx="151179" cy="1463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74" name="Straight Connector 73"/>
            <p:cNvCxnSpPr/>
            <p:nvPr/>
          </p:nvCxnSpPr>
          <p:spPr>
            <a:xfrm>
              <a:off x="3855359" y="2996631"/>
              <a:ext cx="746270" cy="95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V="1">
              <a:off x="4601629" y="2701558"/>
              <a:ext cx="262675" cy="2960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V="1">
              <a:off x="5214521" y="2718548"/>
              <a:ext cx="307407" cy="4343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flipH="1" flipV="1">
              <a:off x="4875049" y="2701558"/>
              <a:ext cx="322348" cy="45137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H="1" flipV="1">
              <a:off x="5528787" y="2713310"/>
              <a:ext cx="297675" cy="43961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V="1">
              <a:off x="5826462" y="2733511"/>
              <a:ext cx="312611" cy="42913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H="1" flipV="1">
              <a:off x="6140197" y="2744022"/>
              <a:ext cx="288844" cy="43961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V="1">
              <a:off x="6429041" y="2963831"/>
              <a:ext cx="144422" cy="21243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V="1">
              <a:off x="6582673" y="2953290"/>
              <a:ext cx="478593" cy="366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flipH="1" flipV="1">
              <a:off x="3855359" y="2681498"/>
              <a:ext cx="6" cy="5646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3443506" y="2581275"/>
              <a:ext cx="2" cy="880755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>
              <a:off x="3874533" y="2948329"/>
              <a:ext cx="457342" cy="3804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Rectangle 95"/>
          <p:cNvSpPr/>
          <p:nvPr/>
        </p:nvSpPr>
        <p:spPr>
          <a:xfrm>
            <a:off x="5623017" y="1617592"/>
            <a:ext cx="10102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Equilibre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7085318" y="1617592"/>
            <a:ext cx="1150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Excitation </a:t>
            </a:r>
          </a:p>
        </p:txBody>
      </p:sp>
      <p:cxnSp>
        <p:nvCxnSpPr>
          <p:cNvPr id="98" name="Straight Connector 97"/>
          <p:cNvCxnSpPr/>
          <p:nvPr/>
        </p:nvCxnSpPr>
        <p:spPr>
          <a:xfrm rot="5400000">
            <a:off x="6847534" y="4143630"/>
            <a:ext cx="2" cy="880755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rot="5400000">
            <a:off x="7465725" y="6130071"/>
            <a:ext cx="457342" cy="3804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flipH="1" flipV="1">
            <a:off x="7683113" y="5194234"/>
            <a:ext cx="3804" cy="542876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Rectangle 101"/>
              <p:cNvSpPr/>
              <p:nvPr/>
            </p:nvSpPr>
            <p:spPr>
              <a:xfrm>
                <a:off x="6698320" y="5295977"/>
                <a:ext cx="789575" cy="4109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fr-FR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</m:acc>
                      <m:r>
                        <a:rPr lang="fr-FR" b="0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fr-FR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</m:acc>
                    </m:oMath>
                  </m:oMathPara>
                </a14:m>
                <a:endParaRPr lang="fr-FR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02" name="Rectangle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8320" y="5295977"/>
                <a:ext cx="789575" cy="410946"/>
              </a:xfrm>
              <a:prstGeom prst="rect">
                <a:avLst/>
              </a:prstGeom>
              <a:blipFill rotWithShape="1">
                <a:blip r:embed="rId5"/>
                <a:stretch>
                  <a:fillRect t="-22388" r="-10078" b="-2388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Rectangle 102"/>
              <p:cNvSpPr/>
              <p:nvPr/>
            </p:nvSpPr>
            <p:spPr>
              <a:xfrm>
                <a:off x="6892380" y="5893740"/>
                <a:ext cx="385875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</m:acc>
                    </m:oMath>
                  </m:oMathPara>
                </a14:m>
                <a:endParaRPr lang="fr-FR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03" name="Rectangle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2380" y="5893740"/>
                <a:ext cx="385875" cy="402931"/>
              </a:xfrm>
              <a:prstGeom prst="rect">
                <a:avLst/>
              </a:prstGeom>
              <a:blipFill rotWithShape="1">
                <a:blip r:embed="rId6"/>
                <a:stretch>
                  <a:fillRect r="-19048" b="-2424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TextBox 103"/>
          <p:cNvSpPr txBox="1"/>
          <p:nvPr/>
        </p:nvSpPr>
        <p:spPr>
          <a:xfrm>
            <a:off x="7707705" y="5627659"/>
            <a:ext cx="389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bg1"/>
                </a:solidFill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371909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654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90112" y="744098"/>
            <a:ext cx="46321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bg1"/>
                </a:solidFill>
              </a:rPr>
              <a:t>Résonance d’élongation</a:t>
            </a:r>
          </a:p>
        </p:txBody>
      </p:sp>
      <p:pic>
        <p:nvPicPr>
          <p:cNvPr id="1027" name="Picture 3" descr="C:\Users\Benjamin\Desktop\Prepa_Agreg\Leçons\Physique\LP24_Phénomènes de résonance dans différents domaines de la physique\Figure_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725" y="2007579"/>
            <a:ext cx="4209774" cy="3117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Benjamin\Desktop\Prepa_Agreg\Leçons\Physique\LP24_Phénomènes de résonance dans différents domaines de la physique\Figure_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896" y="2007579"/>
            <a:ext cx="4209774" cy="3117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052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457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3690</TotalTime>
  <Words>783</Words>
  <Application>Microsoft Office PowerPoint</Application>
  <PresentationFormat>On-screen Show (4:3)</PresentationFormat>
  <Paragraphs>183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</dc:creator>
  <cp:lastModifiedBy>Benjamin</cp:lastModifiedBy>
  <cp:revision>81</cp:revision>
  <dcterms:created xsi:type="dcterms:W3CDTF">2021-02-16T18:00:01Z</dcterms:created>
  <dcterms:modified xsi:type="dcterms:W3CDTF">2021-02-24T07:09:08Z</dcterms:modified>
</cp:coreProperties>
</file>