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7441526-6791-4D8C-8CF7-572E31D2B053}">
  <a:tblStyle styleId="{77441526-6791-4D8C-8CF7-572E31D2B05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d1355ca9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d1355ca9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01b5b2507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01b5b250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01b5b250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d01b5b250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01b5b250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d01b5b250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01b5b2507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d01b5b250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01b5b250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d01b5b250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01b5b250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d01b5b250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01b5b250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01b5b250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01b5b25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01b5b25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01b5b2507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01b5b2507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01b5b250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01b5b250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01b5b250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01b5b250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01b5b250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01b5b250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01b5b250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01b5b250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01b5b250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01b5b250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35150" y="268825"/>
            <a:ext cx="73818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700">
                <a:solidFill>
                  <a:srgbClr val="FFFFFF"/>
                </a:solidFill>
              </a:rPr>
              <a:t>LP - Mécanismes de la conduction électrique dans les solides. Effet Hall.</a:t>
            </a:r>
            <a:endParaRPr b="1" sz="3700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89525" y="2162125"/>
            <a:ext cx="78873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FFFF"/>
                </a:solidFill>
              </a:rPr>
              <a:t>Niveau : L3</a:t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FFFF"/>
                </a:solidFill>
              </a:rPr>
              <a:t>Pré-requis : </a:t>
            </a:r>
            <a:endParaRPr sz="1700">
              <a:solidFill>
                <a:srgbClr val="FFFFFF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Char char="●"/>
            </a:pPr>
            <a:r>
              <a:rPr lang="fr" sz="1700">
                <a:solidFill>
                  <a:srgbClr val="FFFFFF"/>
                </a:solidFill>
              </a:rPr>
              <a:t>Constitution de la matière : électrons de coeur et de valence</a:t>
            </a:r>
            <a:endParaRPr sz="1700">
              <a:solidFill>
                <a:srgbClr val="FFFFFF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Char char="●"/>
            </a:pPr>
            <a:r>
              <a:rPr lang="fr" sz="1700">
                <a:solidFill>
                  <a:srgbClr val="FFFFFF"/>
                </a:solidFill>
              </a:rPr>
              <a:t>Physique statistique : théorème d’équipartition de l’énergie</a:t>
            </a:r>
            <a:endParaRPr sz="1700">
              <a:solidFill>
                <a:srgbClr val="FFFFFF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Char char="●"/>
            </a:pPr>
            <a:r>
              <a:rPr lang="fr" sz="1700">
                <a:solidFill>
                  <a:srgbClr val="FFFFFF"/>
                </a:solidFill>
              </a:rPr>
              <a:t>Physique du solide : gaz d’électrons libres à 0 K, dynamique des électrons à 0 K, théorie des bandes</a:t>
            </a:r>
            <a:endParaRPr sz="1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3"/>
          <p:cNvPicPr preferRelativeResize="0"/>
          <p:nvPr/>
        </p:nvPicPr>
        <p:blipFill rotWithShape="1">
          <a:blip r:embed="rId3">
            <a:alphaModFix/>
          </a:blip>
          <a:srcRect b="69835" l="0" r="61615" t="0"/>
          <a:stretch/>
        </p:blipFill>
        <p:spPr>
          <a:xfrm>
            <a:off x="1612750" y="871850"/>
            <a:ext cx="5142176" cy="3279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3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Notion de bande d’énergie</a:t>
            </a:r>
            <a:endParaRPr b="1" sz="2100">
              <a:solidFill>
                <a:srgbClr val="FFFFFF"/>
              </a:solidFill>
            </a:endParaRPr>
          </a:p>
        </p:txBody>
      </p:sp>
      <p:cxnSp>
        <p:nvCxnSpPr>
          <p:cNvPr id="112" name="Google Shape;112;p23"/>
          <p:cNvCxnSpPr/>
          <p:nvPr/>
        </p:nvCxnSpPr>
        <p:spPr>
          <a:xfrm>
            <a:off x="239672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23"/>
          <p:cNvCxnSpPr/>
          <p:nvPr/>
        </p:nvCxnSpPr>
        <p:spPr>
          <a:xfrm>
            <a:off x="25920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23"/>
          <p:cNvCxnSpPr/>
          <p:nvPr/>
        </p:nvCxnSpPr>
        <p:spPr>
          <a:xfrm>
            <a:off x="27659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3"/>
          <p:cNvCxnSpPr/>
          <p:nvPr/>
        </p:nvCxnSpPr>
        <p:spPr>
          <a:xfrm>
            <a:off x="297205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23"/>
          <p:cNvCxnSpPr/>
          <p:nvPr/>
        </p:nvCxnSpPr>
        <p:spPr>
          <a:xfrm>
            <a:off x="315665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23"/>
          <p:cNvCxnSpPr/>
          <p:nvPr/>
        </p:nvCxnSpPr>
        <p:spPr>
          <a:xfrm>
            <a:off x="333055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23"/>
          <p:cNvCxnSpPr/>
          <p:nvPr/>
        </p:nvCxnSpPr>
        <p:spPr>
          <a:xfrm>
            <a:off x="34936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23"/>
          <p:cNvCxnSpPr/>
          <p:nvPr/>
        </p:nvCxnSpPr>
        <p:spPr>
          <a:xfrm>
            <a:off x="36782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23"/>
          <p:cNvCxnSpPr/>
          <p:nvPr/>
        </p:nvCxnSpPr>
        <p:spPr>
          <a:xfrm>
            <a:off x="390585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23"/>
          <p:cNvCxnSpPr/>
          <p:nvPr/>
        </p:nvCxnSpPr>
        <p:spPr>
          <a:xfrm>
            <a:off x="42213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23"/>
          <p:cNvCxnSpPr/>
          <p:nvPr/>
        </p:nvCxnSpPr>
        <p:spPr>
          <a:xfrm>
            <a:off x="441672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23"/>
          <p:cNvCxnSpPr/>
          <p:nvPr/>
        </p:nvCxnSpPr>
        <p:spPr>
          <a:xfrm>
            <a:off x="459062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23"/>
          <p:cNvCxnSpPr/>
          <p:nvPr/>
        </p:nvCxnSpPr>
        <p:spPr>
          <a:xfrm>
            <a:off x="479670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23"/>
          <p:cNvCxnSpPr/>
          <p:nvPr/>
        </p:nvCxnSpPr>
        <p:spPr>
          <a:xfrm>
            <a:off x="498130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3"/>
          <p:cNvCxnSpPr/>
          <p:nvPr/>
        </p:nvCxnSpPr>
        <p:spPr>
          <a:xfrm>
            <a:off x="515520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3"/>
          <p:cNvCxnSpPr/>
          <p:nvPr/>
        </p:nvCxnSpPr>
        <p:spPr>
          <a:xfrm>
            <a:off x="531832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23"/>
          <p:cNvCxnSpPr/>
          <p:nvPr/>
        </p:nvCxnSpPr>
        <p:spPr>
          <a:xfrm>
            <a:off x="5524400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23"/>
          <p:cNvCxnSpPr/>
          <p:nvPr/>
        </p:nvCxnSpPr>
        <p:spPr>
          <a:xfrm>
            <a:off x="2201375" y="3356700"/>
            <a:ext cx="0" cy="19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5"/>
          <p:cNvPicPr preferRelativeResize="0"/>
          <p:nvPr/>
        </p:nvPicPr>
        <p:blipFill rotWithShape="1">
          <a:blip r:embed="rId3">
            <a:alphaModFix/>
          </a:blip>
          <a:srcRect b="0" l="0" r="68941" t="0"/>
          <a:stretch/>
        </p:blipFill>
        <p:spPr>
          <a:xfrm>
            <a:off x="141650" y="1145650"/>
            <a:ext cx="2544951" cy="301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5"/>
          <p:cNvPicPr preferRelativeResize="0"/>
          <p:nvPr/>
        </p:nvPicPr>
        <p:blipFill rotWithShape="1">
          <a:blip r:embed="rId4">
            <a:alphaModFix/>
          </a:blip>
          <a:srcRect b="0" l="70585" r="0" t="0"/>
          <a:stretch/>
        </p:blipFill>
        <p:spPr>
          <a:xfrm>
            <a:off x="3041975" y="1118800"/>
            <a:ext cx="2453225" cy="306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5"/>
          <p:cNvPicPr preferRelativeResize="0"/>
          <p:nvPr/>
        </p:nvPicPr>
        <p:blipFill rotWithShape="1">
          <a:blip r:embed="rId5">
            <a:alphaModFix/>
          </a:blip>
          <a:srcRect b="0" l="34386" r="32562" t="0"/>
          <a:stretch/>
        </p:blipFill>
        <p:spPr>
          <a:xfrm>
            <a:off x="5929525" y="1118800"/>
            <a:ext cx="2708165" cy="301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5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Classification des solides : à T = 0 K : </a:t>
            </a:r>
            <a:endParaRPr b="1" sz="2100">
              <a:solidFill>
                <a:srgbClr val="FFFFFF"/>
              </a:solidFill>
            </a:endParaRPr>
          </a:p>
        </p:txBody>
      </p:sp>
      <p:sp>
        <p:nvSpPr>
          <p:cNvPr id="142" name="Google Shape;142;p25"/>
          <p:cNvSpPr/>
          <p:nvPr/>
        </p:nvSpPr>
        <p:spPr>
          <a:xfrm>
            <a:off x="3481250" y="3163425"/>
            <a:ext cx="1793400" cy="30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Ordres de grandeur de la sensibilité pour l’effet Hall</a:t>
            </a:r>
            <a:endParaRPr b="1" sz="2100">
              <a:solidFill>
                <a:srgbClr val="FFFFFF"/>
              </a:solidFill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313550" y="801050"/>
            <a:ext cx="8332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AutoNum type="arabicParenR"/>
            </a:pPr>
            <a:r>
              <a:rPr lang="fr" sz="2000">
                <a:solidFill>
                  <a:srgbClr val="FFFFFF"/>
                </a:solidFill>
              </a:rPr>
              <a:t>Cuivre : S = U</a:t>
            </a:r>
            <a:r>
              <a:rPr baseline="-25000" lang="fr" sz="2000">
                <a:solidFill>
                  <a:srgbClr val="FFFFFF"/>
                </a:solidFill>
              </a:rPr>
              <a:t>H</a:t>
            </a:r>
            <a:r>
              <a:rPr lang="fr" sz="2000">
                <a:solidFill>
                  <a:srgbClr val="FFFFFF"/>
                </a:solidFill>
              </a:rPr>
              <a:t>/B = - 8 10</a:t>
            </a:r>
            <a:r>
              <a:rPr baseline="30000" lang="fr" sz="2000">
                <a:solidFill>
                  <a:srgbClr val="FFFFFF"/>
                </a:solidFill>
              </a:rPr>
              <a:t>-8</a:t>
            </a:r>
            <a:r>
              <a:rPr lang="fr" sz="2000">
                <a:solidFill>
                  <a:srgbClr val="FFFFFF"/>
                </a:solidFill>
              </a:rPr>
              <a:t> V/T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AutoNum type="arabicParenR"/>
            </a:pPr>
            <a:r>
              <a:rPr lang="fr" sz="2000">
                <a:solidFill>
                  <a:srgbClr val="FFFFFF"/>
                </a:solidFill>
              </a:rPr>
              <a:t>Semi-conducteur dopé n : S = 1 V/T avec n = 10</a:t>
            </a:r>
            <a:r>
              <a:rPr baseline="30000" lang="fr" sz="2000">
                <a:solidFill>
                  <a:srgbClr val="FFFFFF"/>
                </a:solidFill>
              </a:rPr>
              <a:t>23</a:t>
            </a:r>
            <a:r>
              <a:rPr lang="fr" sz="2000">
                <a:solidFill>
                  <a:srgbClr val="FFFFFF"/>
                </a:solidFill>
              </a:rPr>
              <a:t> m</a:t>
            </a:r>
            <a:r>
              <a:rPr baseline="30000" lang="fr" sz="2000">
                <a:solidFill>
                  <a:srgbClr val="FFFFFF"/>
                </a:solidFill>
              </a:rPr>
              <a:t>-3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rgbClr val="FF0000"/>
                </a:solidFill>
              </a:rPr>
              <a:t>Possibilité de faire un capteur sensible à des champs de 0.1 mT à 30 T</a:t>
            </a:r>
            <a:endParaRPr b="1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Hypothèses du modèle de Drüde</a:t>
            </a:r>
            <a:endParaRPr b="1" sz="2100">
              <a:solidFill>
                <a:srgbClr val="FFFFFF"/>
              </a:solidFill>
            </a:endParaRPr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b="12703" l="0" r="0" t="27348"/>
          <a:stretch/>
        </p:blipFill>
        <p:spPr>
          <a:xfrm>
            <a:off x="776500" y="705900"/>
            <a:ext cx="7706525" cy="346485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/>
          <p:nvPr/>
        </p:nvSpPr>
        <p:spPr>
          <a:xfrm>
            <a:off x="3768325" y="1222400"/>
            <a:ext cx="86100" cy="139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281925" y="4289125"/>
            <a:ext cx="8651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1</a:t>
            </a:r>
            <a:r>
              <a:rPr lang="fr" sz="1800">
                <a:solidFill>
                  <a:srgbClr val="FFFFFF"/>
                </a:solidFill>
              </a:rPr>
              <a:t> : Les noyaux et le cortège des électrons de coeur sont fixes dans le référentiel du métal.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5307050" y="3837200"/>
            <a:ext cx="235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= électrons de conduction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Hypothèses du modèle de Drüde</a:t>
            </a:r>
            <a:endParaRPr b="1" sz="2100">
              <a:solidFill>
                <a:srgbClr val="FFFFFF"/>
              </a:solidFill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174325" y="460575"/>
            <a:ext cx="86514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1</a:t>
            </a:r>
            <a:r>
              <a:rPr lang="fr" sz="1800">
                <a:solidFill>
                  <a:srgbClr val="FFFFFF"/>
                </a:solidFill>
              </a:rPr>
              <a:t> : Les noyaux et le cortège des électrons de coeur sont fixes dans le référentiel du métal.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2</a:t>
            </a:r>
            <a:r>
              <a:rPr lang="fr" sz="1800">
                <a:solidFill>
                  <a:srgbClr val="FFFFFF"/>
                </a:solidFill>
              </a:rPr>
              <a:t> : On néglige toute interaction entre électrons de conduction.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3</a:t>
            </a:r>
            <a:r>
              <a:rPr lang="fr" sz="1800">
                <a:solidFill>
                  <a:srgbClr val="FFFFFF"/>
                </a:solidFill>
              </a:rPr>
              <a:t> : On néglige toute interaction électrostatique entre les ions et les électrons de conduction.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Hypothèses du modèle de Drüde</a:t>
            </a:r>
            <a:endParaRPr b="1" sz="2100">
              <a:solidFill>
                <a:srgbClr val="FFFFFF"/>
              </a:solidFill>
            </a:endParaRPr>
          </a:p>
        </p:txBody>
      </p:sp>
      <p:sp>
        <p:nvSpPr>
          <p:cNvPr id="84" name="Google Shape;84;p18"/>
          <p:cNvSpPr txBox="1"/>
          <p:nvPr/>
        </p:nvSpPr>
        <p:spPr>
          <a:xfrm>
            <a:off x="174325" y="460575"/>
            <a:ext cx="86514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1</a:t>
            </a:r>
            <a:r>
              <a:rPr lang="fr" sz="1800">
                <a:solidFill>
                  <a:srgbClr val="FFFFFF"/>
                </a:solidFill>
              </a:rPr>
              <a:t> : Les noyaux et le cortège des électrons de coeur sont fixes dans le référentiel du métal.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2</a:t>
            </a:r>
            <a:r>
              <a:rPr lang="fr" sz="1800">
                <a:solidFill>
                  <a:srgbClr val="FFFFFF"/>
                </a:solidFill>
              </a:rPr>
              <a:t> : On néglige toute interaction entre électrons de conduction.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3</a:t>
            </a:r>
            <a:r>
              <a:rPr lang="fr" sz="1800">
                <a:solidFill>
                  <a:srgbClr val="FFFFFF"/>
                </a:solidFill>
              </a:rPr>
              <a:t> : On néglige toute interaction électrostatique entre les ions et les électrons de conduction.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4</a:t>
            </a:r>
            <a:r>
              <a:rPr lang="fr" sz="1800">
                <a:solidFill>
                  <a:srgbClr val="FFFFFF"/>
                </a:solidFill>
              </a:rPr>
              <a:t> : Les seules interactions subies par les électrons de conduction sont des collisions avec les ions fixes. Ces collisions sont instantanées et la direction de la vitesse à leur issue est aléatoire.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5</a:t>
            </a:r>
            <a:r>
              <a:rPr lang="fr" sz="1800">
                <a:solidFill>
                  <a:srgbClr val="FFFFFF"/>
                </a:solidFill>
              </a:rPr>
              <a:t> : Les électrons sont en équilibre thermique avec le réseau.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Hypothèse 6</a:t>
            </a:r>
            <a:r>
              <a:rPr lang="fr" sz="1800">
                <a:solidFill>
                  <a:srgbClr val="FFFFFF"/>
                </a:solidFill>
              </a:rPr>
              <a:t> : Le temps moyen entre deux collisions est 𝞽, indépendant de la vitesse et de la position de l’électron.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Mesure de champs magnétiques</a:t>
            </a:r>
            <a:endParaRPr b="1" sz="2100">
              <a:solidFill>
                <a:srgbClr val="FFFFFF"/>
              </a:solidFill>
            </a:endParaRPr>
          </a:p>
        </p:txBody>
      </p:sp>
      <p:pic>
        <p:nvPicPr>
          <p:cNvPr id="94" name="Google Shape;9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77525"/>
            <a:ext cx="8161251" cy="431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0"/>
          <p:cNvSpPr/>
          <p:nvPr/>
        </p:nvSpPr>
        <p:spPr>
          <a:xfrm>
            <a:off x="4661425" y="2922550"/>
            <a:ext cx="3045300" cy="1259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23675" y="17225"/>
            <a:ext cx="9120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Constantes de Hall</a:t>
            </a:r>
            <a:endParaRPr b="1" sz="2100">
              <a:solidFill>
                <a:srgbClr val="FFFFFF"/>
              </a:solidFill>
            </a:endParaRPr>
          </a:p>
        </p:txBody>
      </p:sp>
      <p:graphicFrame>
        <p:nvGraphicFramePr>
          <p:cNvPr id="101" name="Google Shape;101;p21"/>
          <p:cNvGraphicFramePr/>
          <p:nvPr/>
        </p:nvGraphicFramePr>
        <p:xfrm>
          <a:off x="952500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{77441526-6791-4D8C-8CF7-572E31D2B053}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Métal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Constante de Hall R</a:t>
                      </a:r>
                      <a:r>
                        <a:rPr baseline="-25000" lang="fr" sz="2000">
                          <a:solidFill>
                            <a:srgbClr val="FFFFFF"/>
                          </a:solidFill>
                        </a:rPr>
                        <a:t>H</a:t>
                      </a: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 (m</a:t>
                      </a:r>
                      <a:r>
                        <a:rPr baseline="30000" lang="fr" sz="2000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/C)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Cu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-5 10</a:t>
                      </a:r>
                      <a:r>
                        <a:rPr baseline="30000" lang="fr" sz="2000">
                          <a:solidFill>
                            <a:srgbClr val="FFFFFF"/>
                          </a:solidFill>
                        </a:rPr>
                        <a:t>-11</a:t>
                      </a:r>
                      <a:endParaRPr baseline="30000"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Al</a:t>
                      </a:r>
                      <a:endParaRPr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55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Char char="+"/>
                      </a:pPr>
                      <a:r>
                        <a:rPr lang="fr" sz="2000">
                          <a:solidFill>
                            <a:srgbClr val="FFFFFF"/>
                          </a:solidFill>
                        </a:rPr>
                        <a:t>10 10</a:t>
                      </a:r>
                      <a:r>
                        <a:rPr baseline="30000" lang="fr" sz="2000">
                          <a:solidFill>
                            <a:srgbClr val="FFFFFF"/>
                          </a:solidFill>
                        </a:rPr>
                        <a:t>-11</a:t>
                      </a:r>
                      <a:endParaRPr baseline="30000"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