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65" r:id="rId7"/>
    <p:sldId id="262" r:id="rId8"/>
    <p:sldId id="263" r:id="rId9"/>
    <p:sldId id="293" r:id="rId10"/>
    <p:sldId id="264" r:id="rId11"/>
    <p:sldId id="266" r:id="rId12"/>
    <p:sldId id="267" r:id="rId13"/>
    <p:sldId id="268" r:id="rId14"/>
    <p:sldId id="269" r:id="rId15"/>
    <p:sldId id="283" r:id="rId16"/>
    <p:sldId id="272" r:id="rId17"/>
    <p:sldId id="271" r:id="rId18"/>
    <p:sldId id="270" r:id="rId19"/>
    <p:sldId id="284" r:id="rId20"/>
    <p:sldId id="295" r:id="rId21"/>
    <p:sldId id="273" r:id="rId22"/>
    <p:sldId id="285" r:id="rId23"/>
    <p:sldId id="274" r:id="rId24"/>
    <p:sldId id="286" r:id="rId25"/>
    <p:sldId id="275" r:id="rId26"/>
    <p:sldId id="287" r:id="rId27"/>
    <p:sldId id="290" r:id="rId28"/>
    <p:sldId id="291" r:id="rId29"/>
    <p:sldId id="277" r:id="rId30"/>
    <p:sldId id="280" r:id="rId31"/>
    <p:sldId id="289" r:id="rId32"/>
    <p:sldId id="292" r:id="rId3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548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676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571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766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710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62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299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17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3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70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81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F2B8-D95B-4321-B26D-9B07494A01CB}" type="datetimeFigureOut">
              <a:rPr lang="fr-FR" smtClean="0"/>
              <a:t>15/06/2021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08611-A976-4030-B9E8-2208F5BDF6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55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VHFPqCI6wo&amp;feature=emb_logo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LP 47 : Mécanismes de </a:t>
            </a:r>
            <a:r>
              <a:rPr lang="fr-FR"/>
              <a:t>conduction électrique </a:t>
            </a:r>
            <a:r>
              <a:rPr lang="fr-FR" dirty="0"/>
              <a:t>dans les solides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Niveau L3</a:t>
            </a:r>
          </a:p>
          <a:p>
            <a:r>
              <a:rPr lang="fr-FR" dirty="0"/>
              <a:t>Prérequis : Mécanique quantique (orbitales moléculaires, niveaux d’énergie, principe de Pauli), force de Lorentz, vecteur densité de courants</a:t>
            </a:r>
          </a:p>
        </p:txBody>
      </p:sp>
    </p:spTree>
    <p:extLst>
      <p:ext uri="{BB962C8B-B14F-4D97-AF65-F5344CB8AC3E}">
        <p14:creationId xmlns:p14="http://schemas.microsoft.com/office/powerpoint/2010/main" val="411215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Electrons indépendants : pas d’interaction électron-électron, et entre deux chocs, pas d’interaction électron-ion</a:t>
            </a:r>
          </a:p>
          <a:p>
            <a:pPr lvl="1"/>
            <a:r>
              <a:rPr lang="fr-FR" dirty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/>
              <a:t>Seules interactions : collisions avec les ions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Collisions instantanées, abruptes, aléatoires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8162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 : collisions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Entre deux chocs :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Probabilité de collision entre t et </a:t>
            </a:r>
            <a:r>
              <a:rPr lang="fr-FR" dirty="0" err="1"/>
              <a:t>t+dt</a:t>
            </a:r>
            <a:endParaRPr lang="fr-FR" dirty="0"/>
          </a:p>
        </p:txBody>
      </p:sp>
      <p:pic>
        <p:nvPicPr>
          <p:cNvPr id="9" name="Espace réservé du contenu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1442" y="1690688"/>
            <a:ext cx="2871942" cy="1281112"/>
          </a:xfr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039" y="3533640"/>
            <a:ext cx="2813714" cy="152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3225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 : collisions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444" y="1690688"/>
            <a:ext cx="8515111" cy="422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45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Electrons indépendants : pas d’interaction électron-électron, et entre de chocs, pas d’interaction électron ion</a:t>
            </a:r>
          </a:p>
          <a:p>
            <a:pPr lvl="1"/>
            <a:r>
              <a:rPr lang="fr-FR" dirty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/>
              <a:t>Seules interactions : collisions avec les ions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Collisions instantanées, abruptes, aléatoires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377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Electrons indépendants : pas d’interaction électron-électron, et entre de chocs, pas d’interaction électron ion</a:t>
            </a:r>
          </a:p>
          <a:p>
            <a:pPr lvl="1"/>
            <a:r>
              <a:rPr lang="fr-FR" dirty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/>
              <a:t>Seules interactions : collisions avec les ions</a:t>
            </a:r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Collisions instantanées, abruptes, aléatoires</a:t>
            </a:r>
          </a:p>
          <a:p>
            <a:r>
              <a:rPr lang="fr-FR" dirty="0"/>
              <a:t>Electrons en équilibre thermique avec l’environnement ( via les collisions)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721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04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I)2) Grandeurs intéressantes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Métal, densité électronique n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z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540421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I)2) Grandeurs intéressantes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Métal, densité électronique n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z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Champ appliqué EXTERIEUR</a:t>
            </a:r>
          </a:p>
        </p:txBody>
      </p:sp>
    </p:spTree>
    <p:extLst>
      <p:ext uri="{BB962C8B-B14F-4D97-AF65-F5344CB8AC3E}">
        <p14:creationId xmlns:p14="http://schemas.microsoft.com/office/powerpoint/2010/main" val="16870431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I)2) Grandeurs intéressantes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Métal, densité électronique n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z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sp>
        <p:nvSpPr>
          <p:cNvPr id="18" name="Flèche droite 17"/>
          <p:cNvSpPr/>
          <p:nvPr/>
        </p:nvSpPr>
        <p:spPr>
          <a:xfrm>
            <a:off x="6815419" y="3557539"/>
            <a:ext cx="1667435" cy="591671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8547849" y="3499432"/>
            <a:ext cx="11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I(M)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Champ appliqué EXTERIEUR</a:t>
            </a:r>
          </a:p>
        </p:txBody>
      </p:sp>
    </p:spTree>
    <p:extLst>
      <p:ext uri="{BB962C8B-B14F-4D97-AF65-F5344CB8AC3E}">
        <p14:creationId xmlns:p14="http://schemas.microsoft.com/office/powerpoint/2010/main" val="584266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828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Joseph John Thomson : 1897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899" y="1690688"/>
            <a:ext cx="3098202" cy="4844462"/>
          </a:xfrm>
        </p:spPr>
      </p:pic>
    </p:spTree>
    <p:extLst>
      <p:ext uri="{BB962C8B-B14F-4D97-AF65-F5344CB8AC3E}">
        <p14:creationId xmlns:p14="http://schemas.microsoft.com/office/powerpoint/2010/main" val="2052622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Quelques résistivités en µ</a:t>
            </a:r>
            <a:r>
              <a:rPr lang="el-GR" dirty="0"/>
              <a:t>Ω</a:t>
            </a:r>
            <a:r>
              <a:rPr lang="fr-FR" dirty="0"/>
              <a:t>/cm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0275" y="2154331"/>
            <a:ext cx="7175678" cy="3547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8025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I)3) Effet Hall</a:t>
            </a:r>
          </a:p>
        </p:txBody>
      </p:sp>
      <p:sp>
        <p:nvSpPr>
          <p:cNvPr id="4" name="Rectangle 3"/>
          <p:cNvSpPr/>
          <p:nvPr/>
        </p:nvSpPr>
        <p:spPr>
          <a:xfrm>
            <a:off x="2579594" y="2757441"/>
            <a:ext cx="7032812" cy="219187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01741" y="3314766"/>
            <a:ext cx="31600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Métal, densité électronique n</a:t>
            </a:r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4397189" y="5221250"/>
            <a:ext cx="2783541" cy="1344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10394576" y="1690688"/>
            <a:ext cx="13448" cy="95838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10390095" y="2649071"/>
            <a:ext cx="1187823" cy="220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0206317" y="1069903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z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1564470" y="2169879"/>
            <a:ext cx="645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x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1913" y="5381065"/>
            <a:ext cx="3419474" cy="804582"/>
          </a:xfrm>
          <a:prstGeom prst="rect">
            <a:avLst/>
          </a:prstGeom>
        </p:spPr>
      </p:pic>
      <p:cxnSp>
        <p:nvCxnSpPr>
          <p:cNvPr id="13" name="Connecteur droit avec flèche 12"/>
          <p:cNvCxnSpPr/>
          <p:nvPr/>
        </p:nvCxnSpPr>
        <p:spPr>
          <a:xfrm flipH="1" flipV="1">
            <a:off x="6810934" y="3054759"/>
            <a:ext cx="17931" cy="15972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1503829" y="4998526"/>
            <a:ext cx="21515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Champ appliqué EXTERIEUR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760" y="3586674"/>
            <a:ext cx="257175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5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2906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I)4) Limites : constante Hall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6579" y="1677241"/>
            <a:ext cx="6072378" cy="388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804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2341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II)1) Cadre d’étude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Solide à T=0K</a:t>
            </a:r>
          </a:p>
          <a:p>
            <a:endParaRPr lang="fr-FR" dirty="0"/>
          </a:p>
          <a:p>
            <a:r>
              <a:rPr lang="fr-FR" dirty="0">
                <a:hlinkClick r:id="rId2"/>
              </a:rPr>
              <a:t>Animation : de l'atome au solide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12710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126444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Conduction : déplacement de la sphère de Fermi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4291" y="1518580"/>
            <a:ext cx="7643417" cy="5339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091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9629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II) 4) Notion de trou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Bande de conduction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Bande de </a:t>
            </a:r>
          </a:p>
          <a:p>
            <a:r>
              <a:rPr lang="fr-FR" sz="4000" dirty="0"/>
              <a:t>valence</a:t>
            </a:r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Electron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85019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Paul Karl Ludwig </a:t>
            </a:r>
            <a:r>
              <a:rPr lang="fr-FR" dirty="0" err="1"/>
              <a:t>Drüde</a:t>
            </a:r>
            <a:r>
              <a:rPr lang="fr-FR" dirty="0"/>
              <a:t> : 1900</a:t>
            </a:r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624" y="1690688"/>
            <a:ext cx="3412751" cy="4684776"/>
          </a:xfrm>
        </p:spPr>
      </p:pic>
    </p:spTree>
    <p:extLst>
      <p:ext uri="{BB962C8B-B14F-4D97-AF65-F5344CB8AC3E}">
        <p14:creationId xmlns:p14="http://schemas.microsoft.com/office/powerpoint/2010/main" val="39870021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II) 4) Notion de trou (T non nulle)</a:t>
            </a:r>
          </a:p>
        </p:txBody>
      </p:sp>
      <p:sp>
        <p:nvSpPr>
          <p:cNvPr id="4" name="Rectangle 3"/>
          <p:cNvSpPr/>
          <p:nvPr/>
        </p:nvSpPr>
        <p:spPr>
          <a:xfrm>
            <a:off x="2716306" y="4518212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716306" y="2575906"/>
            <a:ext cx="5862918" cy="142538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3245220" y="4548937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5000057" y="4551830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4361328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3783104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5615261" y="454893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477683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6731369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153145" y="4548142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/>
          <p:cNvSpPr txBox="1"/>
          <p:nvPr/>
        </p:nvSpPr>
        <p:spPr>
          <a:xfrm>
            <a:off x="242047" y="2442730"/>
            <a:ext cx="391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Bande de conduction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151285" y="4516518"/>
            <a:ext cx="22691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Bande de </a:t>
            </a:r>
          </a:p>
          <a:p>
            <a:r>
              <a:rPr lang="fr-FR" sz="4000" dirty="0"/>
              <a:t>valence</a:t>
            </a:r>
          </a:p>
        </p:txBody>
      </p:sp>
      <p:sp>
        <p:nvSpPr>
          <p:cNvPr id="16" name="Ellipse 15"/>
          <p:cNvSpPr/>
          <p:nvPr/>
        </p:nvSpPr>
        <p:spPr>
          <a:xfrm>
            <a:off x="9502587" y="2630116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9780491" y="2458118"/>
            <a:ext cx="177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Electron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2716306" y="1842247"/>
            <a:ext cx="0" cy="41013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2528047" y="1258140"/>
            <a:ext cx="376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E</a:t>
            </a:r>
          </a:p>
        </p:txBody>
      </p:sp>
      <p:sp>
        <p:nvSpPr>
          <p:cNvPr id="21" name="Ellipse 20"/>
          <p:cNvSpPr/>
          <p:nvPr/>
        </p:nvSpPr>
        <p:spPr>
          <a:xfrm>
            <a:off x="3245219" y="3732127"/>
            <a:ext cx="242047" cy="25549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8" name="Connecteur droit avec flèche 17"/>
          <p:cNvCxnSpPr/>
          <p:nvPr/>
        </p:nvCxnSpPr>
        <p:spPr>
          <a:xfrm flipV="1">
            <a:off x="3349442" y="4013596"/>
            <a:ext cx="0" cy="49094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/>
          <p:cNvSpPr/>
          <p:nvPr/>
        </p:nvSpPr>
        <p:spPr>
          <a:xfrm>
            <a:off x="9503705" y="3288600"/>
            <a:ext cx="242047" cy="2554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9959791" y="3104449"/>
            <a:ext cx="15508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/>
              <a:t>Trou</a:t>
            </a:r>
          </a:p>
        </p:txBody>
      </p:sp>
    </p:spTree>
    <p:extLst>
      <p:ext uri="{BB962C8B-B14F-4D97-AF65-F5344CB8AC3E}">
        <p14:creationId xmlns:p14="http://schemas.microsoft.com/office/powerpoint/2010/main" val="3941706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000916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Caractéristiques </a:t>
            </a:r>
            <a:r>
              <a:rPr lang="fr-FR"/>
              <a:t>de quelques </a:t>
            </a:r>
            <a:r>
              <a:rPr lang="fr-FR" dirty="0"/>
              <a:t>semi-conducteurs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0840" y="1990967"/>
            <a:ext cx="9370319" cy="43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0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Atomes ionisés, les électrons de valence (gaz) se déplacent (participent à la conduction)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513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Atomes ionisés, les électrons de valence (gaz) se déplacent (participent à la conduction)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3969223" y="1690688"/>
            <a:ext cx="5181600" cy="4351338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Electrons par atome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Electrons de valence (conduction)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Densité atomique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3319462"/>
            <a:ext cx="2806706" cy="288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790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 : électrons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945" y="2182625"/>
            <a:ext cx="8824110" cy="322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39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852" y="1690688"/>
            <a:ext cx="9176296" cy="388227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7732059" y="2299447"/>
            <a:ext cx="2286000" cy="3536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236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Electrons indépendants : pas d’interaction électron-électron, et entre deux chocs, pas d’interaction électron-ion</a:t>
            </a:r>
          </a:p>
          <a:p>
            <a:pPr lvl="1"/>
            <a:r>
              <a:rPr lang="fr-FR" dirty="0"/>
              <a:t>Entre deux chocs, électron en mouvement rectiligne uniforme en l’absence de champ extérieur appliqué</a:t>
            </a:r>
          </a:p>
          <a:p>
            <a:pPr lvl="1"/>
            <a:r>
              <a:rPr lang="fr-FR" dirty="0"/>
              <a:t>Seules interactions : collisions avec les ions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0779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I)1) Hypothèses, cadre d’étude : collisions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3945" y="2182625"/>
            <a:ext cx="8824110" cy="322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915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526</Words>
  <Application>Microsoft Office PowerPoint</Application>
  <PresentationFormat>Grand écran</PresentationFormat>
  <Paragraphs>95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Thème Office</vt:lpstr>
      <vt:lpstr>LP 47 : Mécanismes de conduction électrique dans les solides</vt:lpstr>
      <vt:lpstr>Joseph John Thomson : 1897</vt:lpstr>
      <vt:lpstr>Paul Karl Ludwig Drüde : 1900</vt:lpstr>
      <vt:lpstr>I)1) Hypothèses, cadre d’étude</vt:lpstr>
      <vt:lpstr>I)1) Hypothèses, cadre d’étude</vt:lpstr>
      <vt:lpstr>I)1) Hypothèses, cadre d’étude : électrons</vt:lpstr>
      <vt:lpstr>I)1) Hypothèses, cadre d’étude</vt:lpstr>
      <vt:lpstr>I)1) Hypothèses, cadre d’étude</vt:lpstr>
      <vt:lpstr>I)1) Hypothèses, cadre d’étude : collisions</vt:lpstr>
      <vt:lpstr>I)1) Hypothèses, cadre d’étude</vt:lpstr>
      <vt:lpstr>I)1) Hypothèses, cadre d’étude : collisions</vt:lpstr>
      <vt:lpstr>I)1) Hypothèses, cadre d’étude : collisions</vt:lpstr>
      <vt:lpstr>I)1) Hypothèses, cadre d’étude</vt:lpstr>
      <vt:lpstr>I)1) Hypothèses, cadre d’étude</vt:lpstr>
      <vt:lpstr>Présentation PowerPoint</vt:lpstr>
      <vt:lpstr>I)2) Grandeurs intéressantes</vt:lpstr>
      <vt:lpstr>I)2) Grandeurs intéressantes</vt:lpstr>
      <vt:lpstr>I)2) Grandeurs intéressantes</vt:lpstr>
      <vt:lpstr>Présentation PowerPoint</vt:lpstr>
      <vt:lpstr>Quelques résistivités en µΩ/cm</vt:lpstr>
      <vt:lpstr>I)3) Effet Hall</vt:lpstr>
      <vt:lpstr>Présentation PowerPoint</vt:lpstr>
      <vt:lpstr>I)4) Limites : constante Hall</vt:lpstr>
      <vt:lpstr>Présentation PowerPoint</vt:lpstr>
      <vt:lpstr>II)1) Cadre d’étude</vt:lpstr>
      <vt:lpstr>Présentation PowerPoint</vt:lpstr>
      <vt:lpstr>Conduction : déplacement de la sphère de Fermi</vt:lpstr>
      <vt:lpstr>Présentation PowerPoint</vt:lpstr>
      <vt:lpstr>II) 4) Notion de trou</vt:lpstr>
      <vt:lpstr>II) 4) Notion de trou (T non nulle)</vt:lpstr>
      <vt:lpstr>Présentation PowerPoint</vt:lpstr>
      <vt:lpstr>Caractéristiques de quelques semi-conducteurs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LP 47 : Mécanismes de conduction dans les solides</dc:title>
  <dc:creator>Aurélien Ricard</dc:creator>
  <cp:lastModifiedBy>Armel JOUAN-POURCHET</cp:lastModifiedBy>
  <cp:revision>31</cp:revision>
  <dcterms:created xsi:type="dcterms:W3CDTF">2021-02-15T18:28:55Z</dcterms:created>
  <dcterms:modified xsi:type="dcterms:W3CDTF">2021-06-15T14:59:07Z</dcterms:modified>
</cp:coreProperties>
</file>