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8" r:id="rId3"/>
    <p:sldId id="261" r:id="rId4"/>
    <p:sldId id="260" r:id="rId5"/>
    <p:sldId id="269" r:id="rId6"/>
    <p:sldId id="262" r:id="rId7"/>
    <p:sldId id="266" r:id="rId8"/>
    <p:sldId id="270" r:id="rId9"/>
    <p:sldId id="265" r:id="rId10"/>
    <p:sldId id="264" r:id="rId11"/>
    <p:sldId id="257" r:id="rId12"/>
    <p:sldId id="271" r:id="rId13"/>
    <p:sldId id="258" r:id="rId14"/>
    <p:sldId id="272" r:id="rId15"/>
    <p:sldId id="267" r:id="rId16"/>
    <p:sldId id="273" r:id="rId17"/>
    <p:sldId id="259" r:id="rId18"/>
    <p:sldId id="274" r:id="rId19"/>
    <p:sldId id="263" r:id="rId20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91" d="100"/>
          <a:sy n="91" d="100"/>
        </p:scale>
        <p:origin x="322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B34CFC3-66CB-4B12-865E-1E929A061DD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C05C4BFB-1034-42F4-AD8B-D275A8640F7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1CE19E3-AA26-427E-9421-7ADC3A141F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C6B6C-053C-4BC3-BCC0-31C48CA15399}" type="datetimeFigureOut">
              <a:rPr lang="fr-FR" smtClean="0"/>
              <a:t>30/03/2021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105071A-9541-4898-8320-B2942688C8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B93187A-7A00-403C-BEC6-5AD95DD8BF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C8CC1-6208-4F09-B4CC-D70751CCE35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008194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B6F8542-D4AC-431D-9CA7-94E1BE82F5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A2B152BF-BC08-4B90-BC67-705A67ABDA1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3DF8BFE-75A2-4907-933A-5235E9DC1F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C6B6C-053C-4BC3-BCC0-31C48CA15399}" type="datetimeFigureOut">
              <a:rPr lang="fr-FR" smtClean="0"/>
              <a:t>30/03/2021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09AF282-88A0-4E4B-88CC-C413AF7E22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52668DE-45AC-40CE-B2A0-18C27C3CCF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C8CC1-6208-4F09-B4CC-D70751CCE35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424282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3FE437F5-7E21-4480-9E32-2DEEDAEDA81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E64D73F8-924D-467D-B75E-322F74431FC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CADC9A8-CE69-47B8-B55E-F822D97D9E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C6B6C-053C-4BC3-BCC0-31C48CA15399}" type="datetimeFigureOut">
              <a:rPr lang="fr-FR" smtClean="0"/>
              <a:t>30/03/2021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47BAF26-4589-4615-BF4E-7DDF5C619F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C7D37E2-6A7B-4CC5-8126-E3488BC29B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C8CC1-6208-4F09-B4CC-D70751CCE35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511684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D52C5DD-E8D1-442F-87A7-A9F2E8611C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DC074E5-01FA-4E34-9EDC-C342D428F5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8E6B180-80E2-4285-A290-875501CD5E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C6B6C-053C-4BC3-BCC0-31C48CA15399}" type="datetimeFigureOut">
              <a:rPr lang="fr-FR" smtClean="0"/>
              <a:t>30/03/2021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CD240D5-366C-4624-B88B-FD14815183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AB60BB2-E356-4105-B62A-CA68CD114D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C8CC1-6208-4F09-B4CC-D70751CCE35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111213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3AA8387-61EE-41E7-820F-28ABD8C5E8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6B18BDE5-85AF-4683-833D-425861BDA7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5650761-7830-48EE-9334-4D490E763C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C6B6C-053C-4BC3-BCC0-31C48CA15399}" type="datetimeFigureOut">
              <a:rPr lang="fr-FR" smtClean="0"/>
              <a:t>30/03/2021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6C0A8B1-B9C3-4992-B604-0AAD338BFF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41702F7-4845-428C-8B16-8E13E148A1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C8CC1-6208-4F09-B4CC-D70751CCE35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613744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2D70499-273D-444E-B2A4-E1D58961CF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4733BF6-5185-4696-9B36-2AF5EE518ED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0B566632-F796-4C5D-A4B9-C9B2AB04D33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A35289E3-5642-4BBC-A0B5-A9FBF5660D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C6B6C-053C-4BC3-BCC0-31C48CA15399}" type="datetimeFigureOut">
              <a:rPr lang="fr-FR" smtClean="0"/>
              <a:t>30/03/2021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7A4C2584-6D17-417F-8FC9-837725C8E2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F43CE5B4-1A25-4DCE-9551-7CFBF0F1F5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C8CC1-6208-4F09-B4CC-D70751CCE35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618374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74B89CD-4BE0-4203-B1B1-3BC5C1CF40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85B158E3-6509-42AA-BF4E-2B9D24B3D7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271420D6-795A-4579-95FC-3605164BFD2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B4A176FC-FC93-4E7E-A4A6-03FF28467DF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735E413C-C70E-475A-8155-0C8FD6DCEFB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A986E6D1-15A8-4EE3-B2B5-896DA5F647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C6B6C-053C-4BC3-BCC0-31C48CA15399}" type="datetimeFigureOut">
              <a:rPr lang="fr-FR" smtClean="0"/>
              <a:t>30/03/2021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44EE77DC-AC3D-4480-A4B2-EC3F931439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3BD491EB-31BD-4A3F-BAF1-5370B16BD8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C8CC1-6208-4F09-B4CC-D70751CCE35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946211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0F6004E-D981-4ECA-A8DA-9921AEFB74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2B5C0E9D-7BB3-491C-8683-6F16F11E8C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C6B6C-053C-4BC3-BCC0-31C48CA15399}" type="datetimeFigureOut">
              <a:rPr lang="fr-FR" smtClean="0"/>
              <a:t>30/03/2021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F5357FE3-DCF0-4A44-B5F4-7EC973F623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3423D8C4-8B95-4D08-BF79-37AAA90D51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C8CC1-6208-4F09-B4CC-D70751CCE35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364398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878E00DE-9971-483E-BB04-3335339F0E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C6B6C-053C-4BC3-BCC0-31C48CA15399}" type="datetimeFigureOut">
              <a:rPr lang="fr-FR" smtClean="0"/>
              <a:t>30/03/2021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7F0A6FE9-F7DE-4607-82C9-DEF86220B9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F498F04B-FDDD-485A-A5E6-0462F5F961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C8CC1-6208-4F09-B4CC-D70751CCE35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570505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2C7A7D1-4213-49F9-AFDD-40C171A210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6421F84-7515-4818-A835-F842CF0082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721CD9C8-7D77-460C-8EAD-D965D1C8B31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EA4B0FD2-9588-47F8-9C44-6D93CE58E9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C6B6C-053C-4BC3-BCC0-31C48CA15399}" type="datetimeFigureOut">
              <a:rPr lang="fr-FR" smtClean="0"/>
              <a:t>30/03/2021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A5EFDC82-E726-442A-89CC-E466E46BD0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FDE77006-A40A-4579-9286-13FA5C793D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C8CC1-6208-4F09-B4CC-D70751CCE35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638706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592F910-76A3-4D05-9F6F-DBDB53D9C7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E5CA38E6-4255-446C-BFC2-0997B905BEB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7038A2E7-D10D-40C9-A2E6-517751E98A0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6471BC1B-0E62-45C5-991A-4BDE6575F6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C6B6C-053C-4BC3-BCC0-31C48CA15399}" type="datetimeFigureOut">
              <a:rPr lang="fr-FR" smtClean="0"/>
              <a:t>30/03/2021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A205D5DB-39C2-4670-A0EC-7B3D6069B5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FE4F2ED2-3A4A-41D5-B0AF-2685BFB9AA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C8CC1-6208-4F09-B4CC-D70751CCE35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586676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39B496FA-85C3-40A1-9A16-1F67975F4E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4F727FB3-2614-499D-A674-F7F77123F8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FA244EC-02A6-4301-BC28-57458C958B7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2C6B6C-053C-4BC3-BCC0-31C48CA15399}" type="datetimeFigureOut">
              <a:rPr lang="fr-FR" smtClean="0"/>
              <a:t>30/03/2021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2D9D7F1-F39B-4586-B55F-A4F33912EA5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86E8139-E83F-450D-821A-8660671FD1E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0C8CC1-6208-4F09-B4CC-D70751CCE35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577331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0.png"/><Relationship Id="rId2" Type="http://schemas.openxmlformats.org/officeDocument/2006/relationships/image" Target="../media/image7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6978C67-F838-451A-A3A1-5CF64C78ED3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44108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fr-FR" u="sng" dirty="0"/>
              <a:t>LP 45 : Paramagnétisme, ferromagnétisme, approximation du champ moyen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C350EE42-D1D7-4AE9-B414-2D73F01CE8B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46284" y="3191607"/>
            <a:ext cx="10330961" cy="3235569"/>
          </a:xfrm>
        </p:spPr>
        <p:txBody>
          <a:bodyPr>
            <a:noAutofit/>
          </a:bodyPr>
          <a:lstStyle/>
          <a:p>
            <a:pPr algn="l"/>
            <a:r>
              <a:rPr lang="fr-FR" sz="2800" u="sng" dirty="0"/>
              <a:t>Niveau:</a:t>
            </a:r>
            <a:r>
              <a:rPr lang="fr-FR" sz="2800" dirty="0"/>
              <a:t> L3</a:t>
            </a:r>
          </a:p>
          <a:p>
            <a:pPr algn="l"/>
            <a:r>
              <a:rPr lang="fr-FR" sz="2800" u="sng" dirty="0"/>
              <a:t>Prérequis: </a:t>
            </a:r>
          </a:p>
          <a:p>
            <a:pPr algn="l"/>
            <a:r>
              <a:rPr lang="fr-FR" sz="2800" dirty="0"/>
              <a:t>-Electromagnétisme</a:t>
            </a:r>
          </a:p>
          <a:p>
            <a:pPr algn="l"/>
            <a:r>
              <a:rPr lang="fr-FR" sz="2800" dirty="0"/>
              <a:t>-Ensemble canonique</a:t>
            </a:r>
          </a:p>
          <a:p>
            <a:pPr algn="l"/>
            <a:r>
              <a:rPr lang="fr-FR" sz="2800" dirty="0"/>
              <a:t>-Phénoménologie du magnétisme (diamagnétisme / paramagnétisme / ferromagnétisme)</a:t>
            </a:r>
          </a:p>
        </p:txBody>
      </p:sp>
    </p:spTree>
    <p:extLst>
      <p:ext uri="{BB962C8B-B14F-4D97-AF65-F5344CB8AC3E}">
        <p14:creationId xmlns:p14="http://schemas.microsoft.com/office/powerpoint/2010/main" val="22730276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C50BD34-43E9-4BB2-99A7-EB63BB588B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2692" y="259617"/>
            <a:ext cx="10515600" cy="1325563"/>
          </a:xfrm>
        </p:spPr>
        <p:txBody>
          <a:bodyPr>
            <a:normAutofit/>
          </a:bodyPr>
          <a:lstStyle/>
          <a:p>
            <a:r>
              <a:rPr lang="fr-FR" sz="3200" dirty="0"/>
              <a:t>Avec un moment cinétique total J quelconque 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Espace réservé du contenu 2">
                <a:extLst>
                  <a:ext uri="{FF2B5EF4-FFF2-40B4-BE49-F238E27FC236}">
                    <a16:creationId xmlns:a16="http://schemas.microsoft.com/office/drawing/2014/main" id="{4B9F564C-7F02-460B-87FB-3471184E5B83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scene3d>
                  <a:camera prst="orthographicFront"/>
                  <a:lightRig rig="threePt" dir="t"/>
                </a:scene3d>
                <a:sp3d extrusionH="57150">
                  <a:bevelT w="69850" h="69850" prst="divot"/>
                </a:sp3d>
              </a:bodyPr>
              <a:lstStyle/>
              <a:p>
                <a:pPr marL="0" indent="0" algn="ctr">
                  <a:buNone/>
                </a:pPr>
                <a14:m>
                  <m:oMath xmlns:m="http://schemas.openxmlformats.org/officeDocument/2006/math">
                    <m:r>
                      <a:rPr lang="fr-FR" sz="3600" b="0" i="1" smtClean="0">
                        <a:ln>
                          <a:noFill/>
                        </a:ln>
                        <a:latin typeface="Cambria Math" panose="02040503050406030204" pitchFamily="18" charset="0"/>
                      </a:rPr>
                      <m:t>𝑚</m:t>
                    </m:r>
                    <m:r>
                      <a:rPr lang="fr-FR" sz="3600" b="0" i="1" smtClean="0">
                        <a:ln>
                          <a:noFill/>
                        </a:ln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fr-FR" sz="3600" b="0" i="1" smtClean="0">
                            <a:ln>
                              <a:noFill/>
                            </a:ln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fr-FR" sz="3600" b="0" i="1" smtClean="0">
                            <a:ln>
                              <a:noFill/>
                            </a:ln>
                            <a:latin typeface="Cambria Math" panose="02040503050406030204" pitchFamily="18" charset="0"/>
                          </a:rPr>
                          <m:t>𝑔</m:t>
                        </m:r>
                      </m:e>
                      <m:sub>
                        <m:r>
                          <a:rPr lang="fr-FR" sz="3600" b="0" i="1" smtClean="0">
                            <a:ln>
                              <a:noFill/>
                            </a:ln>
                            <a:latin typeface="Cambria Math" panose="02040503050406030204" pitchFamily="18" charset="0"/>
                          </a:rPr>
                          <m:t>𝐽</m:t>
                        </m:r>
                      </m:sub>
                    </m:sSub>
                    <m:r>
                      <a:rPr lang="fr-FR" sz="3600" b="0" i="1" smtClean="0">
                        <a:ln>
                          <a:noFill/>
                        </a:ln>
                        <a:latin typeface="Cambria Math" panose="02040503050406030204" pitchFamily="18" charset="0"/>
                      </a:rPr>
                      <m:t> </m:t>
                    </m:r>
                    <m:sSub>
                      <m:sSubPr>
                        <m:ctrlPr>
                          <a:rPr lang="fr-FR" sz="3600" b="0" i="1" smtClean="0">
                            <a:ln>
                              <a:noFill/>
                            </a:ln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fr-FR" sz="3600" b="0" i="1" smtClean="0">
                            <a:ln>
                              <a:noFill/>
                            </a:ln>
                            <a:latin typeface="Cambria Math" panose="02040503050406030204" pitchFamily="18" charset="0"/>
                          </a:rPr>
                          <m:t>𝜇</m:t>
                        </m:r>
                      </m:e>
                      <m:sub>
                        <m:r>
                          <a:rPr lang="fr-FR" sz="3600" b="0" i="1" smtClean="0">
                            <a:ln>
                              <a:noFill/>
                            </a:ln>
                            <a:latin typeface="Cambria Math" panose="02040503050406030204" pitchFamily="18" charset="0"/>
                          </a:rPr>
                          <m:t>𝐵</m:t>
                        </m:r>
                      </m:sub>
                    </m:sSub>
                    <m:r>
                      <a:rPr lang="fr-FR" sz="3600" b="0" i="1" smtClean="0">
                        <a:ln>
                          <a:noFill/>
                        </a:ln>
                        <a:latin typeface="Cambria Math" panose="02040503050406030204" pitchFamily="18" charset="0"/>
                      </a:rPr>
                      <m:t> </m:t>
                    </m:r>
                    <m:r>
                      <a:rPr lang="fr-FR" sz="3600" b="0" i="1" smtClean="0">
                        <a:ln>
                          <a:noFill/>
                        </a:ln>
                        <a:latin typeface="Cambria Math" panose="02040503050406030204" pitchFamily="18" charset="0"/>
                      </a:rPr>
                      <m:t>𝐽</m:t>
                    </m:r>
                    <m:r>
                      <a:rPr lang="fr-FR" sz="3600" b="0" i="1" smtClean="0">
                        <a:ln>
                          <a:noFill/>
                        </a:ln>
                        <a:latin typeface="Cambria Math" panose="02040503050406030204" pitchFamily="18" charset="0"/>
                      </a:rPr>
                      <m:t> </m:t>
                    </m:r>
                    <m:sSub>
                      <m:sSubPr>
                        <m:ctrlPr>
                          <a:rPr lang="fr-FR" sz="3600" b="0" i="1" smtClean="0">
                            <a:ln>
                              <a:noFill/>
                            </a:ln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fr-FR" sz="3600" b="0" i="1" smtClean="0">
                            <a:ln>
                              <a:noFill/>
                            </a:ln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  <m:sub>
                        <m:r>
                          <a:rPr lang="fr-FR" sz="3600" b="0" i="1" smtClean="0">
                            <a:ln>
                              <a:noFill/>
                            </a:ln>
                            <a:latin typeface="Cambria Math" panose="02040503050406030204" pitchFamily="18" charset="0"/>
                          </a:rPr>
                          <m:t>𝐽</m:t>
                        </m:r>
                      </m:sub>
                    </m:sSub>
                    <m:r>
                      <a:rPr lang="fr-FR" sz="3600" b="0" i="1" smtClean="0">
                        <a:ln>
                          <a:noFill/>
                        </a:ln>
                        <a:latin typeface="Cambria Math" panose="02040503050406030204" pitchFamily="18" charset="0"/>
                      </a:rPr>
                      <m:t>( </m:t>
                    </m:r>
                    <m:f>
                      <m:fPr>
                        <m:ctrlPr>
                          <a:rPr lang="fr-FR" sz="3600" b="0" i="1" smtClean="0">
                            <a:ln>
                              <a:noFill/>
                            </a:ln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fr-FR" sz="3600" b="0" i="1" smtClean="0">
                                <a:ln>
                                  <a:noFill/>
                                </a:ln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fr-FR" sz="3600" b="0" i="1" smtClean="0">
                                <a:ln>
                                  <a:noFill/>
                                </a:ln>
                                <a:latin typeface="Cambria Math" panose="02040503050406030204" pitchFamily="18" charset="0"/>
                              </a:rPr>
                              <m:t>𝑔</m:t>
                            </m:r>
                          </m:e>
                          <m:sub>
                            <m:r>
                              <a:rPr lang="fr-FR" sz="3600" b="0" i="1" smtClean="0">
                                <a:ln>
                                  <a:noFill/>
                                </a:ln>
                                <a:latin typeface="Cambria Math" panose="02040503050406030204" pitchFamily="18" charset="0"/>
                              </a:rPr>
                              <m:t>𝐽</m:t>
                            </m:r>
                          </m:sub>
                        </m:sSub>
                        <m:sSub>
                          <m:sSubPr>
                            <m:ctrlPr>
                              <a:rPr lang="fr-FR" sz="3600" b="0" i="1" smtClean="0">
                                <a:ln>
                                  <a:noFill/>
                                </a:ln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fr-FR" sz="3600" b="0" i="1" smtClean="0">
                                <a:ln>
                                  <a:noFill/>
                                </a:ln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fr-FR" sz="3600" b="0" i="1" smtClean="0">
                                <a:ln>
                                  <a:noFill/>
                                </a:ln>
                                <a:latin typeface="Cambria Math" panose="02040503050406030204" pitchFamily="18" charset="0"/>
                              </a:rPr>
                              <m:t>𝜇</m:t>
                            </m:r>
                          </m:e>
                          <m:sub>
                            <m:r>
                              <a:rPr lang="fr-FR" sz="3600" b="0" i="1" smtClean="0">
                                <a:ln>
                                  <a:noFill/>
                                </a:ln>
                                <a:latin typeface="Cambria Math" panose="02040503050406030204" pitchFamily="18" charset="0"/>
                              </a:rPr>
                              <m:t>𝐵</m:t>
                            </m:r>
                          </m:sub>
                        </m:sSub>
                        <m:sSub>
                          <m:sSubPr>
                            <m:ctrlPr>
                              <a:rPr lang="fr-FR" sz="3600" b="0" i="1" smtClean="0">
                                <a:ln>
                                  <a:noFill/>
                                </a:ln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fr-FR" sz="3600" b="0" i="1" smtClean="0">
                                <a:ln>
                                  <a:noFill/>
                                </a:ln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fr-FR" sz="3600" b="0" i="1" smtClean="0">
                                <a:ln>
                                  <a:noFill/>
                                </a:ln>
                                <a:latin typeface="Cambria Math" panose="02040503050406030204" pitchFamily="18" charset="0"/>
                              </a:rPr>
                              <m:t>𝐵</m:t>
                            </m:r>
                          </m:e>
                          <m:sub>
                            <m:r>
                              <a:rPr lang="fr-FR" sz="3600" b="0" i="1" smtClean="0">
                                <a:ln>
                                  <a:noFill/>
                                </a:ln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  <m:r>
                          <a:rPr lang="fr-FR" sz="3600" b="0" i="1" smtClean="0">
                            <a:ln>
                              <a:noFill/>
                            </a:ln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fr-FR" sz="3600" b="0" i="1" smtClean="0">
                            <a:ln>
                              <a:noFill/>
                            </a:ln>
                            <a:latin typeface="Cambria Math" panose="02040503050406030204" pitchFamily="18" charset="0"/>
                          </a:rPr>
                          <m:t>𝐽</m:t>
                        </m:r>
                      </m:num>
                      <m:den>
                        <m:sSub>
                          <m:sSubPr>
                            <m:ctrlPr>
                              <a:rPr lang="fr-FR" sz="3600" b="0" i="1" smtClean="0">
                                <a:ln>
                                  <a:noFill/>
                                </a:ln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fr-FR" sz="3600" b="0" i="1" smtClean="0">
                                <a:ln>
                                  <a:noFill/>
                                </a:ln>
                                <a:latin typeface="Cambria Math" panose="02040503050406030204" pitchFamily="18" charset="0"/>
                              </a:rPr>
                              <m:t>𝑘</m:t>
                            </m:r>
                          </m:e>
                          <m:sub>
                            <m:r>
                              <a:rPr lang="fr-FR" sz="3600" b="0" i="1" smtClean="0">
                                <a:ln>
                                  <a:noFill/>
                                </a:ln>
                                <a:latin typeface="Cambria Math" panose="02040503050406030204" pitchFamily="18" charset="0"/>
                              </a:rPr>
                              <m:t>𝐵</m:t>
                            </m:r>
                          </m:sub>
                        </m:sSub>
                        <m:r>
                          <a:rPr lang="fr-FR" sz="3600" b="0" i="1" smtClean="0">
                            <a:ln>
                              <a:noFill/>
                            </a:ln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fr-FR" sz="3600" b="0" i="1" smtClean="0">
                            <a:ln>
                              <a:noFill/>
                            </a:ln>
                            <a:latin typeface="Cambria Math" panose="02040503050406030204" pitchFamily="18" charset="0"/>
                          </a:rPr>
                          <m:t>𝑇</m:t>
                        </m:r>
                      </m:den>
                    </m:f>
                  </m:oMath>
                </a14:m>
                <a:r>
                  <a:rPr lang="fr-FR" sz="3600" dirty="0">
                    <a:ln>
                      <a:noFill/>
                    </a:ln>
                  </a:rPr>
                  <a:t>)</a:t>
                </a:r>
              </a:p>
              <a:p>
                <a:endParaRPr lang="fr-FR" dirty="0">
                  <a:ln>
                    <a:noFill/>
                  </a:ln>
                </a:endParaRPr>
              </a:p>
              <a:p>
                <a:endParaRPr lang="fr-FR" dirty="0">
                  <a:ln>
                    <a:noFill/>
                  </a:ln>
                </a:endParaRPr>
              </a:p>
              <a:p>
                <a:pPr marL="0" indent="0">
                  <a:buNone/>
                </a:pPr>
                <a:r>
                  <a:rPr lang="fr-FR" dirty="0">
                    <a:ln>
                      <a:noFill/>
                    </a:ln>
                  </a:rPr>
                  <a:t>Avec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fr-FR" b="0" i="1" smtClean="0">
                            <a:ln>
                              <a:noFill/>
                            </a:ln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fr-FR" b="0" i="1" smtClean="0">
                            <a:ln>
                              <a:noFill/>
                            </a:ln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  <m:sub>
                        <m:r>
                          <a:rPr lang="fr-FR" b="0" i="1" smtClean="0">
                            <a:ln>
                              <a:noFill/>
                            </a:ln>
                            <a:latin typeface="Cambria Math" panose="02040503050406030204" pitchFamily="18" charset="0"/>
                          </a:rPr>
                          <m:t>𝐽</m:t>
                        </m:r>
                      </m:sub>
                    </m:sSub>
                  </m:oMath>
                </a14:m>
                <a:r>
                  <a:rPr lang="fr-FR" dirty="0">
                    <a:ln>
                      <a:noFill/>
                    </a:ln>
                  </a:rPr>
                  <a:t> la fonction de Brillouin:</a:t>
                </a:r>
              </a:p>
              <a:p>
                <a:pPr marL="0" indent="0">
                  <a:buNone/>
                </a:pPr>
                <a:r>
                  <a:rPr lang="fr-FR" dirty="0">
                    <a:ln>
                      <a:noFill/>
                    </a:ln>
                  </a:rPr>
                  <a:t>	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fr-FR" b="0" i="1" smtClean="0">
                            <a:ln>
                              <a:noFill/>
                            </a:ln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fr-FR" b="0" i="1" smtClean="0">
                            <a:ln>
                              <a:noFill/>
                            </a:ln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  <m:sub>
                        <m:r>
                          <a:rPr lang="fr-FR" b="0" i="1" smtClean="0">
                            <a:ln>
                              <a:noFill/>
                            </a:ln>
                            <a:latin typeface="Cambria Math" panose="02040503050406030204" pitchFamily="18" charset="0"/>
                          </a:rPr>
                          <m:t>𝐽</m:t>
                        </m:r>
                      </m:sub>
                    </m:sSub>
                    <m:d>
                      <m:dPr>
                        <m:ctrlPr>
                          <a:rPr lang="fr-FR" b="0" i="1" smtClean="0">
                            <a:ln>
                              <a:noFill/>
                            </a:ln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fr-FR" b="0" i="1" smtClean="0">
                            <a:ln>
                              <a:noFill/>
                            </a:ln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fr-FR" b="0" i="1" smtClean="0">
                        <a:ln>
                          <a:noFill/>
                        </a:ln>
                        <a:latin typeface="Cambria Math" panose="02040503050406030204" pitchFamily="18" charset="0"/>
                      </a:rPr>
                      <m:t>= </m:t>
                    </m:r>
                    <m:f>
                      <m:fPr>
                        <m:ctrlPr>
                          <a:rPr lang="fr-FR" b="0" i="1" smtClean="0">
                            <a:ln>
                              <a:noFill/>
                            </a:ln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fr-FR" b="0" i="1" smtClean="0">
                            <a:ln>
                              <a:noFill/>
                            </a:ln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fr-FR" b="0" i="1" smtClean="0">
                            <a:ln>
                              <a:noFill/>
                            </a:ln>
                            <a:latin typeface="Cambria Math" panose="02040503050406030204" pitchFamily="18" charset="0"/>
                          </a:rPr>
                          <m:t>𝐽</m:t>
                        </m:r>
                        <m:r>
                          <a:rPr lang="fr-FR" b="0" i="1" smtClean="0">
                            <a:ln>
                              <a:noFill/>
                            </a:ln>
                            <a:latin typeface="Cambria Math" panose="02040503050406030204" pitchFamily="18" charset="0"/>
                          </a:rPr>
                          <m:t>+1</m:t>
                        </m:r>
                      </m:num>
                      <m:den>
                        <m:r>
                          <a:rPr lang="fr-FR" b="0" i="1" smtClean="0">
                            <a:ln>
                              <a:noFill/>
                            </a:ln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fr-FR" b="0" i="1" smtClean="0">
                            <a:ln>
                              <a:noFill/>
                            </a:ln>
                            <a:latin typeface="Cambria Math" panose="02040503050406030204" pitchFamily="18" charset="0"/>
                          </a:rPr>
                          <m:t>𝐽</m:t>
                        </m:r>
                      </m:den>
                    </m:f>
                    <m:func>
                      <m:funcPr>
                        <m:ctrlPr>
                          <a:rPr lang="fr-FR" b="0" i="1" smtClean="0">
                            <a:ln>
                              <a:noFill/>
                            </a:ln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fr-FR" b="0" i="0" smtClean="0">
                            <a:ln>
                              <a:noFill/>
                            </a:ln>
                            <a:latin typeface="Cambria Math" panose="02040503050406030204" pitchFamily="18" charset="0"/>
                          </a:rPr>
                          <m:t>coth</m:t>
                        </m:r>
                      </m:fName>
                      <m:e>
                        <m:d>
                          <m:dPr>
                            <m:ctrlPr>
                              <a:rPr lang="fr-FR" b="0" i="1" smtClean="0">
                                <a:ln>
                                  <a:noFill/>
                                </a:ln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fr-FR" b="0" i="1" smtClean="0">
                                    <a:ln>
                                      <a:noFill/>
                                    </a:ln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fr-FR" b="0" i="1" smtClean="0">
                                    <a:ln>
                                      <a:noFill/>
                                    </a:ln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  <m:r>
                                  <a:rPr lang="fr-FR" b="0" i="1" smtClean="0">
                                    <a:ln>
                                      <a:noFill/>
                                    </a:ln>
                                    <a:latin typeface="Cambria Math" panose="02040503050406030204" pitchFamily="18" charset="0"/>
                                  </a:rPr>
                                  <m:t>𝐽</m:t>
                                </m:r>
                                <m:r>
                                  <a:rPr lang="fr-FR" b="0" i="1" smtClean="0">
                                    <a:ln>
                                      <a:noFill/>
                                    </a:ln>
                                    <a:latin typeface="Cambria Math" panose="02040503050406030204" pitchFamily="18" charset="0"/>
                                  </a:rPr>
                                  <m:t>+1</m:t>
                                </m:r>
                              </m:num>
                              <m:den>
                                <m:r>
                                  <a:rPr lang="fr-FR" b="0" i="1" smtClean="0">
                                    <a:ln>
                                      <a:noFill/>
                                    </a:ln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  <m:r>
                                  <a:rPr lang="fr-FR" b="0" i="1" smtClean="0">
                                    <a:ln>
                                      <a:noFill/>
                                    </a:ln>
                                    <a:latin typeface="Cambria Math" panose="02040503050406030204" pitchFamily="18" charset="0"/>
                                  </a:rPr>
                                  <m:t>𝐽</m:t>
                                </m:r>
                              </m:den>
                            </m:f>
                            <m:r>
                              <a:rPr lang="fr-FR" b="0" i="1" smtClean="0">
                                <a:ln>
                                  <a:noFill/>
                                </a:ln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</m:e>
                    </m:func>
                    <m:r>
                      <a:rPr lang="fr-FR" b="0" i="1" smtClean="0">
                        <a:ln>
                          <a:noFill/>
                        </a:ln>
                        <a:latin typeface="Cambria Math" panose="02040503050406030204" pitchFamily="18" charset="0"/>
                      </a:rPr>
                      <m:t>− </m:t>
                    </m:r>
                    <m:f>
                      <m:fPr>
                        <m:ctrlPr>
                          <a:rPr lang="fr-FR" b="0" i="1" smtClean="0">
                            <a:ln>
                              <a:noFill/>
                            </a:ln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fr-FR" b="0" i="1" smtClean="0">
                            <a:ln>
                              <a:noFill/>
                            </a:ln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fr-FR" b="0" i="1" smtClean="0">
                            <a:ln>
                              <a:noFill/>
                            </a:ln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fr-FR" b="0" i="1" smtClean="0">
                            <a:ln>
                              <a:noFill/>
                            </a:ln>
                            <a:latin typeface="Cambria Math" panose="02040503050406030204" pitchFamily="18" charset="0"/>
                          </a:rPr>
                          <m:t>𝐽</m:t>
                        </m:r>
                      </m:den>
                    </m:f>
                    <m:r>
                      <m:rPr>
                        <m:sty m:val="p"/>
                      </m:rPr>
                      <a:rPr lang="fr-FR" b="0" i="0" smtClean="0">
                        <a:ln>
                          <a:noFill/>
                        </a:ln>
                        <a:latin typeface="Cambria Math" panose="02040503050406030204" pitchFamily="18" charset="0"/>
                      </a:rPr>
                      <m:t>coth</m:t>
                    </m:r>
                    <m:r>
                      <a:rPr lang="fr-FR" b="0" i="1" smtClean="0">
                        <a:ln>
                          <a:noFill/>
                        </a:ln>
                        <a:latin typeface="Cambria Math" panose="02040503050406030204" pitchFamily="18" charset="0"/>
                      </a:rPr>
                      <m:t>⁡(</m:t>
                    </m:r>
                    <m:f>
                      <m:fPr>
                        <m:ctrlPr>
                          <a:rPr lang="fr-FR" b="0" i="1" smtClean="0">
                            <a:ln>
                              <a:noFill/>
                            </a:ln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fr-FR" b="0" i="1" smtClean="0">
                            <a:ln>
                              <a:noFill/>
                            </a:ln>
                            <a:latin typeface="Cambria Math" panose="02040503050406030204" pitchFamily="18" charset="0"/>
                          </a:rPr>
                          <m:t>𝑥</m:t>
                        </m:r>
                      </m:num>
                      <m:den>
                        <m:r>
                          <a:rPr lang="fr-FR" b="0" i="1" smtClean="0">
                            <a:ln>
                              <a:noFill/>
                            </a:ln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fr-FR" b="0" i="1" smtClean="0">
                            <a:ln>
                              <a:noFill/>
                            </a:ln>
                            <a:latin typeface="Cambria Math" panose="02040503050406030204" pitchFamily="18" charset="0"/>
                          </a:rPr>
                          <m:t>𝐽</m:t>
                        </m:r>
                      </m:den>
                    </m:f>
                    <m:r>
                      <a:rPr lang="fr-FR" b="0" i="1" smtClean="0">
                        <a:ln>
                          <a:noFill/>
                        </a:ln>
                        <a:latin typeface="Cambria Math" panose="02040503050406030204" pitchFamily="18" charset="0"/>
                      </a:rPr>
                      <m:t>) </m:t>
                    </m:r>
                  </m:oMath>
                </a14:m>
                <a:endParaRPr lang="fr-FR" dirty="0">
                  <a:ln>
                    <a:noFill/>
                  </a:ln>
                </a:endParaRPr>
              </a:p>
            </p:txBody>
          </p:sp>
        </mc:Choice>
        <mc:Fallback xmlns="">
          <p:sp>
            <p:nvSpPr>
              <p:cNvPr id="3" name="Espace réservé du contenu 2">
                <a:extLst>
                  <a:ext uri="{FF2B5EF4-FFF2-40B4-BE49-F238E27FC236}">
                    <a16:creationId xmlns:a16="http://schemas.microsoft.com/office/drawing/2014/main" id="{4B9F564C-7F02-460B-87FB-3471184E5B83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Rectangle 3">
            <a:extLst>
              <a:ext uri="{FF2B5EF4-FFF2-40B4-BE49-F238E27FC236}">
                <a16:creationId xmlns:a16="http://schemas.microsoft.com/office/drawing/2014/main" id="{43828F74-6C34-41B8-803A-44926503CF31}"/>
              </a:ext>
            </a:extLst>
          </p:cNvPr>
          <p:cNvSpPr/>
          <p:nvPr/>
        </p:nvSpPr>
        <p:spPr>
          <a:xfrm>
            <a:off x="3447875" y="1585180"/>
            <a:ext cx="5184397" cy="1233521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5503482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7CDC9A6-F59B-4DBD-A613-59A882317A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3244" y="127732"/>
            <a:ext cx="11054862" cy="1325563"/>
          </a:xfrm>
        </p:spPr>
        <p:txBody>
          <a:bodyPr>
            <a:normAutofit/>
          </a:bodyPr>
          <a:lstStyle/>
          <a:p>
            <a:r>
              <a:rPr lang="fr-FR" sz="3600" u="sng" dirty="0"/>
              <a:t>Courbes d’aimantation en fonction du champ magnétique :</a:t>
            </a:r>
          </a:p>
        </p:txBody>
      </p:sp>
      <p:pic>
        <p:nvPicPr>
          <p:cNvPr id="15" name="Espace réservé du contenu 14">
            <a:extLst>
              <a:ext uri="{FF2B5EF4-FFF2-40B4-BE49-F238E27FC236}">
                <a16:creationId xmlns:a16="http://schemas.microsoft.com/office/drawing/2014/main" id="{A0EBCA87-A6E8-473A-88D8-D17D68BA14C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66416" y="1939954"/>
            <a:ext cx="6658315" cy="3831672"/>
          </a:xfrm>
        </p:spPr>
      </p:pic>
    </p:spTree>
    <p:extLst>
      <p:ext uri="{BB962C8B-B14F-4D97-AF65-F5344CB8AC3E}">
        <p14:creationId xmlns:p14="http://schemas.microsoft.com/office/powerpoint/2010/main" val="206929959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33FA695-CEA7-4318-AD19-26E76CDB9B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E129F2A-F4F3-4DED-83E8-C6CC56E0B3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D53B206E-0D90-4FA1-9BAC-2D2C8EA15876}"/>
              </a:ext>
            </a:extLst>
          </p:cNvPr>
          <p:cNvSpPr/>
          <p:nvPr/>
        </p:nvSpPr>
        <p:spPr>
          <a:xfrm>
            <a:off x="0" y="0"/>
            <a:ext cx="12298261" cy="6937695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3038759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B63069B-895B-4D2F-B86A-CB92159722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9601"/>
            <a:ext cx="10515600" cy="1325563"/>
          </a:xfrm>
        </p:spPr>
        <p:txBody>
          <a:bodyPr/>
          <a:lstStyle/>
          <a:p>
            <a:pPr algn="ctr"/>
            <a:r>
              <a:rPr lang="fr-FR" u="sng" dirty="0"/>
              <a:t>Loi de Curie:</a:t>
            </a:r>
          </a:p>
        </p:txBody>
      </p:sp>
      <p:pic>
        <p:nvPicPr>
          <p:cNvPr id="5" name="Espace réservé du contenu 4">
            <a:extLst>
              <a:ext uri="{FF2B5EF4-FFF2-40B4-BE49-F238E27FC236}">
                <a16:creationId xmlns:a16="http://schemas.microsoft.com/office/drawing/2014/main" id="{65A9EB9D-B3D8-4FBB-8812-F85B8D564B9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81017" y="1415164"/>
            <a:ext cx="6232916" cy="5223425"/>
          </a:xfrm>
        </p:spPr>
      </p:pic>
    </p:spTree>
    <p:extLst>
      <p:ext uri="{BB962C8B-B14F-4D97-AF65-F5344CB8AC3E}">
        <p14:creationId xmlns:p14="http://schemas.microsoft.com/office/powerpoint/2010/main" val="318767748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2FCB7FD-AF93-4F17-9B29-CD138DA601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565C8F0-293B-475F-AD0B-7876D2FCD1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05103329-413D-46B4-8355-924CAA8C093F}"/>
              </a:ext>
            </a:extLst>
          </p:cNvPr>
          <p:cNvSpPr/>
          <p:nvPr/>
        </p:nvSpPr>
        <p:spPr>
          <a:xfrm>
            <a:off x="0" y="0"/>
            <a:ext cx="12298261" cy="6937695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3855534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re 1">
                <a:extLst>
                  <a:ext uri="{FF2B5EF4-FFF2-40B4-BE49-F238E27FC236}">
                    <a16:creationId xmlns:a16="http://schemas.microsoft.com/office/drawing/2014/main" id="{C3F2FD87-6517-436F-B65A-276542728CC6}"/>
                  </a:ext>
                </a:extLst>
              </p:cNvPr>
              <p:cNvSpPr>
                <a:spLocks noGrp="1"/>
              </p:cNvSpPr>
              <p:nvPr>
                <p:ph type="title"/>
              </p:nvPr>
            </p:nvSpPr>
            <p:spPr>
              <a:xfrm>
                <a:off x="257908" y="-65698"/>
                <a:ext cx="10515600" cy="1325563"/>
              </a:xfrm>
            </p:spPr>
            <p:txBody>
              <a:bodyPr/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fr-FR" sz="40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fr-FR" sz="4000" b="0" i="1" smtClean="0"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sub>
                        <m:r>
                          <a:rPr lang="fr-FR" sz="4000" b="0" i="1" smtClean="0">
                            <a:latin typeface="Cambria Math" panose="02040503050406030204" pitchFamily="18" charset="0"/>
                          </a:rPr>
                          <m:t>𝑖𝑧</m:t>
                        </m:r>
                      </m:sub>
                    </m:sSub>
                    <m:r>
                      <a:rPr lang="fr-FR" sz="40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fr-FR" sz="4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fr-FR" sz="4000" i="1">
                            <a:latin typeface="Cambria Math" panose="02040503050406030204" pitchFamily="18" charset="0"/>
                          </a:rPr>
                          <m:t>𝑚</m:t>
                        </m:r>
                      </m:num>
                      <m:den>
                        <m:sSub>
                          <m:sSubPr>
                            <m:ctrlPr>
                              <a:rPr lang="fr-FR" sz="40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fr-FR" sz="4000" i="1">
                                <a:latin typeface="Cambria Math" panose="02040503050406030204" pitchFamily="18" charset="0"/>
                              </a:rPr>
                              <m:t>𝑚</m:t>
                            </m:r>
                          </m:e>
                          <m:sub>
                            <m:r>
                              <a:rPr lang="fr-FR" sz="4000" i="1"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</m:den>
                    </m:f>
                    <m:r>
                      <a:rPr lang="fr-FR" sz="40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fr-FR" sz="4000" b="0" i="1" smtClean="0">
                        <a:latin typeface="Cambria Math" panose="02040503050406030204" pitchFamily="18" charset="0"/>
                      </a:rPr>
                      <m:t>𝛿</m:t>
                    </m:r>
                    <m:sSub>
                      <m:sSubPr>
                        <m:ctrlPr>
                          <a:rPr lang="fr-FR" sz="40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fr-FR" sz="4000" b="0" i="1" smtClean="0"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sub>
                        <m:r>
                          <a:rPr lang="fr-FR" sz="4000" b="0" i="1" smtClean="0">
                            <a:latin typeface="Cambria Math" panose="02040503050406030204" pitchFamily="18" charset="0"/>
                          </a:rPr>
                          <m:t>𝑖𝑧</m:t>
                        </m:r>
                      </m:sub>
                    </m:sSub>
                  </m:oMath>
                </a14:m>
                <a:r>
                  <a:rPr lang="fr-FR" dirty="0"/>
                  <a:t> </a:t>
                </a:r>
                <a:r>
                  <a:rPr lang="fr-FR" sz="3600" dirty="0"/>
                  <a:t>(fluctuation autour de la moyenne)</a:t>
                </a:r>
                <a:endParaRPr lang="fr-FR" dirty="0"/>
              </a:p>
            </p:txBody>
          </p:sp>
        </mc:Choice>
        <mc:Fallback xmlns="">
          <p:sp>
            <p:nvSpPr>
              <p:cNvPr id="2" name="Titre 1">
                <a:extLst>
                  <a:ext uri="{FF2B5EF4-FFF2-40B4-BE49-F238E27FC236}">
                    <a16:creationId xmlns:a16="http://schemas.microsoft.com/office/drawing/2014/main" id="{C3F2FD87-6517-436F-B65A-276542728CC6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257908" y="-65698"/>
                <a:ext cx="10515600" cy="1325563"/>
              </a:xfr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Espace réservé du contenu 2">
                <a:extLst>
                  <a:ext uri="{FF2B5EF4-FFF2-40B4-BE49-F238E27FC236}">
                    <a16:creationId xmlns:a16="http://schemas.microsoft.com/office/drawing/2014/main" id="{962C68E2-C9BB-4122-BB82-9F7BDBA6C8AB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354624" y="1746495"/>
                <a:ext cx="11207260" cy="4351338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4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4400" b="0" i="1" smtClean="0"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fr-FR" sz="4400" b="0" i="1" smtClean="0">
                              <a:latin typeface="Cambria Math" panose="02040503050406030204" pitchFamily="18" charset="0"/>
                            </a:rPr>
                            <m:t>𝑖𝑧</m:t>
                          </m:r>
                        </m:sub>
                      </m:sSub>
                      <m:r>
                        <a:rPr lang="fr-FR" sz="4400" b="0" i="1" smtClean="0">
                          <a:latin typeface="Cambria Math" panose="02040503050406030204" pitchFamily="18" charset="0"/>
                        </a:rPr>
                        <m:t>×</m:t>
                      </m:r>
                      <m:sSub>
                        <m:sSubPr>
                          <m:ctrlPr>
                            <a:rPr lang="fr-FR" sz="4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4400" b="0" i="1" smtClean="0"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fr-FR" sz="4400" b="0" i="1" smtClean="0">
                              <a:latin typeface="Cambria Math" panose="02040503050406030204" pitchFamily="18" charset="0"/>
                            </a:rPr>
                            <m:t>𝑗𝑧</m:t>
                          </m:r>
                        </m:sub>
                      </m:sSub>
                      <m:r>
                        <a:rPr lang="fr-FR" sz="44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fr-FR" sz="4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fr-FR" sz="44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fr-FR" sz="4400" b="0" i="1" smtClean="0"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num>
                            <m:den>
                              <m:sSub>
                                <m:sSubPr>
                                  <m:ctrlPr>
                                    <a:rPr lang="fr-FR" sz="4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fr-FR" sz="4400" b="0" i="1" smtClean="0">
                                      <a:latin typeface="Cambria Math" panose="02040503050406030204" pitchFamily="18" charset="0"/>
                                    </a:rPr>
                                    <m:t>𝑚</m:t>
                                  </m:r>
                                </m:e>
                                <m:sub>
                                  <m:r>
                                    <a:rPr lang="fr-FR" sz="4400" b="0" i="1" smtClean="0">
                                      <a:latin typeface="Cambria Math" panose="02040503050406030204" pitchFamily="18" charset="0"/>
                                    </a:rPr>
                                    <m:t>0</m:t>
                                  </m:r>
                                </m:sub>
                              </m:sSub>
                            </m:den>
                          </m:f>
                          <m:r>
                            <a:rPr lang="fr-FR" sz="44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fr-FR" sz="4400" b="0" i="1" smtClean="0">
                              <a:latin typeface="Cambria Math" panose="02040503050406030204" pitchFamily="18" charset="0"/>
                            </a:rPr>
                            <m:t>𝛿</m:t>
                          </m:r>
                          <m:sSub>
                            <m:sSubPr>
                              <m:ctrlPr>
                                <a:rPr lang="fr-FR" sz="4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fr-FR" sz="4400" b="0" i="1" smtClean="0">
                                  <a:latin typeface="Cambria Math" panose="02040503050406030204" pitchFamily="18" charset="0"/>
                                </a:rPr>
                                <m:t>𝑆</m:t>
                              </m:r>
                            </m:e>
                            <m:sub>
                              <m:r>
                                <a:rPr lang="fr-FR" sz="4400" b="0" i="1" smtClean="0">
                                  <a:latin typeface="Cambria Math" panose="02040503050406030204" pitchFamily="18" charset="0"/>
                                </a:rPr>
                                <m:t>𝑖𝑧</m:t>
                              </m:r>
                            </m:sub>
                          </m:sSub>
                        </m:e>
                      </m:d>
                      <m:d>
                        <m:dPr>
                          <m:ctrlPr>
                            <a:rPr lang="fr-FR" sz="4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fr-FR" sz="4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fr-FR" sz="4400" i="1"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num>
                            <m:den>
                              <m:sSub>
                                <m:sSubPr>
                                  <m:ctrlPr>
                                    <a:rPr lang="fr-FR" sz="44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fr-FR" sz="4400" i="1">
                                      <a:latin typeface="Cambria Math" panose="02040503050406030204" pitchFamily="18" charset="0"/>
                                    </a:rPr>
                                    <m:t>𝑚</m:t>
                                  </m:r>
                                </m:e>
                                <m:sub>
                                  <m:r>
                                    <a:rPr lang="fr-FR" sz="4400" i="1">
                                      <a:latin typeface="Cambria Math" panose="02040503050406030204" pitchFamily="18" charset="0"/>
                                    </a:rPr>
                                    <m:t>0</m:t>
                                  </m:r>
                                </m:sub>
                              </m:sSub>
                            </m:den>
                          </m:f>
                          <m:r>
                            <a:rPr lang="fr-FR" sz="44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fr-FR" sz="4400" b="0" i="1" smtClean="0">
                              <a:latin typeface="Cambria Math" panose="02040503050406030204" pitchFamily="18" charset="0"/>
                            </a:rPr>
                            <m:t>𝛿</m:t>
                          </m:r>
                          <m:sSub>
                            <m:sSubPr>
                              <m:ctrlPr>
                                <a:rPr lang="fr-FR" sz="4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fr-FR" sz="4400" b="0" i="1" smtClean="0">
                                  <a:latin typeface="Cambria Math" panose="02040503050406030204" pitchFamily="18" charset="0"/>
                                </a:rPr>
                                <m:t>𝑆</m:t>
                              </m:r>
                            </m:e>
                            <m:sub>
                              <m:r>
                                <a:rPr lang="fr-FR" sz="4400" b="0" i="1" smtClean="0">
                                  <a:latin typeface="Cambria Math" panose="02040503050406030204" pitchFamily="18" charset="0"/>
                                </a:rPr>
                                <m:t>𝑗𝑧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fr-FR" sz="4400" b="0" dirty="0"/>
              </a:p>
              <a:p>
                <a:pPr marL="0" indent="0">
                  <a:buNone/>
                </a:pPr>
                <a:r>
                  <a:rPr lang="fr-FR" sz="4400" b="0" dirty="0"/>
                  <a:t>		</a:t>
                </a:r>
                <a14:m>
                  <m:oMath xmlns:m="http://schemas.openxmlformats.org/officeDocument/2006/math">
                    <m:r>
                      <a:rPr lang="fr-FR" sz="4400" b="0" i="0" smtClean="0">
                        <a:latin typeface="Cambria Math" panose="02040503050406030204" pitchFamily="18" charset="0"/>
                      </a:rPr>
                      <m:t>  </m:t>
                    </m:r>
                    <m:r>
                      <a:rPr lang="fr-FR" sz="44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fr-FR" sz="4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fr-FR" sz="4400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f>
                          <m:fPr>
                            <m:ctrlPr>
                              <a:rPr lang="fr-FR" sz="44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fr-FR" sz="4400" i="1">
                                <a:latin typeface="Cambria Math" panose="02040503050406030204" pitchFamily="18" charset="0"/>
                              </a:rPr>
                              <m:t>𝑚</m:t>
                            </m:r>
                          </m:num>
                          <m:den>
                            <m:sSub>
                              <m:sSubPr>
                                <m:ctrlPr>
                                  <a:rPr lang="fr-FR" sz="44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fr-FR" sz="4400" i="1">
                                    <a:latin typeface="Cambria Math" panose="02040503050406030204" pitchFamily="18" charset="0"/>
                                  </a:rPr>
                                  <m:t>𝑚</m:t>
                                </m:r>
                              </m:e>
                              <m:sub>
                                <m:r>
                                  <a:rPr lang="fr-FR" sz="440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sub>
                            </m:sSub>
                          </m:den>
                        </m:f>
                        <m:r>
                          <a:rPr lang="fr-FR" sz="4400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e>
                      <m:sup>
                        <m:r>
                          <a:rPr lang="fr-FR" sz="4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fr-FR" sz="4400" b="0" i="1" smtClean="0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fr-FR" sz="4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fr-FR" sz="4400" i="1">
                            <a:latin typeface="Cambria Math" panose="02040503050406030204" pitchFamily="18" charset="0"/>
                          </a:rPr>
                          <m:t>𝑚</m:t>
                        </m:r>
                      </m:num>
                      <m:den>
                        <m:sSub>
                          <m:sSubPr>
                            <m:ctrlPr>
                              <a:rPr lang="fr-FR" sz="44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fr-FR" sz="4400" i="1">
                                <a:latin typeface="Cambria Math" panose="02040503050406030204" pitchFamily="18" charset="0"/>
                              </a:rPr>
                              <m:t>𝑚</m:t>
                            </m:r>
                          </m:e>
                          <m:sub>
                            <m:r>
                              <a:rPr lang="fr-FR" sz="4400" i="1"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</m:den>
                    </m:f>
                    <m:d>
                      <m:dPr>
                        <m:ctrlPr>
                          <a:rPr lang="fr-FR" sz="4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fr-FR" sz="4400" b="0" i="1" smtClean="0">
                            <a:latin typeface="Cambria Math" panose="02040503050406030204" pitchFamily="18" charset="0"/>
                          </a:rPr>
                          <m:t>𝛿</m:t>
                        </m:r>
                        <m:sSub>
                          <m:sSubPr>
                            <m:ctrlPr>
                              <a:rPr lang="fr-FR" sz="44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fr-FR" sz="4400" b="0" i="1" smtClean="0">
                                <a:latin typeface="Cambria Math" panose="02040503050406030204" pitchFamily="18" charset="0"/>
                              </a:rPr>
                              <m:t>𝑆</m:t>
                            </m:r>
                          </m:e>
                          <m:sub>
                            <m:r>
                              <a:rPr lang="fr-FR" sz="4400" b="0" i="1" smtClean="0">
                                <a:latin typeface="Cambria Math" panose="02040503050406030204" pitchFamily="18" charset="0"/>
                              </a:rPr>
                              <m:t>𝑖𝑧</m:t>
                            </m:r>
                          </m:sub>
                        </m:sSub>
                        <m:r>
                          <a:rPr lang="fr-FR" sz="4400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fr-FR" sz="4400" b="0" i="1" smtClean="0">
                            <a:latin typeface="Cambria Math" panose="02040503050406030204" pitchFamily="18" charset="0"/>
                          </a:rPr>
                          <m:t>𝛿</m:t>
                        </m:r>
                        <m:sSub>
                          <m:sSubPr>
                            <m:ctrlPr>
                              <a:rPr lang="fr-FR" sz="44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fr-FR" sz="4400" b="0" i="1" smtClean="0">
                                <a:latin typeface="Cambria Math" panose="02040503050406030204" pitchFamily="18" charset="0"/>
                              </a:rPr>
                              <m:t>𝑆</m:t>
                            </m:r>
                          </m:e>
                          <m:sub>
                            <m:r>
                              <a:rPr lang="fr-FR" sz="4400" b="0" i="1" smtClean="0">
                                <a:latin typeface="Cambria Math" panose="02040503050406030204" pitchFamily="18" charset="0"/>
                              </a:rPr>
                              <m:t>𝑗𝑧</m:t>
                            </m:r>
                          </m:sub>
                        </m:sSub>
                      </m:e>
                    </m:d>
                    <m:r>
                      <a:rPr lang="fr-FR" sz="44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fr-FR" sz="4400" b="0" i="1" smtClean="0">
                        <a:latin typeface="Cambria Math" panose="02040503050406030204" pitchFamily="18" charset="0"/>
                      </a:rPr>
                      <m:t>𝛿</m:t>
                    </m:r>
                    <m:sSub>
                      <m:sSubPr>
                        <m:ctrlPr>
                          <a:rPr lang="fr-FR" sz="4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fr-FR" sz="4400" b="0" i="1" smtClean="0"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sub>
                        <m:r>
                          <a:rPr lang="fr-FR" sz="4400" b="0" i="1" smtClean="0">
                            <a:latin typeface="Cambria Math" panose="02040503050406030204" pitchFamily="18" charset="0"/>
                          </a:rPr>
                          <m:t>𝑖𝑧</m:t>
                        </m:r>
                      </m:sub>
                    </m:sSub>
                    <m:r>
                      <a:rPr lang="fr-FR" sz="4400" b="0" i="1" smtClean="0">
                        <a:latin typeface="Cambria Math" panose="02040503050406030204" pitchFamily="18" charset="0"/>
                      </a:rPr>
                      <m:t>𝛿</m:t>
                    </m:r>
                    <m:sSub>
                      <m:sSubPr>
                        <m:ctrlPr>
                          <a:rPr lang="fr-FR" sz="4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fr-FR" sz="4400" b="0" i="1" smtClean="0"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sub>
                        <m:r>
                          <a:rPr lang="fr-FR" sz="4400" b="0" i="1" smtClean="0">
                            <a:latin typeface="Cambria Math" panose="02040503050406030204" pitchFamily="18" charset="0"/>
                          </a:rPr>
                          <m:t>𝑗𝑧</m:t>
                        </m:r>
                      </m:sub>
                    </m:sSub>
                  </m:oMath>
                </a14:m>
                <a:endParaRPr lang="fr-FR" sz="4400" b="0" dirty="0"/>
              </a:p>
              <a:p>
                <a:pPr marL="0" indent="0">
                  <a:buNone/>
                </a:pPr>
                <a:r>
                  <a:rPr lang="fr-FR" sz="4400" b="0" dirty="0"/>
                  <a:t>		  </a:t>
                </a:r>
                <a14:m>
                  <m:oMath xmlns:m="http://schemas.openxmlformats.org/officeDocument/2006/math">
                    <m:r>
                      <a:rPr lang="fr-FR" sz="4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~ −</m:t>
                    </m:r>
                    <m:sSup>
                      <m:sSupPr>
                        <m:ctrlPr>
                          <a:rPr lang="fr-FR" sz="4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fr-FR" sz="4400" i="1">
                            <a:latin typeface="Cambria Math" panose="02040503050406030204" pitchFamily="18" charset="0"/>
                          </a:rPr>
                          <m:t>(</m:t>
                        </m:r>
                        <m:f>
                          <m:fPr>
                            <m:ctrlPr>
                              <a:rPr lang="fr-FR" sz="44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fr-FR" sz="4400" i="1">
                                <a:latin typeface="Cambria Math" panose="02040503050406030204" pitchFamily="18" charset="0"/>
                              </a:rPr>
                              <m:t>𝑚</m:t>
                            </m:r>
                          </m:num>
                          <m:den>
                            <m:sSub>
                              <m:sSubPr>
                                <m:ctrlPr>
                                  <a:rPr lang="fr-FR" sz="44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fr-FR" sz="4400" i="1">
                                    <a:latin typeface="Cambria Math" panose="02040503050406030204" pitchFamily="18" charset="0"/>
                                  </a:rPr>
                                  <m:t>𝑚</m:t>
                                </m:r>
                              </m:e>
                              <m:sub>
                                <m:r>
                                  <a:rPr lang="fr-FR" sz="440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sub>
                            </m:sSub>
                          </m:den>
                        </m:f>
                        <m:r>
                          <a:rPr lang="fr-FR" sz="4400" i="1">
                            <a:latin typeface="Cambria Math" panose="02040503050406030204" pitchFamily="18" charset="0"/>
                          </a:rPr>
                          <m:t>)</m:t>
                        </m:r>
                      </m:e>
                      <m:sup>
                        <m:r>
                          <a:rPr lang="fr-FR" sz="44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fr-FR" sz="4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fr-FR" sz="4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fr-FR" sz="4400" i="1">
                            <a:latin typeface="Cambria Math" panose="02040503050406030204" pitchFamily="18" charset="0"/>
                          </a:rPr>
                          <m:t>𝑚</m:t>
                        </m:r>
                      </m:num>
                      <m:den>
                        <m:sSub>
                          <m:sSubPr>
                            <m:ctrlPr>
                              <a:rPr lang="fr-FR" sz="44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fr-FR" sz="4400" i="1">
                                <a:latin typeface="Cambria Math" panose="02040503050406030204" pitchFamily="18" charset="0"/>
                              </a:rPr>
                              <m:t>𝑚</m:t>
                            </m:r>
                          </m:e>
                          <m:sub>
                            <m:r>
                              <a:rPr lang="fr-FR" sz="4400" i="1"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</m:den>
                    </m:f>
                    <m:d>
                      <m:dPr>
                        <m:ctrlPr>
                          <a:rPr lang="fr-FR" sz="4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fr-FR" sz="4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fr-FR" sz="4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𝑆</m:t>
                            </m:r>
                          </m:e>
                          <m:sub>
                            <m:r>
                              <a:rPr lang="fr-FR" sz="4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𝑖𝑧</m:t>
                            </m:r>
                          </m:sub>
                        </m:sSub>
                        <m:r>
                          <a:rPr lang="fr-FR" sz="4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</m:t>
                        </m:r>
                        <m:sSub>
                          <m:sSubPr>
                            <m:ctrlPr>
                              <a:rPr lang="fr-FR" sz="4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fr-FR" sz="4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𝑆</m:t>
                            </m:r>
                          </m:e>
                          <m:sub>
                            <m:r>
                              <a:rPr lang="fr-FR" sz="4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𝑗𝑧</m:t>
                            </m:r>
                          </m:sub>
                        </m:sSub>
                      </m:e>
                    </m:d>
                  </m:oMath>
                </a14:m>
                <a:endParaRPr lang="fr-FR" sz="4400" b="0" dirty="0">
                  <a:ea typeface="Cambria Math" panose="02040503050406030204" pitchFamily="18" charset="0"/>
                </a:endParaRPr>
              </a:p>
              <a:p>
                <a:pPr marL="0" indent="0">
                  <a:buNone/>
                </a:pPr>
                <a:r>
                  <a:rPr lang="fr-FR" sz="4400" b="0" dirty="0"/>
                  <a:t>   	</a:t>
                </a:r>
              </a:p>
              <a:p>
                <a:pPr marL="0" indent="0">
                  <a:buNone/>
                </a:pPr>
                <a:endParaRPr lang="fr-FR" sz="4400" b="0" dirty="0"/>
              </a:p>
            </p:txBody>
          </p:sp>
        </mc:Choice>
        <mc:Fallback xmlns="">
          <p:sp>
            <p:nvSpPr>
              <p:cNvPr id="3" name="Espace réservé du contenu 2">
                <a:extLst>
                  <a:ext uri="{FF2B5EF4-FFF2-40B4-BE49-F238E27FC236}">
                    <a16:creationId xmlns:a16="http://schemas.microsoft.com/office/drawing/2014/main" id="{962C68E2-C9BB-4122-BB82-9F7BDBA6C8AB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54624" y="1746495"/>
                <a:ext cx="11207260" cy="4351338"/>
              </a:xfr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" name="Connecteur droit avec flèche 4">
            <a:extLst>
              <a:ext uri="{FF2B5EF4-FFF2-40B4-BE49-F238E27FC236}">
                <a16:creationId xmlns:a16="http://schemas.microsoft.com/office/drawing/2014/main" id="{CDFD91F4-5F97-4E44-A1A5-64C78BAE0B5C}"/>
              </a:ext>
            </a:extLst>
          </p:cNvPr>
          <p:cNvCxnSpPr/>
          <p:nvPr/>
        </p:nvCxnSpPr>
        <p:spPr>
          <a:xfrm flipV="1">
            <a:off x="9539411" y="2787123"/>
            <a:ext cx="1433147" cy="1186962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" name="ZoneTexte 5">
            <a:extLst>
              <a:ext uri="{FF2B5EF4-FFF2-40B4-BE49-F238E27FC236}">
                <a16:creationId xmlns:a16="http://schemas.microsoft.com/office/drawing/2014/main" id="{E4CADA1B-7D46-469C-BF6A-3F8BCB062E54}"/>
              </a:ext>
            </a:extLst>
          </p:cNvPr>
          <p:cNvSpPr txBox="1"/>
          <p:nvPr/>
        </p:nvSpPr>
        <p:spPr>
          <a:xfrm>
            <a:off x="10691445" y="2359142"/>
            <a:ext cx="17408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Ordre 2</a:t>
            </a:r>
          </a:p>
        </p:txBody>
      </p:sp>
      <p:cxnSp>
        <p:nvCxnSpPr>
          <p:cNvPr id="8" name="Connecteur droit avec flèche 7">
            <a:extLst>
              <a:ext uri="{FF2B5EF4-FFF2-40B4-BE49-F238E27FC236}">
                <a16:creationId xmlns:a16="http://schemas.microsoft.com/office/drawing/2014/main" id="{D04B4D19-3B5E-4209-BA74-774BB24D2601}"/>
              </a:ext>
            </a:extLst>
          </p:cNvPr>
          <p:cNvCxnSpPr>
            <a:cxnSpLocks/>
          </p:cNvCxnSpPr>
          <p:nvPr/>
        </p:nvCxnSpPr>
        <p:spPr>
          <a:xfrm flipH="1" flipV="1">
            <a:off x="2806656" y="4844820"/>
            <a:ext cx="386860" cy="966359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" name="ZoneTexte 10">
            <a:extLst>
              <a:ext uri="{FF2B5EF4-FFF2-40B4-BE49-F238E27FC236}">
                <a16:creationId xmlns:a16="http://schemas.microsoft.com/office/drawing/2014/main" id="{89B8ED2D-CE60-425F-B9BB-6D40BDFC7E40}"/>
              </a:ext>
            </a:extLst>
          </p:cNvPr>
          <p:cNvSpPr txBox="1"/>
          <p:nvPr/>
        </p:nvSpPr>
        <p:spPr>
          <a:xfrm>
            <a:off x="3100754" y="5836223"/>
            <a:ext cx="5715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u="sng" dirty="0"/>
              <a:t>Approximation du champ moyen</a:t>
            </a:r>
          </a:p>
        </p:txBody>
      </p:sp>
    </p:spTree>
    <p:extLst>
      <p:ext uri="{BB962C8B-B14F-4D97-AF65-F5344CB8AC3E}">
        <p14:creationId xmlns:p14="http://schemas.microsoft.com/office/powerpoint/2010/main" val="429335916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D7D80C7-43B2-4176-9B8D-8076D46818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9C4873D-8B7D-4BBA-AF30-2A26AD8DC2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E7F76AF7-26C8-491C-B29C-4D4D134B5D9E}"/>
              </a:ext>
            </a:extLst>
          </p:cNvPr>
          <p:cNvSpPr/>
          <p:nvPr/>
        </p:nvSpPr>
        <p:spPr>
          <a:xfrm>
            <a:off x="0" y="0"/>
            <a:ext cx="12298261" cy="6937695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8226764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D13DF80-52BD-43DF-A13D-A872BE1957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5263" y="157753"/>
            <a:ext cx="10515600" cy="1325563"/>
          </a:xfrm>
        </p:spPr>
        <p:txBody>
          <a:bodyPr/>
          <a:lstStyle/>
          <a:p>
            <a:r>
              <a:rPr lang="fr-FR" u="sng" dirty="0"/>
              <a:t>Aimantation en fonction de la température</a:t>
            </a:r>
          </a:p>
        </p:txBody>
      </p:sp>
      <p:pic>
        <p:nvPicPr>
          <p:cNvPr id="5" name="Espace réservé du contenu 4">
            <a:extLst>
              <a:ext uri="{FF2B5EF4-FFF2-40B4-BE49-F238E27FC236}">
                <a16:creationId xmlns:a16="http://schemas.microsoft.com/office/drawing/2014/main" id="{97DE7B8D-9BDF-4619-8AB0-E642205D3EF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34185" y="1258868"/>
            <a:ext cx="7497755" cy="4987822"/>
          </a:xfrm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FA96B1F7-AE2B-4B2E-8A01-88851D81C8D5}"/>
              </a:ext>
            </a:extLst>
          </p:cNvPr>
          <p:cNvSpPr txBox="1"/>
          <p:nvPr/>
        </p:nvSpPr>
        <p:spPr>
          <a:xfrm>
            <a:off x="4220307" y="3291114"/>
            <a:ext cx="236513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i="1" dirty="0">
                <a:latin typeface="Agency FB" panose="020B0503020202020204" pitchFamily="34" charset="0"/>
              </a:rPr>
              <a:t>Ferromagnétique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9C362B2F-FE5A-43D0-A066-6A872A492BE4}"/>
              </a:ext>
            </a:extLst>
          </p:cNvPr>
          <p:cNvSpPr txBox="1"/>
          <p:nvPr/>
        </p:nvSpPr>
        <p:spPr>
          <a:xfrm>
            <a:off x="7236068" y="3383511"/>
            <a:ext cx="233875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i="1" dirty="0">
                <a:latin typeface="Agency FB" panose="020B0503020202020204" pitchFamily="34" charset="0"/>
              </a:rPr>
              <a:t>Paramagnétique</a:t>
            </a:r>
          </a:p>
        </p:txBody>
      </p:sp>
    </p:spTree>
    <p:extLst>
      <p:ext uri="{BB962C8B-B14F-4D97-AF65-F5344CB8AC3E}">
        <p14:creationId xmlns:p14="http://schemas.microsoft.com/office/powerpoint/2010/main" val="220203332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E42316E-332C-424F-BD77-2C5483C3FC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CFC4ED8-8C49-43A0-9FA0-BBDB540F94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2FEACFD5-159D-4507-B1A2-B34F16B30D3A}"/>
              </a:ext>
            </a:extLst>
          </p:cNvPr>
          <p:cNvSpPr/>
          <p:nvPr/>
        </p:nvSpPr>
        <p:spPr>
          <a:xfrm>
            <a:off x="0" y="0"/>
            <a:ext cx="12298261" cy="6937695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7934551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re 1">
                <a:extLst>
                  <a:ext uri="{FF2B5EF4-FFF2-40B4-BE49-F238E27FC236}">
                    <a16:creationId xmlns:a16="http://schemas.microsoft.com/office/drawing/2014/main" id="{1103106C-794E-4AE2-B6E0-0B34D6F618A4}"/>
                  </a:ext>
                </a:extLst>
              </p:cNvPr>
              <p:cNvSpPr>
                <a:spLocks noGrp="1"/>
              </p:cNvSpPr>
              <p:nvPr>
                <p:ph type="title"/>
              </p:nvPr>
            </p:nvSpPr>
            <p:spPr/>
            <p:txBody>
              <a:bodyPr/>
              <a:lstStyle/>
              <a:p>
                <a:r>
                  <a:rPr lang="fr-FR" dirty="0"/>
                  <a:t>Moment magnétique total d’un électron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fr-FR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fr-FR" b="0" i="1" smtClean="0">
                            <a:latin typeface="Cambria Math" panose="02040503050406030204" pitchFamily="18" charset="0"/>
                          </a:rPr>
                          <m:t>𝜇</m:t>
                        </m:r>
                      </m:e>
                    </m:acc>
                  </m:oMath>
                </a14:m>
                <a:r>
                  <a:rPr lang="fr-FR" dirty="0"/>
                  <a:t> :</a:t>
                </a:r>
              </a:p>
            </p:txBody>
          </p:sp>
        </mc:Choice>
        <mc:Fallback xmlns="">
          <p:sp>
            <p:nvSpPr>
              <p:cNvPr id="2" name="Titre 1">
                <a:extLst>
                  <a:ext uri="{FF2B5EF4-FFF2-40B4-BE49-F238E27FC236}">
                    <a16:creationId xmlns:a16="http://schemas.microsoft.com/office/drawing/2014/main" id="{1103106C-794E-4AE2-B6E0-0B34D6F618A4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>
                <a:blip r:embed="rId2"/>
                <a:stretch>
                  <a:fillRect l="-2377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Espace réservé du contenu 2">
                <a:extLst>
                  <a:ext uri="{FF2B5EF4-FFF2-40B4-BE49-F238E27FC236}">
                    <a16:creationId xmlns:a16="http://schemas.microsoft.com/office/drawing/2014/main" id="{BD6B7F09-510F-4CD7-9E6B-25606CB1BAF5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fr-FR" sz="400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fr-FR" sz="4000" b="0" i="1" smtClean="0">
                              <a:latin typeface="Cambria Math" panose="02040503050406030204" pitchFamily="18" charset="0"/>
                            </a:rPr>
                            <m:t>𝜇</m:t>
                          </m:r>
                        </m:e>
                      </m:acc>
                      <m:r>
                        <a:rPr lang="fr-FR" sz="4000" b="0" i="1" smtClean="0">
                          <a:latin typeface="Cambria Math" panose="02040503050406030204" pitchFamily="18" charset="0"/>
                        </a:rPr>
                        <m:t>=−</m:t>
                      </m:r>
                      <m:sSub>
                        <m:sSubPr>
                          <m:ctrlPr>
                            <a:rPr lang="fr-FR" sz="4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4000" b="0" i="1" smtClean="0">
                              <a:latin typeface="Cambria Math" panose="02040503050406030204" pitchFamily="18" charset="0"/>
                            </a:rPr>
                            <m:t>𝑔</m:t>
                          </m:r>
                        </m:e>
                        <m:sub>
                          <m:r>
                            <a:rPr lang="fr-FR" sz="4000" b="0" i="1" smtClean="0">
                              <a:latin typeface="Cambria Math" panose="02040503050406030204" pitchFamily="18" charset="0"/>
                            </a:rPr>
                            <m:t>𝐽</m:t>
                          </m:r>
                        </m:sub>
                      </m:sSub>
                      <m:sSub>
                        <m:sSubPr>
                          <m:ctrlPr>
                            <a:rPr lang="fr-FR" sz="4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40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fr-FR" sz="4000" b="0" i="1" smtClean="0">
                              <a:latin typeface="Cambria Math" panose="02040503050406030204" pitchFamily="18" charset="0"/>
                            </a:rPr>
                            <m:t>𝜇</m:t>
                          </m:r>
                        </m:e>
                        <m:sub>
                          <m:r>
                            <a:rPr lang="fr-FR" sz="4000" b="0" i="1" smtClean="0">
                              <a:latin typeface="Cambria Math" panose="02040503050406030204" pitchFamily="18" charset="0"/>
                            </a:rPr>
                            <m:t>𝐵</m:t>
                          </m:r>
                        </m:sub>
                      </m:sSub>
                      <m:r>
                        <a:rPr lang="fr-FR" sz="4000" b="0" i="1" smtClean="0">
                          <a:latin typeface="Cambria Math" panose="02040503050406030204" pitchFamily="18" charset="0"/>
                        </a:rPr>
                        <m:t> </m:t>
                      </m:r>
                      <m:acc>
                        <m:accPr>
                          <m:chr m:val="⃗"/>
                          <m:ctrlPr>
                            <a:rPr lang="fr-FR" sz="4000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fr-FR" sz="4000" b="0" i="1" smtClean="0">
                              <a:latin typeface="Cambria Math" panose="02040503050406030204" pitchFamily="18" charset="0"/>
                            </a:rPr>
                            <m:t>𝐽</m:t>
                          </m:r>
                        </m:e>
                      </m:acc>
                    </m:oMath>
                  </m:oMathPara>
                </a14:m>
                <a:endParaRPr lang="fr-FR" sz="4000" dirty="0"/>
              </a:p>
              <a:p>
                <a:pPr marL="0" indent="0">
                  <a:buNone/>
                </a:pPr>
                <a:endParaRPr lang="fr-FR" sz="4000" dirty="0"/>
              </a:p>
              <a:p>
                <a:pPr marL="0" indent="0">
                  <a:buNone/>
                </a:pPr>
                <a:r>
                  <a:rPr lang="fr-FR" dirty="0"/>
                  <a:t>Avec : </a:t>
                </a:r>
              </a:p>
              <a:p>
                <a:pPr marL="0" indent="0">
                  <a:buNone/>
                </a:pPr>
                <a:endParaRPr lang="fr-FR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b="0" i="1" smtClean="0">
                              <a:latin typeface="Cambria Math" panose="02040503050406030204" pitchFamily="18" charset="0"/>
                            </a:rPr>
                            <m:t>𝑔</m:t>
                          </m:r>
                        </m:e>
                        <m:sub>
                          <m:r>
                            <a:rPr lang="fr-FR" b="0" i="1" smtClean="0">
                              <a:latin typeface="Cambria Math" panose="02040503050406030204" pitchFamily="18" charset="0"/>
                            </a:rPr>
                            <m:t>𝐽</m:t>
                          </m:r>
                        </m:sub>
                      </m:sSub>
                      <m:r>
                        <a:rPr lang="fr-FR" b="0" i="1" smtClean="0">
                          <a:latin typeface="Cambria Math" panose="02040503050406030204" pitchFamily="18" charset="0"/>
                        </a:rPr>
                        <m:t>=1+ </m:t>
                      </m:r>
                      <m:f>
                        <m:fPr>
                          <m:ctrlPr>
                            <a:rPr lang="fr-FR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fr-FR" b="0" i="1" smtClean="0">
                              <a:latin typeface="Cambria Math" panose="02040503050406030204" pitchFamily="18" charset="0"/>
                            </a:rPr>
                            <m:t>𝐽</m:t>
                          </m:r>
                          <m:d>
                            <m:dPr>
                              <m:ctrlPr>
                                <a:rPr lang="fr-FR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fr-FR" b="0" i="1" smtClean="0">
                                  <a:latin typeface="Cambria Math" panose="02040503050406030204" pitchFamily="18" charset="0"/>
                                </a:rPr>
                                <m:t>𝐽</m:t>
                              </m:r>
                              <m:r>
                                <a:rPr lang="fr-FR" b="0" i="1" smtClean="0">
                                  <a:latin typeface="Cambria Math" panose="02040503050406030204" pitchFamily="18" charset="0"/>
                                </a:rPr>
                                <m:t>+1</m:t>
                              </m:r>
                            </m:e>
                          </m:d>
                          <m:r>
                            <a:rPr lang="fr-FR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fr-FR" b="0" i="1" smtClean="0">
                              <a:latin typeface="Cambria Math" panose="02040503050406030204" pitchFamily="18" charset="0"/>
                            </a:rPr>
                            <m:t>𝑆</m:t>
                          </m:r>
                          <m:d>
                            <m:dPr>
                              <m:ctrlPr>
                                <a:rPr lang="fr-FR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fr-FR" b="0" i="1" smtClean="0">
                                  <a:latin typeface="Cambria Math" panose="02040503050406030204" pitchFamily="18" charset="0"/>
                                </a:rPr>
                                <m:t>𝑆</m:t>
                              </m:r>
                              <m:r>
                                <a:rPr lang="fr-FR" b="0" i="1" smtClean="0">
                                  <a:latin typeface="Cambria Math" panose="02040503050406030204" pitchFamily="18" charset="0"/>
                                </a:rPr>
                                <m:t>+1</m:t>
                              </m:r>
                            </m:e>
                          </m:d>
                          <m:r>
                            <a:rPr lang="fr-FR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fr-FR" b="0" i="1" smtClean="0">
                              <a:latin typeface="Cambria Math" panose="02040503050406030204" pitchFamily="18" charset="0"/>
                            </a:rPr>
                            <m:t>𝐿</m:t>
                          </m:r>
                          <m:r>
                            <a:rPr lang="fr-FR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fr-FR" b="0" i="1" smtClean="0">
                              <a:latin typeface="Cambria Math" panose="02040503050406030204" pitchFamily="18" charset="0"/>
                            </a:rPr>
                            <m:t>𝐿</m:t>
                          </m:r>
                          <m:r>
                            <a:rPr lang="fr-FR" b="0" i="1" smtClean="0">
                              <a:latin typeface="Cambria Math" panose="02040503050406030204" pitchFamily="18" charset="0"/>
                            </a:rPr>
                            <m:t>+1)</m:t>
                          </m:r>
                        </m:num>
                        <m:den>
                          <m:r>
                            <a:rPr lang="fr-FR" b="0" i="1" smtClean="0">
                              <a:latin typeface="Cambria Math" panose="02040503050406030204" pitchFamily="18" charset="0"/>
                            </a:rPr>
                            <m:t>2 </m:t>
                          </m:r>
                          <m:r>
                            <a:rPr lang="fr-FR" b="0" i="1" smtClean="0">
                              <a:latin typeface="Cambria Math" panose="02040503050406030204" pitchFamily="18" charset="0"/>
                            </a:rPr>
                            <m:t>𝐽</m:t>
                          </m:r>
                          <m:r>
                            <a:rPr lang="fr-FR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fr-FR" b="0" i="1" smtClean="0">
                              <a:latin typeface="Cambria Math" panose="02040503050406030204" pitchFamily="18" charset="0"/>
                            </a:rPr>
                            <m:t>𝐽</m:t>
                          </m:r>
                          <m:r>
                            <a:rPr lang="fr-FR" b="0" i="1" smtClean="0">
                              <a:latin typeface="Cambria Math" panose="02040503050406030204" pitchFamily="18" charset="0"/>
                            </a:rPr>
                            <m:t>+1)</m:t>
                          </m:r>
                        </m:den>
                      </m:f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3" name="Espace réservé du contenu 2">
                <a:extLst>
                  <a:ext uri="{FF2B5EF4-FFF2-40B4-BE49-F238E27FC236}">
                    <a16:creationId xmlns:a16="http://schemas.microsoft.com/office/drawing/2014/main" id="{BD6B7F09-510F-4CD7-9E6B-25606CB1BAF5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3"/>
                <a:stretch>
                  <a:fillRect l="-1217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306340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9E7D2FC-44DC-472C-A631-323E6BCD59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49E3579-B544-412E-8987-AE168BF4B2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DFAF8C34-709C-4956-B709-79438CB8C965}"/>
              </a:ext>
            </a:extLst>
          </p:cNvPr>
          <p:cNvSpPr/>
          <p:nvPr/>
        </p:nvSpPr>
        <p:spPr>
          <a:xfrm>
            <a:off x="0" y="0"/>
            <a:ext cx="12298261" cy="6937695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243604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re 1">
                <a:extLst>
                  <a:ext uri="{FF2B5EF4-FFF2-40B4-BE49-F238E27FC236}">
                    <a16:creationId xmlns:a16="http://schemas.microsoft.com/office/drawing/2014/main" id="{3536D9CE-1F0C-4F39-80DE-2857BE471BBB}"/>
                  </a:ext>
                </a:extLst>
              </p:cNvPr>
              <p:cNvSpPr>
                <a:spLocks noGrp="1"/>
              </p:cNvSpPr>
              <p:nvPr>
                <p:ph type="title"/>
              </p:nvPr>
            </p:nvSpPr>
            <p:spPr>
              <a:xfrm>
                <a:off x="3385038" y="228513"/>
                <a:ext cx="8458200" cy="2650637"/>
              </a:xfrm>
            </p:spPr>
            <p:txBody>
              <a:bodyPr>
                <a:normAutofit/>
              </a:bodyPr>
              <a:lstStyle/>
              <a:p>
                <a:pPr/>
                <a:r>
                  <a:rPr lang="fr-FR" sz="4000" dirty="0"/>
                  <a:t>Hamiltonien du moment magnétique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fr-FR" sz="400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fr-FR" sz="4000" b="0" i="1" smtClean="0">
                            <a:latin typeface="Cambria Math" panose="02040503050406030204" pitchFamily="18" charset="0"/>
                          </a:rPr>
                          <m:t>𝑀</m:t>
                        </m:r>
                      </m:e>
                    </m:acc>
                  </m:oMath>
                </a14:m>
                <a:r>
                  <a:rPr lang="fr-FR" sz="4000" dirty="0"/>
                  <a:t>:</a:t>
                </a:r>
                <a:br>
                  <a:rPr lang="fr-FR" sz="4000" dirty="0"/>
                </a:br>
                <a:br>
                  <a:rPr lang="fr-FR" sz="4000" dirty="0"/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4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4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𝐻</m:t>
                          </m:r>
                        </m:e>
                        <m:sub>
                          <m:r>
                            <a:rPr lang="fr-FR" sz="4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𝑀</m:t>
                          </m:r>
                        </m:sub>
                      </m:sSub>
                      <m:r>
                        <a:rPr lang="fr-FR" sz="4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=− </m:t>
                      </m:r>
                      <m:acc>
                        <m:accPr>
                          <m:chr m:val="⃗"/>
                          <m:ctrlPr>
                            <a:rPr lang="fr-FR" sz="4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fr-FR" sz="4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𝑀</m:t>
                          </m:r>
                        </m:e>
                      </m:acc>
                      <m:r>
                        <a:rPr lang="fr-FR" sz="4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. </m:t>
                      </m:r>
                      <m:acc>
                        <m:accPr>
                          <m:chr m:val="⃗"/>
                          <m:ctrlPr>
                            <a:rPr lang="fr-FR" sz="4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sSub>
                            <m:sSubPr>
                              <m:ctrlPr>
                                <a:rPr lang="fr-FR" sz="4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fr-FR" sz="4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𝐵</m:t>
                              </m:r>
                            </m:e>
                            <m:sub>
                              <m:r>
                                <a:rPr lang="fr-FR" sz="4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</m:sub>
                          </m:sSub>
                        </m:e>
                      </m:acc>
                    </m:oMath>
                  </m:oMathPara>
                </a14:m>
                <a:br>
                  <a:rPr lang="fr-FR" sz="4000" dirty="0"/>
                </a:br>
                <a:endParaRPr lang="fr-FR" sz="4000" dirty="0"/>
              </a:p>
            </p:txBody>
          </p:sp>
        </mc:Choice>
        <mc:Fallback xmlns="">
          <p:sp>
            <p:nvSpPr>
              <p:cNvPr id="2" name="Titre 1">
                <a:extLst>
                  <a:ext uri="{FF2B5EF4-FFF2-40B4-BE49-F238E27FC236}">
                    <a16:creationId xmlns:a16="http://schemas.microsoft.com/office/drawing/2014/main" id="{3536D9CE-1F0C-4F39-80DE-2857BE471BBB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3385038" y="228513"/>
                <a:ext cx="8458200" cy="2650637"/>
              </a:xfrm>
              <a:blipFill>
                <a:blip r:embed="rId2"/>
                <a:stretch>
                  <a:fillRect l="-2522" r="-2378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Espace réservé du contenu 4">
            <a:extLst>
              <a:ext uri="{FF2B5EF4-FFF2-40B4-BE49-F238E27FC236}">
                <a16:creationId xmlns:a16="http://schemas.microsoft.com/office/drawing/2014/main" id="{D2829D6B-2C18-4616-B30F-EE8BE94E6A3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240689" y="661621"/>
            <a:ext cx="3228975" cy="2828925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10DBFC65-FE51-4BE4-A327-99102A871A7A}"/>
                  </a:ext>
                </a:extLst>
              </p:cNvPr>
              <p:cNvSpPr/>
              <p:nvPr/>
            </p:nvSpPr>
            <p:spPr>
              <a:xfrm>
                <a:off x="697141" y="1266093"/>
                <a:ext cx="709628" cy="57547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fr-FR" sz="280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𝑀</m:t>
                          </m:r>
                        </m:e>
                      </m:acc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10DBFC65-FE51-4BE4-A327-99102A871A7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7141" y="1266093"/>
                <a:ext cx="709628" cy="57547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ZoneTexte 6">
            <a:extLst>
              <a:ext uri="{FF2B5EF4-FFF2-40B4-BE49-F238E27FC236}">
                <a16:creationId xmlns:a16="http://schemas.microsoft.com/office/drawing/2014/main" id="{63A0D704-33A8-471B-A982-D715D3EA0627}"/>
              </a:ext>
            </a:extLst>
          </p:cNvPr>
          <p:cNvSpPr txBox="1"/>
          <p:nvPr/>
        </p:nvSpPr>
        <p:spPr>
          <a:xfrm>
            <a:off x="626803" y="5591907"/>
            <a:ext cx="947555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>
                <a:sym typeface="Wingdings" panose="05000000000000000000" pitchFamily="2" charset="2"/>
              </a:rPr>
              <a:t> Description du </a:t>
            </a:r>
            <a:r>
              <a:rPr lang="fr-FR" sz="2800" u="sng" dirty="0">
                <a:sym typeface="Wingdings" panose="05000000000000000000" pitchFamily="2" charset="2"/>
              </a:rPr>
              <a:t>magnétisme de la matière </a:t>
            </a:r>
            <a:r>
              <a:rPr lang="fr-FR" sz="2800" dirty="0">
                <a:sym typeface="Wingdings" panose="05000000000000000000" pitchFamily="2" charset="2"/>
              </a:rPr>
              <a:t>à l’aide de </a:t>
            </a:r>
            <a:r>
              <a:rPr lang="fr-FR" sz="2800" u="sng" dirty="0">
                <a:sym typeface="Wingdings" panose="05000000000000000000" pitchFamily="2" charset="2"/>
              </a:rPr>
              <a:t>moments magnétiques</a:t>
            </a:r>
            <a:r>
              <a:rPr lang="fr-FR" sz="2800" dirty="0">
                <a:sym typeface="Wingdings" panose="05000000000000000000" pitchFamily="2" charset="2"/>
              </a:rPr>
              <a:t> dus aux électrons au sein des atomes.</a:t>
            </a:r>
            <a:endParaRPr lang="fr-FR" sz="28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ZoneTexte 8">
                <a:extLst>
                  <a:ext uri="{FF2B5EF4-FFF2-40B4-BE49-F238E27FC236}">
                    <a16:creationId xmlns:a16="http://schemas.microsoft.com/office/drawing/2014/main" id="{4F538651-9E2F-4F6E-821A-A702138E60EC}"/>
                  </a:ext>
                </a:extLst>
              </p:cNvPr>
              <p:cNvSpPr txBox="1"/>
              <p:nvPr/>
            </p:nvSpPr>
            <p:spPr>
              <a:xfrm>
                <a:off x="647318" y="3631223"/>
                <a:ext cx="5644663" cy="110177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285750" indent="-28575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fr-FR" sz="280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fr-FR" sz="2800" i="1">
                            <a:latin typeface="Cambria Math" panose="02040503050406030204" pitchFamily="18" charset="0"/>
                          </a:rPr>
                          <m:t>𝑀</m:t>
                        </m:r>
                      </m:e>
                    </m:acc>
                    <m:r>
                      <a:rPr lang="fr-FR" sz="2800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fr-FR" sz="2800" dirty="0"/>
                  <a:t>interagit avec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fr-FR" sz="28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fr-FR" sz="28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fr-FR" sz="2800" i="1">
                                <a:latin typeface="Cambria Math" panose="02040503050406030204" pitchFamily="18" charset="0"/>
                              </a:rPr>
                              <m:t>𝐵</m:t>
                            </m:r>
                          </m:e>
                          <m:sub>
                            <m:r>
                              <a:rPr lang="fr-FR" sz="2800" i="1">
                                <a:latin typeface="Cambria Math" panose="02040503050406030204" pitchFamily="18" charset="0"/>
                              </a:rPr>
                              <m:t>𝑝</m:t>
                            </m:r>
                          </m:sub>
                        </m:sSub>
                      </m:e>
                    </m:acc>
                  </m:oMath>
                </a14:m>
                <a:endParaRPr lang="fr-FR" sz="2800" dirty="0"/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fr-FR" sz="280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fr-FR" sz="2800" i="1">
                            <a:latin typeface="Cambria Math" panose="02040503050406030204" pitchFamily="18" charset="0"/>
                          </a:rPr>
                          <m:t>𝑀</m:t>
                        </m:r>
                      </m:e>
                    </m:acc>
                  </m:oMath>
                </a14:m>
                <a:r>
                  <a:rPr lang="fr-FR" sz="2800" dirty="0"/>
                  <a:t> créé un champ magnétique</a:t>
                </a:r>
              </a:p>
            </p:txBody>
          </p:sp>
        </mc:Choice>
        <mc:Fallback xmlns="">
          <p:sp>
            <p:nvSpPr>
              <p:cNvPr id="9" name="ZoneTexte 8">
                <a:extLst>
                  <a:ext uri="{FF2B5EF4-FFF2-40B4-BE49-F238E27FC236}">
                    <a16:creationId xmlns:a16="http://schemas.microsoft.com/office/drawing/2014/main" id="{4F538651-9E2F-4F6E-821A-A702138E60E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7318" y="3631223"/>
                <a:ext cx="5644663" cy="1101776"/>
              </a:xfrm>
              <a:prstGeom prst="rect">
                <a:avLst/>
              </a:prstGeom>
              <a:blipFill>
                <a:blip r:embed="rId5"/>
                <a:stretch>
                  <a:fillRect b="-15556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176886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E3B8022-F2B2-4D0C-B713-5A879DDEA2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1339" y="0"/>
            <a:ext cx="10515600" cy="1325563"/>
          </a:xfrm>
        </p:spPr>
        <p:txBody>
          <a:bodyPr/>
          <a:lstStyle/>
          <a:p>
            <a:r>
              <a:rPr lang="fr-FR" u="sng" dirty="0"/>
              <a:t>1) Moment magnétique orbital classique</a:t>
            </a:r>
          </a:p>
        </p:txBody>
      </p:sp>
      <p:pic>
        <p:nvPicPr>
          <p:cNvPr id="4" name="Espace réservé du contenu 3">
            <a:extLst>
              <a:ext uri="{FF2B5EF4-FFF2-40B4-BE49-F238E27FC236}">
                <a16:creationId xmlns:a16="http://schemas.microsoft.com/office/drawing/2014/main" id="{7D638A48-D525-499C-9F49-4BA933EBEAD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41496" y="1510220"/>
            <a:ext cx="3753217" cy="3837559"/>
          </a:xfrm>
          <a:prstGeom prst="rect">
            <a:avLst/>
          </a:prstGeom>
        </p:spPr>
      </p:pic>
      <p:sp>
        <p:nvSpPr>
          <p:cNvPr id="5" name="Ellipse 4">
            <a:extLst>
              <a:ext uri="{FF2B5EF4-FFF2-40B4-BE49-F238E27FC236}">
                <a16:creationId xmlns:a16="http://schemas.microsoft.com/office/drawing/2014/main" id="{57C64121-15DD-4611-91D5-11C72ED586F7}"/>
              </a:ext>
            </a:extLst>
          </p:cNvPr>
          <p:cNvSpPr/>
          <p:nvPr/>
        </p:nvSpPr>
        <p:spPr>
          <a:xfrm>
            <a:off x="2414954" y="3314699"/>
            <a:ext cx="209550" cy="2286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ZoneTexte 5">
                <a:extLst>
                  <a:ext uri="{FF2B5EF4-FFF2-40B4-BE49-F238E27FC236}">
                    <a16:creationId xmlns:a16="http://schemas.microsoft.com/office/drawing/2014/main" id="{EB3B0854-0007-4B99-A236-BAB1F4E54EC8}"/>
                  </a:ext>
                </a:extLst>
              </p:cNvPr>
              <p:cNvSpPr txBox="1"/>
              <p:nvPr/>
            </p:nvSpPr>
            <p:spPr>
              <a:xfrm>
                <a:off x="5139102" y="1510220"/>
                <a:ext cx="7052897" cy="3171061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fr-FR" sz="2400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fr-FR" sz="2400" b="0" i="1" smtClean="0">
                              <a:latin typeface="Cambria Math" panose="02040503050406030204" pitchFamily="18" charset="0"/>
                            </a:rPr>
                            <m:t>𝐿</m:t>
                          </m:r>
                          <m:r>
                            <a:rPr lang="fr-FR" sz="24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</m:e>
                      </m:acc>
                      <m:r>
                        <a:rPr lang="fr-FR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fr-FR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2400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</m:e>
                        <m:sub>
                          <m:r>
                            <a:rPr lang="fr-FR" sz="2400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sub>
                      </m:sSub>
                      <m:r>
                        <a:rPr lang="fr-FR" sz="2400" b="0" i="1" smtClean="0">
                          <a:latin typeface="Cambria Math" panose="02040503050406030204" pitchFamily="18" charset="0"/>
                        </a:rPr>
                        <m:t> </m:t>
                      </m:r>
                      <m:acc>
                        <m:accPr>
                          <m:chr m:val="⃗"/>
                          <m:ctrlPr>
                            <a:rPr lang="fr-FR" sz="2400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fr-FR" sz="2400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</m:acc>
                      <m:r>
                        <a:rPr lang="fr-FR" sz="24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fr-FR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 </m:t>
                      </m:r>
                      <m:acc>
                        <m:accPr>
                          <m:chr m:val="⃗"/>
                          <m:ctrlPr>
                            <a:rPr lang="fr-FR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fr-FR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𝑣</m:t>
                          </m:r>
                        </m:e>
                      </m:acc>
                      <m:r>
                        <a:rPr lang="fr-FR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fr-FR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2400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</m:e>
                        <m:sub>
                          <m:r>
                            <a:rPr lang="fr-FR" sz="2400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sub>
                      </m:sSub>
                      <m:r>
                        <a:rPr lang="fr-FR" sz="2400" b="0" i="0" smtClean="0">
                          <a:latin typeface="Cambria Math" panose="02040503050406030204" pitchFamily="18" charset="0"/>
                        </a:rPr>
                        <m:t> </m:t>
                      </m:r>
                      <m:sSup>
                        <m:sSupPr>
                          <m:ctrlPr>
                            <a:rPr lang="fr-FR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m:rPr>
                              <m:sty m:val="p"/>
                            </m:rPr>
                            <a:rPr lang="fr-FR" sz="2400" b="0" i="0" smtClean="0">
                              <a:latin typeface="Cambria Math" panose="02040503050406030204" pitchFamily="18" charset="0"/>
                            </a:rPr>
                            <m:t>r</m:t>
                          </m:r>
                        </m:e>
                        <m:sup>
                          <m:r>
                            <a:rPr lang="fr-FR" sz="2400" b="0" i="0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fr-FR" sz="2400" b="0" i="1" smtClean="0">
                          <a:latin typeface="Cambria Math" panose="02040503050406030204" pitchFamily="18" charset="0"/>
                        </a:rPr>
                        <m:t>𝜔</m:t>
                      </m:r>
                      <m:r>
                        <a:rPr lang="fr-FR" sz="2400" b="0" i="1" smtClean="0">
                          <a:latin typeface="Cambria Math" panose="02040503050406030204" pitchFamily="18" charset="0"/>
                        </a:rPr>
                        <m:t> </m:t>
                      </m:r>
                      <m:acc>
                        <m:accPr>
                          <m:chr m:val="⃗"/>
                          <m:ctrlPr>
                            <a:rPr lang="fr-FR" sz="2400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fr-FR" sz="2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e>
                      </m:acc>
                    </m:oMath>
                  </m:oMathPara>
                </a14:m>
                <a:endParaRPr lang="fr-FR" sz="2400" b="0" dirty="0"/>
              </a:p>
              <a:p>
                <a:endParaRPr lang="fr-FR" sz="2400" dirty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fr-FR" sz="2400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fr-FR" sz="2400" b="0" i="1" smtClean="0">
                              <a:latin typeface="Cambria Math" panose="02040503050406030204" pitchFamily="18" charset="0"/>
                            </a:rPr>
                            <m:t>𝑀</m:t>
                          </m:r>
                        </m:e>
                      </m:acc>
                      <m:r>
                        <a:rPr lang="fr-FR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fr-FR" sz="2400" b="0" i="1" smtClean="0">
                          <a:latin typeface="Cambria Math" panose="02040503050406030204" pitchFamily="18" charset="0"/>
                        </a:rPr>
                        <m:t>𝐼</m:t>
                      </m:r>
                      <m:r>
                        <a:rPr lang="fr-FR" sz="2400" b="0" i="1" smtClean="0">
                          <a:latin typeface="Cambria Math" panose="02040503050406030204" pitchFamily="18" charset="0"/>
                        </a:rPr>
                        <m:t> </m:t>
                      </m:r>
                      <m:acc>
                        <m:accPr>
                          <m:chr m:val="⃗"/>
                          <m:ctrlPr>
                            <a:rPr lang="fr-FR" sz="2400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fr-FR" sz="2400" b="0" i="1" smtClean="0"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</m:acc>
                      <m:r>
                        <a:rPr lang="fr-FR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fr-FR" sz="2400" b="0" i="1" smtClean="0">
                          <a:latin typeface="Cambria Math" panose="02040503050406030204" pitchFamily="18" charset="0"/>
                        </a:rPr>
                        <m:t>𝜋</m:t>
                      </m:r>
                      <m:r>
                        <a:rPr lang="fr-FR" sz="2400" b="0" i="1" smtClean="0">
                          <a:latin typeface="Cambria Math" panose="02040503050406030204" pitchFamily="18" charset="0"/>
                        </a:rPr>
                        <m:t> </m:t>
                      </m:r>
                      <m:sSup>
                        <m:sSupPr>
                          <m:ctrlPr>
                            <a:rPr lang="fr-FR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fr-FR" sz="2400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p>
                          <m:r>
                            <a:rPr lang="fr-FR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fr-FR" sz="2400" b="0" i="1" smtClean="0">
                          <a:latin typeface="Cambria Math" panose="02040503050406030204" pitchFamily="18" charset="0"/>
                        </a:rPr>
                        <m:t>𝐼</m:t>
                      </m:r>
                      <m:r>
                        <a:rPr lang="fr-FR" sz="2400" b="0" i="1" smtClean="0">
                          <a:latin typeface="Cambria Math" panose="02040503050406030204" pitchFamily="18" charset="0"/>
                        </a:rPr>
                        <m:t> </m:t>
                      </m:r>
                      <m:acc>
                        <m:accPr>
                          <m:chr m:val="⃗"/>
                          <m:ctrlPr>
                            <a:rPr lang="fr-FR" sz="2400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fr-FR" sz="2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e>
                      </m:acc>
                      <m:r>
                        <a:rPr lang="fr-FR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fr-FR" sz="2400" b="0" i="1" smtClean="0">
                          <a:latin typeface="Cambria Math" panose="02040503050406030204" pitchFamily="18" charset="0"/>
                        </a:rPr>
                        <m:t>𝜋</m:t>
                      </m:r>
                      <m:r>
                        <a:rPr lang="fr-FR" sz="2400" b="0" i="1" smtClean="0">
                          <a:latin typeface="Cambria Math" panose="02040503050406030204" pitchFamily="18" charset="0"/>
                        </a:rPr>
                        <m:t> </m:t>
                      </m:r>
                      <m:sSup>
                        <m:sSupPr>
                          <m:ctrlPr>
                            <a:rPr lang="fr-FR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fr-FR" sz="2400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p>
                          <m:r>
                            <a:rPr lang="fr-FR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fr-FR" sz="2400" b="0" i="1" smtClean="0">
                          <a:latin typeface="Cambria Math" panose="02040503050406030204" pitchFamily="18" charset="0"/>
                        </a:rPr>
                        <m:t>×</m:t>
                      </m:r>
                      <m:f>
                        <m:fPr>
                          <m:ctrlPr>
                            <a:rPr lang="fr-FR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fr-FR" sz="24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fr-FR" sz="2400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  <m:r>
                            <a:rPr lang="fr-FR" sz="24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fr-FR" sz="2400" b="0" i="1" smtClean="0">
                              <a:latin typeface="Cambria Math" panose="02040503050406030204" pitchFamily="18" charset="0"/>
                            </a:rPr>
                            <m:t>𝜔</m:t>
                          </m:r>
                        </m:num>
                        <m:den>
                          <m:r>
                            <a:rPr lang="fr-FR" sz="2400" b="0" i="1" smtClean="0">
                              <a:latin typeface="Cambria Math" panose="02040503050406030204" pitchFamily="18" charset="0"/>
                            </a:rPr>
                            <m:t>2 </m:t>
                          </m:r>
                          <m:r>
                            <a:rPr lang="fr-FR" sz="2400" b="0" i="1" smtClean="0">
                              <a:latin typeface="Cambria Math" panose="02040503050406030204" pitchFamily="18" charset="0"/>
                            </a:rPr>
                            <m:t>𝜋</m:t>
                          </m:r>
                        </m:den>
                      </m:f>
                      <m:r>
                        <a:rPr lang="fr-FR" sz="2400" b="0" i="1" smtClean="0">
                          <a:latin typeface="Cambria Math" panose="02040503050406030204" pitchFamily="18" charset="0"/>
                        </a:rPr>
                        <m:t> </m:t>
                      </m:r>
                      <m:acc>
                        <m:accPr>
                          <m:chr m:val="⃗"/>
                          <m:ctrlPr>
                            <a:rPr lang="fr-FR" sz="2400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fr-FR" sz="2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e>
                      </m:acc>
                      <m:r>
                        <a:rPr lang="fr-FR" sz="2400" b="0" i="1" smtClean="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fr-FR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fr-FR" sz="24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fr-FR" sz="2400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num>
                        <m:den>
                          <m:r>
                            <a:rPr lang="fr-FR" sz="2400" b="0" i="1" smtClean="0">
                              <a:latin typeface="Cambria Math" panose="02040503050406030204" pitchFamily="18" charset="0"/>
                            </a:rPr>
                            <m:t>2 </m:t>
                          </m:r>
                          <m:sSub>
                            <m:sSubPr>
                              <m:ctrlPr>
                                <a:rPr lang="fr-FR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fr-FR" sz="2400" b="0" i="1" smtClean="0"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fr-FR" sz="2400" b="0" i="1" smtClean="0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sub>
                          </m:sSub>
                        </m:den>
                      </m:f>
                      <m:acc>
                        <m:accPr>
                          <m:chr m:val="⃗"/>
                          <m:ctrlPr>
                            <a:rPr lang="fr-FR" sz="2400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fr-FR" sz="2400" b="0" i="1" smtClean="0">
                              <a:latin typeface="Cambria Math" panose="02040503050406030204" pitchFamily="18" charset="0"/>
                            </a:rPr>
                            <m:t>𝐿</m:t>
                          </m:r>
                          <m:r>
                            <a:rPr lang="fr-FR" sz="24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</m:e>
                      </m:acc>
                    </m:oMath>
                  </m:oMathPara>
                </a14:m>
                <a:endParaRPr lang="fr-FR" sz="2400" b="0" dirty="0"/>
              </a:p>
              <a:p>
                <a:endParaRPr lang="fr-FR" sz="2400" b="0" dirty="0"/>
              </a:p>
              <a:p>
                <a:r>
                  <a:rPr lang="fr-FR" sz="2400" dirty="0"/>
                  <a:t>D’où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fr-FR" sz="24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fr-FR" sz="2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𝑀</m:t>
                        </m:r>
                      </m:e>
                    </m:acc>
                    <m:r>
                      <a:rPr lang="fr-FR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fr-FR" sz="2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fr-FR" sz="2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𝛾</m:t>
                        </m:r>
                      </m:e>
                      <m:sub>
                        <m:r>
                          <a:rPr lang="fr-FR" sz="2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fr-FR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 </m:t>
                    </m:r>
                    <m:acc>
                      <m:accPr>
                        <m:chr m:val="⃗"/>
                        <m:ctrlPr>
                          <a:rPr lang="fr-FR" sz="2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fr-FR" sz="2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𝐿</m:t>
                        </m:r>
                      </m:e>
                    </m:acc>
                  </m:oMath>
                </a14:m>
                <a:r>
                  <a:rPr lang="fr-FR" sz="2400" b="0" dirty="0">
                    <a:solidFill>
                      <a:srgbClr val="FF0000"/>
                    </a:solidFill>
                  </a:rPr>
                  <a:t> </a:t>
                </a:r>
              </a:p>
              <a:p>
                <a:endParaRPr lang="fr-FR" sz="2400" dirty="0"/>
              </a:p>
              <a:p>
                <a:r>
                  <a:rPr lang="fr-FR" sz="2400" b="0" dirty="0"/>
                  <a:t>avec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fr-FR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fr-FR" sz="2400" b="0" i="1" smtClean="0">
                            <a:latin typeface="Cambria Math" panose="02040503050406030204" pitchFamily="18" charset="0"/>
                          </a:rPr>
                          <m:t>𝛾</m:t>
                        </m:r>
                      </m:e>
                      <m:sub>
                        <m:r>
                          <a:rPr lang="fr-FR" sz="2400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fr-FR" sz="24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fr-FR" sz="2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fr-FR" sz="2400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fr-FR" sz="2400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</m:num>
                      <m:den>
                        <m:r>
                          <a:rPr lang="fr-FR" sz="2400" b="0" i="1" smtClean="0">
                            <a:latin typeface="Cambria Math" panose="02040503050406030204" pitchFamily="18" charset="0"/>
                          </a:rPr>
                          <m:t>2 </m:t>
                        </m:r>
                        <m:sSub>
                          <m:sSubPr>
                            <m:ctrlPr>
                              <a:rPr lang="fr-FR" sz="24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fr-FR" sz="2400" b="0" i="1" smtClean="0">
                                <a:latin typeface="Cambria Math" panose="02040503050406030204" pitchFamily="18" charset="0"/>
                              </a:rPr>
                              <m:t>𝑚</m:t>
                            </m:r>
                          </m:e>
                          <m:sub>
                            <m:r>
                              <a:rPr lang="fr-FR" sz="2400" b="0" i="1" smtClean="0">
                                <a:latin typeface="Cambria Math" panose="02040503050406030204" pitchFamily="18" charset="0"/>
                              </a:rPr>
                              <m:t>𝑒</m:t>
                            </m:r>
                          </m:sub>
                        </m:sSub>
                      </m:den>
                    </m:f>
                    <m:r>
                      <a:rPr lang="fr-FR" sz="2400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fr-FR" sz="2400" b="0" dirty="0"/>
                  <a:t>le facteur gyromagnétique de l’électron.</a:t>
                </a:r>
              </a:p>
            </p:txBody>
          </p:sp>
        </mc:Choice>
        <mc:Fallback xmlns="">
          <p:sp>
            <p:nvSpPr>
              <p:cNvPr id="6" name="ZoneTexte 5">
                <a:extLst>
                  <a:ext uri="{FF2B5EF4-FFF2-40B4-BE49-F238E27FC236}">
                    <a16:creationId xmlns:a16="http://schemas.microsoft.com/office/drawing/2014/main" id="{EB3B0854-0007-4B99-A236-BAB1F4E54EC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39102" y="1510220"/>
                <a:ext cx="7052897" cy="3171061"/>
              </a:xfrm>
              <a:prstGeom prst="rect">
                <a:avLst/>
              </a:prstGeom>
              <a:blipFill>
                <a:blip r:embed="rId3"/>
                <a:stretch>
                  <a:fillRect l="-2593" b="-962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154434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C0B44CF-1611-499E-8F59-718B374D2B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6D14E38-99FE-4D79-BD81-C52329F532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8CCE3D1-874A-42E3-BEB6-F86466A711F3}"/>
              </a:ext>
            </a:extLst>
          </p:cNvPr>
          <p:cNvSpPr/>
          <p:nvPr/>
        </p:nvSpPr>
        <p:spPr>
          <a:xfrm>
            <a:off x="0" y="0"/>
            <a:ext cx="12298261" cy="6937695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750452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9646350-06B3-4EF2-A2D0-986E2A596A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9277" y="-85725"/>
            <a:ext cx="11191875" cy="1325563"/>
          </a:xfrm>
        </p:spPr>
        <p:txBody>
          <a:bodyPr>
            <a:normAutofit/>
          </a:bodyPr>
          <a:lstStyle/>
          <a:p>
            <a:pPr algn="ctr"/>
            <a:r>
              <a:rPr lang="fr-FR" sz="3200" b="1" u="sng" dirty="0"/>
              <a:t>Alignement des moments magnétiques permanent en présence d’un champ extérieur</a:t>
            </a:r>
          </a:p>
        </p:txBody>
      </p:sp>
      <p:pic>
        <p:nvPicPr>
          <p:cNvPr id="8" name="Espace réservé du contenu 7">
            <a:extLst>
              <a:ext uri="{FF2B5EF4-FFF2-40B4-BE49-F238E27FC236}">
                <a16:creationId xmlns:a16="http://schemas.microsoft.com/office/drawing/2014/main" id="{4A83C2DC-2A6F-4477-9627-99C34A370AE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7982" y="1829480"/>
            <a:ext cx="9814467" cy="4647520"/>
          </a:xfrm>
        </p:spPr>
      </p:pic>
      <p:sp>
        <p:nvSpPr>
          <p:cNvPr id="9" name="ZoneTexte 8">
            <a:extLst>
              <a:ext uri="{FF2B5EF4-FFF2-40B4-BE49-F238E27FC236}">
                <a16:creationId xmlns:a16="http://schemas.microsoft.com/office/drawing/2014/main" id="{4B2BCCCE-DF11-4631-A7AD-DC7B44579210}"/>
              </a:ext>
            </a:extLst>
          </p:cNvPr>
          <p:cNvSpPr txBox="1"/>
          <p:nvPr/>
        </p:nvSpPr>
        <p:spPr>
          <a:xfrm>
            <a:off x="4720737" y="1306260"/>
            <a:ext cx="32575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dirty="0"/>
              <a:t>Paramagnétisme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657A34FD-D878-400D-82BE-E495CD8CF656}"/>
              </a:ext>
            </a:extLst>
          </p:cNvPr>
          <p:cNvSpPr/>
          <p:nvPr/>
        </p:nvSpPr>
        <p:spPr>
          <a:xfrm>
            <a:off x="2533475" y="5889072"/>
            <a:ext cx="620786" cy="302003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47D5498-A59B-4724-A72F-8147B8232420}"/>
              </a:ext>
            </a:extLst>
          </p:cNvPr>
          <p:cNvSpPr/>
          <p:nvPr/>
        </p:nvSpPr>
        <p:spPr>
          <a:xfrm>
            <a:off x="7986676" y="5882081"/>
            <a:ext cx="620786" cy="302003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894711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CA14171-12AD-4205-8966-0A5DD33DCC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2207" y="0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fr-FR" sz="3200" b="1" u="sng" dirty="0"/>
              <a:t>Alignement des moments magnétiques permanent en présence d’un champ extérieur</a:t>
            </a:r>
          </a:p>
        </p:txBody>
      </p:sp>
      <p:pic>
        <p:nvPicPr>
          <p:cNvPr id="6" name="Espace réservé du contenu 5">
            <a:extLst>
              <a:ext uri="{FF2B5EF4-FFF2-40B4-BE49-F238E27FC236}">
                <a16:creationId xmlns:a16="http://schemas.microsoft.com/office/drawing/2014/main" id="{3B8575C9-DF60-4598-8D09-FC3C33E981A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1861" y="1733670"/>
            <a:ext cx="9318324" cy="4412578"/>
          </a:xfrm>
        </p:spPr>
      </p:pic>
      <p:sp>
        <p:nvSpPr>
          <p:cNvPr id="4" name="ZoneTexte 3">
            <a:extLst>
              <a:ext uri="{FF2B5EF4-FFF2-40B4-BE49-F238E27FC236}">
                <a16:creationId xmlns:a16="http://schemas.microsoft.com/office/drawing/2014/main" id="{8369275B-4527-43F3-9DE0-EC32E0441BB3}"/>
              </a:ext>
            </a:extLst>
          </p:cNvPr>
          <p:cNvSpPr txBox="1"/>
          <p:nvPr/>
        </p:nvSpPr>
        <p:spPr>
          <a:xfrm>
            <a:off x="4633545" y="1251072"/>
            <a:ext cx="3086100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dirty="0"/>
              <a:t>Ferromagnétisme</a:t>
            </a:r>
          </a:p>
          <a:p>
            <a:endParaRPr lang="fr-FR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20DDA7A-38AB-4193-94C1-562A6DFF7191}"/>
              </a:ext>
            </a:extLst>
          </p:cNvPr>
          <p:cNvSpPr/>
          <p:nvPr/>
        </p:nvSpPr>
        <p:spPr>
          <a:xfrm>
            <a:off x="2625754" y="5578679"/>
            <a:ext cx="620786" cy="302003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4BFDB88-5DF1-4A6C-9F8B-9E89CAABFD4D}"/>
              </a:ext>
            </a:extLst>
          </p:cNvPr>
          <p:cNvSpPr/>
          <p:nvPr/>
        </p:nvSpPr>
        <p:spPr>
          <a:xfrm>
            <a:off x="7801761" y="5578679"/>
            <a:ext cx="620786" cy="302003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267144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4955F24-409D-4C1C-B769-5D5A74E19D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403958C-EE22-45F1-BDDB-A153F80B4A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5519D740-698D-44DF-BEDC-0894494EFD68}"/>
              </a:ext>
            </a:extLst>
          </p:cNvPr>
          <p:cNvSpPr/>
          <p:nvPr/>
        </p:nvSpPr>
        <p:spPr>
          <a:xfrm>
            <a:off x="0" y="0"/>
            <a:ext cx="12298261" cy="6937695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648248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347BCF0-AA9C-40F1-B67E-974A369A35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5" name="Espace réservé du contenu 4">
            <a:extLst>
              <a:ext uri="{FF2B5EF4-FFF2-40B4-BE49-F238E27FC236}">
                <a16:creationId xmlns:a16="http://schemas.microsoft.com/office/drawing/2014/main" id="{61FE080B-3EC5-4AB6-93D3-EF029394C23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1869" y="733914"/>
            <a:ext cx="11735988" cy="5076336"/>
          </a:xfrm>
        </p:spPr>
      </p:pic>
    </p:spTree>
    <p:extLst>
      <p:ext uri="{BB962C8B-B14F-4D97-AF65-F5344CB8AC3E}">
        <p14:creationId xmlns:p14="http://schemas.microsoft.com/office/powerpoint/2010/main" val="2479562767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4163</TotalTime>
  <Words>275</Words>
  <Application>Microsoft Office PowerPoint</Application>
  <PresentationFormat>Grand écran</PresentationFormat>
  <Paragraphs>47</Paragraphs>
  <Slides>19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19</vt:i4>
      </vt:variant>
    </vt:vector>
  </HeadingPairs>
  <TitlesOfParts>
    <vt:vector size="25" baseType="lpstr">
      <vt:lpstr>Agency FB</vt:lpstr>
      <vt:lpstr>Arial</vt:lpstr>
      <vt:lpstr>Calibri</vt:lpstr>
      <vt:lpstr>Calibri Light</vt:lpstr>
      <vt:lpstr>Cambria Math</vt:lpstr>
      <vt:lpstr>Thème Office</vt:lpstr>
      <vt:lpstr>LP 45 : Paramagnétisme, ferromagnétisme, approximation du champ moyen</vt:lpstr>
      <vt:lpstr>Présentation PowerPoint</vt:lpstr>
      <vt:lpstr>Hamiltonien du moment magnétique M ⃗:  H_M=- M ⃗. (B_p ) ⃗ </vt:lpstr>
      <vt:lpstr>1) Moment magnétique orbital classique</vt:lpstr>
      <vt:lpstr>Présentation PowerPoint</vt:lpstr>
      <vt:lpstr>Alignement des moments magnétiques permanent en présence d’un champ extérieur</vt:lpstr>
      <vt:lpstr>Alignement des moments magnétiques permanent en présence d’un champ extérieur</vt:lpstr>
      <vt:lpstr>Présentation PowerPoint</vt:lpstr>
      <vt:lpstr>Présentation PowerPoint</vt:lpstr>
      <vt:lpstr>Avec un moment cinétique total J quelconque :</vt:lpstr>
      <vt:lpstr>Courbes d’aimantation en fonction du champ magnétique :</vt:lpstr>
      <vt:lpstr>Présentation PowerPoint</vt:lpstr>
      <vt:lpstr>Loi de Curie:</vt:lpstr>
      <vt:lpstr>Présentation PowerPoint</vt:lpstr>
      <vt:lpstr>S_iz=m/m_0 +δS_iz (fluctuation autour de la moyenne)</vt:lpstr>
      <vt:lpstr>Présentation PowerPoint</vt:lpstr>
      <vt:lpstr>Aimantation en fonction de la température</vt:lpstr>
      <vt:lpstr>Présentation PowerPoint</vt:lpstr>
      <vt:lpstr>Moment magnétique total d’un électron μ ⃗ 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LP 45 : Paramagnétisme, ferromagnétisme, approximation du champ moyen</dc:title>
  <dc:creator>Vincent Brémaud</dc:creator>
  <cp:lastModifiedBy>Vincent Brémaud</cp:lastModifiedBy>
  <cp:revision>28</cp:revision>
  <dcterms:created xsi:type="dcterms:W3CDTF">2021-02-16T11:19:39Z</dcterms:created>
  <dcterms:modified xsi:type="dcterms:W3CDTF">2021-03-29T23:11:04Z</dcterms:modified>
</cp:coreProperties>
</file>