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8" r:id="rId3"/>
    <p:sldId id="275" r:id="rId4"/>
    <p:sldId id="277" r:id="rId5"/>
    <p:sldId id="276" r:id="rId6"/>
    <p:sldId id="280" r:id="rId7"/>
    <p:sldId id="282" r:id="rId8"/>
    <p:sldId id="283" r:id="rId9"/>
    <p:sldId id="279" r:id="rId10"/>
    <p:sldId id="284" r:id="rId11"/>
    <p:sldId id="281" r:id="rId12"/>
    <p:sldId id="28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2EF14-F0AF-4FCF-975B-146C17FB3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B4B615-18FB-4348-94D3-BCCAFA95D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443484-6D49-47BE-92FA-53FE7A08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0763ED-4FC3-47B6-AFA9-DBBFED1D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B85CF4-745C-4C47-ABCA-2CA11ABE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20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17B1E5-30AD-4DA8-96F5-A2DFC5BA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63787D-DC98-4690-B46C-6F1E4B0E8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670535-E6D9-4349-9D5D-B37A0305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758FCD-5513-4242-93E0-858306DB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8B844D-8B63-4C18-B120-A5EE4C94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20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72B6710-3305-4360-94A3-43FB9B7A2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854D78-907D-4F7C-B42C-67C42F2F9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D29F53-A3BC-4165-BC80-F408632B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9BA8A5-5C73-4565-88D2-24CE57AF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F45F9-E18A-4FAE-A961-8BE7E8FB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10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72388-4C00-4EF7-A24E-AB4DED11B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20333A-B3F9-485D-A80E-7025CCC2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C9AE1F-D605-455B-ADBB-7FFE9D489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1F5739-3B34-43F9-BBF1-9756EA24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185B3A-518D-4AEA-950A-17BF1F5F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14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CA9C75-6B66-442F-99C1-C0BC05D12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617A83-6762-4400-85B2-DAC4ED64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D9D9A1-FF62-4623-B2A5-9ECEB536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5B782-855B-4419-A4A2-59326B58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DD83DC-83E9-4473-836D-37FB456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6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66340-12D3-41A0-A759-1F3DF7B8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78CBAC-97F5-40C7-9237-CEA6CAF14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45F5F-3AFC-4739-A86F-3B05CEDA6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2DDF45-09F3-4770-BD23-AD06A474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66A4D3-FC00-4F62-9B4D-F2BF25EA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456244-6EC3-4C89-A6BF-6E806143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46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B0A9C-EF99-4A40-A11F-0AEF099D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1486E-E2AB-445D-8526-C3CD851F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C0D9E4-6B83-4E62-A371-49DB1A3A6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3B5619-6A0C-4CBC-A813-BF295B7EA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A8BE1DA-3ED0-4D75-B36E-93D793A53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B13D30-E683-4955-9922-0114B4E9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E5A238-232F-4412-9E97-8B3A6B54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6CC79B-1C13-478B-A754-5C5B46C8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46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69E5AE-6D1B-46DA-A609-3E9511CAA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5E82E0-2244-48CD-8CBB-1ACFF3FD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4BE813-B673-4DCC-A59F-A982D5DF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AD2AC8-1AA8-4D0F-9A72-1F870689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05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81FF48-F960-4E4D-9824-6F081EEB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5B8477-A60D-46F1-B229-FB885FA4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B87DB3-900C-42DC-BA78-5F28EDCD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0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F8EF9-C283-40A0-BB86-5D82A977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30D66D-23EE-4553-AB45-AB8C8471D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AA2863-F3B0-40E0-875D-61B2CAFCD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AA9021-E7AA-40BA-963F-B70270F3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A2DF9B-3B7D-4838-B942-1B114EF8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A44605-DBFE-4E51-8E49-BD8F0A12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8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E9FD45-90D3-4D3D-89CB-1EA12E46D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BFA192-E501-4141-8423-C38F55745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7EE6C5-D4DE-4B70-9CAD-8267AE986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DCF52D-D974-4191-9EEB-CBC660D2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FACF09-D064-4EA9-8947-AB956706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22E098-9CA5-4E26-9139-8575FEFC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89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5FA3AC-568D-4AD0-96C2-4569CDD6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719095-FD2A-4A74-9E65-4DF942CD6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0B6B38-9F56-4292-AAE3-C1322973F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A333-8AE3-4440-A347-A45E2B61AF60}" type="datetimeFigureOut">
              <a:rPr lang="fr-FR" smtClean="0"/>
              <a:t>22/05/2021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629639-C58D-4766-B461-6D6B7B503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FA991A-D3C5-48A2-AFD8-413ACD6B9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BEEC3-2561-4FD1-ABF2-9625B4873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921F1-F12E-438B-B7DD-1A73F2E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LPOB39:</a:t>
            </a:r>
            <a:r>
              <a:rPr lang="fr-FR" b="1" dirty="0"/>
              <a:t> Notion de chaleur spécifique :</a:t>
            </a:r>
            <a:br>
              <a:rPr lang="fr-FR" b="1" dirty="0"/>
            </a:br>
            <a:r>
              <a:rPr lang="fr-FR" b="1" dirty="0"/>
              <a:t>du solide au gaz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9BCBA7-3E2A-48BA-B86B-F71232E0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560637"/>
            <a:ext cx="7886700" cy="1736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/>
              <a:t>Niveau : L3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Prérequis :</a:t>
            </a:r>
          </a:p>
          <a:p>
            <a:pPr lvl="1"/>
            <a:r>
              <a:rPr lang="fr-FR" sz="2800" dirty="0"/>
              <a:t>Thermodynamique</a:t>
            </a:r>
          </a:p>
          <a:p>
            <a:pPr lvl="1"/>
            <a:r>
              <a:rPr lang="fr-FR" sz="2800" dirty="0"/>
              <a:t>Ensemble canonique</a:t>
            </a:r>
          </a:p>
          <a:p>
            <a:pPr lvl="1"/>
            <a:r>
              <a:rPr lang="fr-FR" sz="2800" dirty="0"/>
              <a:t>Théorème d ’équipartition de l’énergie</a:t>
            </a:r>
          </a:p>
        </p:txBody>
      </p:sp>
    </p:spTree>
    <p:extLst>
      <p:ext uri="{BB962C8B-B14F-4D97-AF65-F5344CB8AC3E}">
        <p14:creationId xmlns:p14="http://schemas.microsoft.com/office/powerpoint/2010/main" val="344466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CF829F4-4EB8-48B7-ACAB-C6F8E4E6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2" y="431802"/>
            <a:ext cx="8601075" cy="6540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II.3) Ordres de grandeur</a:t>
            </a:r>
            <a:endParaRPr lang="fr-FR" b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3CB1891-87B6-4342-BA20-A28D7EB1A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49" y="1395005"/>
            <a:ext cx="8768537" cy="461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45A4D90-8C40-477C-9C22-B808C1519C4F}"/>
              </a:ext>
            </a:extLst>
          </p:cNvPr>
          <p:cNvSpPr/>
          <p:nvPr/>
        </p:nvSpPr>
        <p:spPr>
          <a:xfrm>
            <a:off x="-85725" y="0"/>
            <a:ext cx="12277725" cy="6953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148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CF829F4-4EB8-48B7-ACAB-C6F8E4E6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2" y="431802"/>
            <a:ext cx="8601075" cy="6540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III.2) Comparaison Einstein-Debye</a:t>
            </a:r>
            <a:endParaRPr lang="fr-FR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D798E5-30CF-4EF7-8C1C-F4C306FA4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1" y="1424838"/>
            <a:ext cx="10506075" cy="517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3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45A4D90-8C40-477C-9C22-B808C1519C4F}"/>
              </a:ext>
            </a:extLst>
          </p:cNvPr>
          <p:cNvSpPr/>
          <p:nvPr/>
        </p:nvSpPr>
        <p:spPr>
          <a:xfrm>
            <a:off x="-85725" y="0"/>
            <a:ext cx="12277725" cy="6953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9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2" y="431802"/>
            <a:ext cx="8601075" cy="1511298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/>
              <a:t>Introduction :</a:t>
            </a:r>
            <a:r>
              <a:rPr lang="fr-FR" b="1" dirty="0"/>
              <a:t> différence entre gaz et solides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63D2226-8980-480F-A809-0C60F046D212}"/>
              </a:ext>
            </a:extLst>
          </p:cNvPr>
          <p:cNvSpPr txBox="1"/>
          <p:nvPr/>
        </p:nvSpPr>
        <p:spPr>
          <a:xfrm>
            <a:off x="638174" y="2413337"/>
            <a:ext cx="10372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u="sng" dirty="0"/>
              <a:t>H</a:t>
            </a:r>
            <a:r>
              <a:rPr lang="fr-FR" sz="4000" u="sng" baseline="-25000" dirty="0"/>
              <a:t>2</a:t>
            </a:r>
            <a:r>
              <a:rPr lang="fr-FR" sz="4000" u="sng" dirty="0"/>
              <a:t> à 298 K :</a:t>
            </a:r>
            <a:r>
              <a:rPr lang="fr-FR" sz="4000" dirty="0"/>
              <a:t> C</a:t>
            </a:r>
            <a:r>
              <a:rPr lang="fr-FR" sz="4000" baseline="-25000" dirty="0"/>
              <a:t>p</a:t>
            </a:r>
            <a:r>
              <a:rPr lang="fr-FR" sz="4000" dirty="0"/>
              <a:t> = 14266 J.K</a:t>
            </a:r>
            <a:r>
              <a:rPr lang="fr-FR" sz="4000" baseline="30000" dirty="0"/>
              <a:t>-1</a:t>
            </a:r>
            <a:r>
              <a:rPr lang="fr-FR" sz="4000" dirty="0"/>
              <a:t>.kg</a:t>
            </a:r>
            <a:r>
              <a:rPr lang="fr-FR" sz="4000" baseline="30000" dirty="0"/>
              <a:t>-1</a:t>
            </a:r>
          </a:p>
          <a:p>
            <a:pPr algn="ctr"/>
            <a:endParaRPr lang="fr-FR" sz="4000" dirty="0"/>
          </a:p>
          <a:p>
            <a:pPr algn="ctr"/>
            <a:r>
              <a:rPr lang="fr-FR" sz="4000" u="sng" dirty="0"/>
              <a:t>Ag à 298 K :</a:t>
            </a:r>
            <a:r>
              <a:rPr lang="fr-FR" sz="4000" dirty="0"/>
              <a:t> C</a:t>
            </a:r>
            <a:r>
              <a:rPr lang="fr-FR" sz="4000" baseline="-25000" dirty="0"/>
              <a:t>p</a:t>
            </a:r>
            <a:r>
              <a:rPr lang="fr-FR" sz="4000" dirty="0"/>
              <a:t> = 235 J.K</a:t>
            </a:r>
            <a:r>
              <a:rPr lang="fr-FR" sz="4000" baseline="30000" dirty="0"/>
              <a:t>-1</a:t>
            </a:r>
            <a:r>
              <a:rPr lang="fr-FR" sz="4000" dirty="0"/>
              <a:t>.kg</a:t>
            </a:r>
            <a:r>
              <a:rPr lang="fr-FR" sz="4000" baseline="300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5175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45A4D90-8C40-477C-9C22-B808C1519C4F}"/>
              </a:ext>
            </a:extLst>
          </p:cNvPr>
          <p:cNvSpPr/>
          <p:nvPr/>
        </p:nvSpPr>
        <p:spPr>
          <a:xfrm>
            <a:off x="-85725" y="0"/>
            <a:ext cx="12277725" cy="6953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59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2" y="431802"/>
            <a:ext cx="8601075" cy="6540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II.3) Gaz parfait diatomique</a:t>
            </a:r>
            <a:endParaRPr lang="fr-FR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9D95D0-3874-4DAD-A856-BC0E5BB12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09" y="1700213"/>
            <a:ext cx="10370981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F809023-2CA7-4D5A-B1F9-7597A90EF22D}"/>
              </a:ext>
            </a:extLst>
          </p:cNvPr>
          <p:cNvSpPr txBox="1"/>
          <p:nvPr/>
        </p:nvSpPr>
        <p:spPr>
          <a:xfrm>
            <a:off x="1162050" y="2892207"/>
            <a:ext cx="88773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600" u="sng" dirty="0"/>
              <a:t>Terme de translation :</a:t>
            </a:r>
            <a:r>
              <a:rPr lang="fr-FR" sz="2600" dirty="0"/>
              <a:t> identique au GP monoatomique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600" u="sng" dirty="0"/>
              <a:t>Terme électronique :</a:t>
            </a:r>
          </a:p>
          <a:p>
            <a:r>
              <a:rPr lang="fr-FR" sz="2600" dirty="0"/>
              <a:t>	degré de liberté gelé </a:t>
            </a:r>
            <a:endParaRPr lang="fr-FR" sz="2600" u="sng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D676556C-7D04-4155-86CA-F73EF9ADD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2824163"/>
            <a:ext cx="20383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B34467D-5FC8-496D-A54A-019D3C781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771900"/>
            <a:ext cx="42481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91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45A4D90-8C40-477C-9C22-B808C1519C4F}"/>
              </a:ext>
            </a:extLst>
          </p:cNvPr>
          <p:cNvSpPr/>
          <p:nvPr/>
        </p:nvSpPr>
        <p:spPr>
          <a:xfrm>
            <a:off x="-85725" y="0"/>
            <a:ext cx="12277725" cy="6953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8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2" y="431802"/>
            <a:ext cx="8601075" cy="6540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II.3) Terme de vibration</a:t>
            </a:r>
            <a:endParaRPr lang="fr-FR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87510DB-EB8F-44C4-AE83-6D7546264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679" y="1452286"/>
            <a:ext cx="6744641" cy="39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40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2" y="431802"/>
            <a:ext cx="8601075" cy="6540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II.3) Terme de rotation</a:t>
            </a:r>
            <a:endParaRPr lang="fr-FR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11F3178-A40C-4D91-B14D-9895D078AE43}"/>
              </a:ext>
            </a:extLst>
          </p:cNvPr>
          <p:cNvSpPr txBox="1"/>
          <p:nvPr/>
        </p:nvSpPr>
        <p:spPr>
          <a:xfrm>
            <a:off x="1162050" y="2925514"/>
            <a:ext cx="8877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600" u="sng" dirty="0"/>
              <a:t>Modèle du rotateur rigide :</a:t>
            </a:r>
            <a:r>
              <a:rPr lang="fr-FR" sz="2600" dirty="0"/>
              <a:t>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9D6F8CF-9A87-48E5-9CC4-753F06B8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690677"/>
            <a:ext cx="5625700" cy="96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E518FF3-A729-4A72-89AE-C75010CF4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4" y="4328933"/>
            <a:ext cx="3356393" cy="143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682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3D15A8D-0945-495D-B5B8-850B958F2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2922"/>
            <a:ext cx="6598961" cy="3272156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1CF829F4-4EB8-48B7-ACAB-C6F8E4E6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2" y="431802"/>
            <a:ext cx="8601075" cy="65404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II.3) Ordres de grandeur</a:t>
            </a:r>
            <a:endParaRPr lang="fr-FR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6D11110-AD30-41B8-9C48-8347B070B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403" y="1300977"/>
            <a:ext cx="5505597" cy="466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611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121</Words>
  <Application>Microsoft Office PowerPoint</Application>
  <PresentationFormat>Grand écran</PresentationFormat>
  <Paragraphs>21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LPOB39: Notion de chaleur spécifique : du solide au gaz</vt:lpstr>
      <vt:lpstr>Présentation PowerPoint</vt:lpstr>
      <vt:lpstr>Introduction : différence entre gaz et solides</vt:lpstr>
      <vt:lpstr>Présentation PowerPoint</vt:lpstr>
      <vt:lpstr>II.3) Gaz parfait diatomique</vt:lpstr>
      <vt:lpstr>Présentation PowerPoint</vt:lpstr>
      <vt:lpstr>II.3) Terme de vibration</vt:lpstr>
      <vt:lpstr>II.3) Terme de rotation</vt:lpstr>
      <vt:lpstr>II.3) Ordres de grandeur</vt:lpstr>
      <vt:lpstr>II.3) Ordres de grandeur</vt:lpstr>
      <vt:lpstr>Présentation PowerPoint</vt:lpstr>
      <vt:lpstr>III.2) Comparaison Einstein-Debye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15 : Solvants</dc:title>
  <dc:creator>Armel JOUAN-POURCHET</dc:creator>
  <cp:lastModifiedBy>Armel JOUAN-POURCHET</cp:lastModifiedBy>
  <cp:revision>9</cp:revision>
  <dcterms:created xsi:type="dcterms:W3CDTF">2021-05-20T12:36:49Z</dcterms:created>
  <dcterms:modified xsi:type="dcterms:W3CDTF">2021-05-22T08:54:02Z</dcterms:modified>
</cp:coreProperties>
</file>