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26"/>
  </p:notesMasterIdLst>
  <p:handoutMasterIdLst>
    <p:handoutMasterId r:id="rId27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</p:sldIdLst>
  <p:sldSz cx="10080625" cy="567055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77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AA2A36C0-8A13-4191-9B84-6F0BE1ED53F2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E574AD9-CD6A-4E1E-9CDF-F0339ADF9554}"/>
              </a:ext>
            </a:extLst>
          </p:cNvPr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84F151FF-6E7D-4276-8DBC-9EDE6587599C}"/>
              </a:ext>
            </a:extLst>
          </p:cNvPr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fr-FR" sz="14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533DD20-1E5E-4969-9C8B-873D0A2D7C5E}"/>
              </a:ext>
            </a:extLst>
          </p:cNvPr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b" anchorCtr="0" compatLnSpc="0">
            <a:noAutofit/>
          </a:bodyPr>
          <a:lstStyle/>
          <a:p>
            <a:pPr marL="0" marR="0" lvl="0" indent="0" algn="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B93B7767-6463-4A60-81AF-356583CED368}" type="slidenum">
              <a:t>‹N°›</a:t>
            </a:fld>
            <a:endParaRPr lang="fr-FR" sz="14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9037830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3DFD6A35-5159-46A3-BA57-9B368227587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07000" y="812520"/>
            <a:ext cx="5345280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B300F26-351F-48B0-98D6-E5DAF3FB920F}"/>
              </a:ext>
            </a:extLst>
          </p:cNvPr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fr-FR"/>
          </a:p>
        </p:txBody>
      </p:sp>
      <p:sp>
        <p:nvSpPr>
          <p:cNvPr id="4" name="Espace réservé de l'en-tête 3">
            <a:extLst>
              <a:ext uri="{FF2B5EF4-FFF2-40B4-BE49-F238E27FC236}">
                <a16:creationId xmlns:a16="http://schemas.microsoft.com/office/drawing/2014/main" id="{8F3A9C48-8413-41EE-A1D5-50924E16B4BC}"/>
              </a:ext>
            </a:extLst>
          </p:cNvPr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rtl="0" hangingPunct="0">
              <a:buNone/>
              <a:tabLst/>
              <a:defRPr lang="fr-FR" sz="14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DDE7615-88D2-45D8-9BE6-6B40BFEAD920}"/>
              </a:ext>
            </a:extLst>
          </p:cNvPr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r" rtl="0" hangingPunct="0">
              <a:buNone/>
              <a:tabLst/>
              <a:defRPr lang="fr-FR" sz="14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7AB61FA-B630-4F5C-935C-D67993A89874}"/>
              </a:ext>
            </a:extLst>
          </p:cNvPr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rtl="0" hangingPunct="0">
              <a:buNone/>
              <a:tabLst/>
              <a:defRPr lang="fr-FR" sz="14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8B24887-1AB6-4756-981D-C1BE7E7CBEA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b" anchorCtr="0">
            <a:noAutofit/>
          </a:bodyPr>
          <a:lstStyle>
            <a:lvl1pPr lvl="0" algn="r" rtl="0" hangingPunct="0">
              <a:buNone/>
              <a:tabLst/>
              <a:defRPr lang="fr-FR" sz="14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fld id="{06B75E34-D4FF-48EC-A2FC-4263D336CB2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6261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rtl="0" hangingPunct="0">
      <a:tabLst/>
      <a:defRPr lang="fr-FR" sz="2000" b="0" i="0" u="none" strike="noStrike" kern="1200" cap="none">
        <a:ln>
          <a:noFill/>
        </a:ln>
        <a:latin typeface="Source Sans Pro" pitchFamily="34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034D547-AABF-4AB9-B402-241BD5A79B2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183B76D2-7CA1-4819-B98F-1AE0B59F8B23}" type="slidenum">
              <a:t>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982B827A-3BB3-4840-BB43-7407E658A900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70ED1556-EB40-4662-9C0E-534ED90AAB6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8000" cy="4811040"/>
          </a:xfrm>
        </p:spPr>
        <p:txBody>
          <a:bodyPr vert="horz">
            <a:spAutoFit/>
          </a:bodyPr>
          <a:lstStyle/>
          <a:p>
            <a:endParaRPr lang="fr-FR">
              <a:solidFill>
                <a:srgbClr val="2C3E5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66CC3BD-F5D7-4D9E-8CBB-5BD9BB7356E9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2BFB454-175A-4D38-B13D-6472623C3A27}" type="slidenum">
              <a:t>10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31BC68E-AE34-4ECB-AE4E-A9ABEE2A131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DB892A4-2CFD-4F51-A11C-5C9F88664F59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B9ADA8E-ACCA-42D9-88C4-DFBCFCFF9B1B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BAE6CA76-8FC3-4711-AA28-4078C2B05728}" type="slidenum">
              <a:t>11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A295076-C527-49D2-9B10-D3861597292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AEC9D4B-EBD1-4F51-A006-303217BEDBF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837ABE0-D585-426C-A7C6-99065FA30D40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83D174B3-F04D-4BBF-89B0-93EE4082863C}" type="slidenum">
              <a:t>12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321818B-D60D-4266-A476-4EC2D5C0A26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2BF953B0-55FE-47B9-90CD-8A2EAA67F6A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EC2A1E-245B-4D9A-AF07-2AAC7AC1B67C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F09DEB9-2DB2-43B1-8448-83FD1798B25F}" type="slidenum">
              <a:t>13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D908692-6711-4092-8066-ED6B0F5E04BE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64D2AC8-6BC1-4779-BBDA-679DEF556AD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7FE8382-ED9C-466C-9866-4DD546D11792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517D58C-F749-46A7-870B-0F4FBDB36C67}" type="slidenum">
              <a:t>14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C1C0701-7414-4C04-8B50-1B4439969824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04FA6F85-EC00-48E9-9DE5-A9D6A552D35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5CE88B4-860E-41F2-BE67-C67E0CF3888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556557C3-15B1-40C8-B60F-7C59E6E52ED2}" type="slidenum">
              <a:t>15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0D6F0D84-BACE-4BC6-BD3B-67280AD8D32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4E949DC7-88DC-441E-8F7C-85A3F3CB7D2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128F48B-BE61-4281-8E50-91CE313CAA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288868E-3B4D-4119-BA1B-4C85F5DC5EB2}" type="slidenum">
              <a:t>16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7B87A088-2FD7-40DB-A830-6179B755E04D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7E7720E8-E386-42AF-B40D-818FA17F5007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F504AE9-BEDE-4CD9-9C33-A7165380E8E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A42D2D8A-8C71-4396-A5E2-84A05C93E94C}" type="slidenum">
              <a:t>17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D56B752C-46D2-45F9-8DFC-FA0B16A7986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7839F71D-C729-4973-969F-64B0A1B92C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BB0A401-015D-4187-83D7-4185D4ADE4E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B8BF6DA-C4F6-4AFA-8364-E232783EEBBE}" type="slidenum">
              <a:t>18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8129491D-FFD4-46F3-BD76-EACA39B6B1AF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750B22D4-7996-4C37-957B-EF54B52DC580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4B40DA-A6F4-463D-AC56-CC57C62D1E3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CB0A325-37EE-4BF7-A31F-C855C75BFAFA}" type="slidenum">
              <a:t>19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A8D7F315-6BC0-47E5-AF3C-64CE19D2109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471521E2-84AD-4AC2-9F76-D3414C0C42C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8084FC-ADD3-4CFD-8760-22B29270AD9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D1DD7FEA-C358-46E7-AB97-3B5EFDACC849}" type="slidenum">
              <a:t>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CEF56B89-6E59-40C4-BA1C-26962D86052C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3269C490-B945-489D-9220-63E1C3F2EE4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E612F6-78EC-46AF-A5BF-FB68C21FE5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526E3DE-B31B-4626-94D6-A72C55A44A63}" type="slidenum">
              <a:t>20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3A81E962-2488-47DD-BB75-B3B0B5264AA7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B201A89-40C1-46E8-A56D-15C635FA424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1938147-9B59-4DEB-B0E1-FB22A954CFB4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495569F-9224-4B3B-B963-B26B3C6E78C6}" type="slidenum">
              <a:t>21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254ADC97-608C-41B4-B6F5-50426E33625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79F3CDA0-177E-424E-88B1-540F250BC388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AD1DEF6-894C-4E99-86DE-6A0265B922B6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AEAEBD8-7B6B-4947-8B43-94E56C280E27}" type="slidenum">
              <a:t>22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EC973BCF-B0B7-4800-9425-A0462B1D26E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103FB932-A7A1-4CCB-B225-D4729058EF3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537DD93-BB34-4A4F-9CDC-742F3AC6DB9A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70C6C38C-5D70-4AC7-AAB2-F038DDD3C4FD}" type="slidenum">
              <a:t>3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921AA442-9BFC-4E1C-9BBD-0E5C73D88CC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F2E95018-CFB7-462B-B8B1-27182591C50F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9501C33-8D78-4DC8-B08F-349994C1134F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27CCE11F-BC85-4177-B806-A2C0ACCC159C}" type="slidenum">
              <a:t>4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D2B76DE4-8F3E-4AC6-AE6E-4B26BF7EE3E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A418A073-D30B-4370-B2B7-2FD9F01CBF7A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92F1DB-542A-428C-AAD4-960E80166FEE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6B665CB5-CC4A-4EE0-A8B0-4408B7E00DF5}" type="slidenum">
              <a:t>5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5DBB267B-AB7F-4FA2-A793-5B42A96422A3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EEA054F3-DD45-4DE0-BC7E-0E2EDA6308EC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7705DEB-DB58-4ADB-9296-1C627C6CA741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809DCE8-5D50-457C-A7D1-04AA7821150E}" type="slidenum">
              <a:t>6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8480B2D6-04AA-4121-B3BE-93E040709818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CB59E37C-8F37-4F4C-AD04-7117E4D3F92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27E54B1-FEF5-4FFB-85A4-87AF77D4C387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CCB192C4-7FA3-4C1F-A1BB-AED33AD24702}" type="slidenum">
              <a:t>7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45913B70-3C9E-4234-9442-02512E16F61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B6194037-EC17-4213-BFF0-C1A23923E9E6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470630A-D906-4515-AB77-CAE458176483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3BCBA213-BD54-42B2-BB22-53930FDE8B74}" type="slidenum">
              <a:t>8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33786515-8A9B-4E68-98CB-9E376534F3D6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196342F-EB00-49BB-8EE5-B98A7ACF154B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4115D18-401A-41EB-9C18-3EA8AE2A1F88}"/>
              </a:ext>
            </a:extLst>
          </p:cNvPr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vert="horz" lIns="0" tIns="0" rIns="0" bIns="0" anchor="b" anchorCtr="0">
            <a:noAutofit/>
          </a:bodyPr>
          <a:lstStyle/>
          <a:p>
            <a:pPr lvl="0"/>
            <a:fld id="{48F383D0-4B7D-463F-8603-154EBC2D0F77}" type="slidenum">
              <a:t>9</a:t>
            </a:fld>
            <a:endParaRPr lang="fr-FR"/>
          </a:p>
        </p:txBody>
      </p:sp>
      <p:sp>
        <p:nvSpPr>
          <p:cNvPr id="2" name="Espace réservé de l'image des diapositives 1">
            <a:extLst>
              <a:ext uri="{FF2B5EF4-FFF2-40B4-BE49-F238E27FC236}">
                <a16:creationId xmlns:a16="http://schemas.microsoft.com/office/drawing/2014/main" id="{176DB900-34DD-4156-8954-3C8C6A5C6191}"/>
              </a:ext>
            </a:extLst>
          </p:cNvPr>
          <p:cNvSpPr>
            <a:spLocks noGrp="1" noRot="1" noChangeAspect="1" noResize="1"/>
          </p:cNvSpPr>
          <p:nvPr>
            <p:ph type="sldImg"/>
          </p:nvPr>
        </p:nvSpPr>
        <p:spPr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Espace réservé des notes 2">
            <a:extLst>
              <a:ext uri="{FF2B5EF4-FFF2-40B4-BE49-F238E27FC236}">
                <a16:creationId xmlns:a16="http://schemas.microsoft.com/office/drawing/2014/main" id="{DC7BAD4E-3D57-4B83-AF35-8C3F03878E45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 vert="horz">
            <a:spAutoFit/>
          </a:bodyPr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C3BAAB-FAA0-4D8F-998C-69450C1AEE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086C63E-FFC8-49E6-A0D2-FE706A86B5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572697-6C68-447D-8369-E1FB4BB01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947B12-D22C-47AE-A478-5EE2F9187A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0208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57D68B2-FDB9-4E1D-A677-C9DCD64D5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C239F5D-400B-4AFE-9C0B-06215A3711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9862CD7-5E87-4A84-B645-ACC8C89A4E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7340842-A2EC-4F7A-BD12-5E2C89EEC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9792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4381EC5-E003-4893-A678-3FCAC817CD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80288" y="225425"/>
            <a:ext cx="2339975" cy="5040313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DB7C954F-CD1D-4C7C-A70A-A60989ED86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60363" y="225425"/>
            <a:ext cx="6867525" cy="5040313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BBD2976-89A9-4767-B692-855062BC7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E4035E-656B-4D81-8C56-F6AE081A3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51094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BB9E0D-16B9-4B05-83EF-E140E751A52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F0D69E1-ED78-4405-B1E4-4FA0D3631D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76A8B57-4B99-4F3F-9738-02819B87D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A3ED158-1356-4BB3-9BB0-B219EE1CD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03AC70-07A1-41D9-B05C-8C271B8A10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23DADBD3-4F0D-4270-9AC9-C96E48DD380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796299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5F5A7A-2BB6-4E67-962E-763CB42F0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E82378B-6FFC-4AB8-B435-2E2BEB9124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469E1DC-064E-4DC3-A64D-62D94E816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11A0767-E718-4F35-87D3-9C03AC2A2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251596-6067-4A11-91B5-DD6458282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0E6DF5A-9646-4352-9276-CDA018C0C1E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36290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24206F-7820-461D-9774-D9B576757C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895BD72-264A-4771-9BA7-506D8ED8A3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C66743B-00A2-461D-A925-8F8FF00DD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DE2085-58AA-41C5-8FAF-636C4AC05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BA7401-1918-41E7-A1FB-EA69E3A4C4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C6846A0E-86CC-4B16-A069-0E8F0416BF0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12568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FE99C8-6E77-4B9F-9ECF-311986B31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3F985E9-2236-4FD5-BB80-BF306F6B7DD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363" y="3914775"/>
            <a:ext cx="4603750" cy="14859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CA13729-811A-446A-A5C4-D699D37462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6513" y="3914775"/>
            <a:ext cx="4603750" cy="14859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ADE5718-9783-4568-BCA4-080CFFD33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904113C-C4BE-4329-80F0-E4E7E2FD5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7DB652E-921E-471E-83DE-DA92282C77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627F458-5A04-4A26-AD1F-5C0AC542E536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83274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EE33C0-5D15-4EBF-B32D-C516FBDC4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B885968-47CB-4EBC-91BF-A51C3D100F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7C9BFE1-E869-497E-AF27-1B4DD5CA77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816757C-E9BA-4B12-9FA0-508D76AC42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0D0AE1A-BD94-4FDE-8D95-E1C397C75F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684280D-AD73-4F9E-89DE-DD37613A7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AA25517-5C34-4428-B0F5-C735C8AD7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ED7F86D5-44A3-4DC8-BD68-11E7E681CF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EF72FB46-DC4E-43EB-AFB7-DF380814B050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03533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4CE501-EA25-44AC-9691-4ACBA59D5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6E48144-95C4-4EA0-A400-9485664B5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0AEC137-1A31-44B5-972D-E874C1B775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04438C8-A73F-490D-A505-D4BFB6ED6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65147D0F-B5F5-48D2-84F9-1119887F81B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87300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D310A560-9236-4257-991A-0A8802C0B1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0567547-2BCB-4E74-93F8-C24D3E6EA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E439FE24-3F54-4FEF-8FDA-C9E878ACD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906EDF5-51BA-467D-B523-A1D79AE26A37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4688495"/>
      </p:ext>
    </p:extLst>
  </p:cSld>
  <p:clrMapOvr>
    <a:masterClrMapping/>
  </p:clrMapOvr>
  <p:hf sldNum="0" hdr="0" ftr="0" dt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C02875-3709-4116-902F-308373B59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BA6D9F5-4ADF-4819-BBAE-F6054CB42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05FC314-6894-45E3-A081-E059B1EAB0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5B4CFF5-AA0D-427F-8A5C-1A10FFCEB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28BE165-5D67-4B17-AFAD-B1D41F5D9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297E61-A9F3-40EC-8A89-FD513498B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4C78734-03F2-4CF2-8AD4-DD5AD927D08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32503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308F99C-2F05-4AF2-A676-0EED8EE85C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1FA173D-E95D-4B66-8889-158C3B5550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97BA5C3-BF09-4431-AA2C-ED09E6D33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91791B-DB8E-49C2-B706-63237789D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139152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3AC5D0-2CA1-4349-872A-8813F3D627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651C54B-8391-471E-96BB-3059E7F3F7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0A9C837-2111-4CF6-B23D-8252910D32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BBB9A8C-396D-410B-8360-7F286D974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AF418AF-705F-4AF6-889C-41848CDFD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EE4C87-CCB9-4C8A-AB34-988F626C5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358207B-EBD7-407E-9976-74B2E878B09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143043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E643EE-C51A-431F-807E-6191370FB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9929600-5753-4631-8871-B5876DE330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1D47E6D-E8A4-4534-A8EA-45E8F8D1C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C6A14F9-CD8F-4BF8-B7E2-EAF0698DDF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B21409F-FA8E-45A1-9754-23D88DE86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4F1459D9-DE98-4CA8-A629-DB9E9F710745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60542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548AB36-7C29-4205-A0AE-F513CAD77C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380288" y="2835275"/>
            <a:ext cx="2339975" cy="2565400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3F10B4D-2609-4A95-83F5-BC73D2C1B3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60363" y="2835275"/>
            <a:ext cx="6867525" cy="25654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17C40DF-599A-4D39-9E03-3D4BF21C7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A538EA-7591-41A0-86F1-55026BA25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A5E453-5EAF-48C1-961A-7A4161C24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8C486B3-6FC0-4498-91CA-790EE26EC66B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392621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74840A-47AD-4156-A9EA-3DCCE1988C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60475" y="928688"/>
            <a:ext cx="7559675" cy="1973262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CCC0C7A-F137-4A1B-BEAB-7148D462BD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0475" y="2978150"/>
            <a:ext cx="7559675" cy="137001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4DAB6D-7B19-48FA-87B4-6ECBF01B0A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B123B01-21B7-4EE6-B069-028524F9C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CE0120F-AE5E-4B4A-8777-7D9CF19D0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11B24AC-F0FC-4CB5-AAE3-95AD4D3B54B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5862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B45EF7-7A37-4153-8B73-8B9AE5E9A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489F34-30BC-49FB-83B3-A65C1CB2E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345CD4-E4DE-4D12-B131-B9CB05793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1DD1FD-B530-4214-9929-F0A081F463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99D7495-757A-4FDE-9928-83538389B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40DEE24-85C7-4D92-88EE-5E48619A3076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229761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18449C8-E957-4F03-B2C3-FFE7FF7A6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D2B6F25-7DC8-4C49-B368-234E4AA2C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DD3EA7F-2D55-4DBA-801A-31785AC64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3EA24AC-D58F-4492-A9C5-A50B89494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7F858EF-7E5F-41DD-93E7-25E25802A6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C954789-72D3-488B-B049-3C03E3F1D002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829399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3856BD-3E81-4D80-A9CB-258D6D16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190ABD8-228C-4BA6-9987-AF7A8552742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419475" y="3240088"/>
            <a:ext cx="3073400" cy="161925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0261AF7-EED1-4809-8724-1F83759EA4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645275" y="3240088"/>
            <a:ext cx="3074988" cy="161925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532F190-67E0-4925-BC94-9F96D4CAE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B7109B0-E91E-4619-A605-3FC888380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C4715CB-68D3-4567-A8A0-643D46C74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AB055C19-4E29-48D1-8714-2810D252DCB1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53744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8A184C-BA49-48B0-8D32-F09529209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3BC8CEB-B6ED-478D-8879-0DD32121A9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ABD967F-626C-42A9-A187-55730C0F80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962EF10-3E6A-4901-B916-8EABA4E241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A1A6DFC-695C-4134-B25F-88BD54BAC1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942FF7C-81D0-453F-B395-73CFA5278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068B2E-C480-496E-9B35-BD1FD527FC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D371F37-8DFE-4B85-A417-1425783E7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B56B274C-116E-4F2C-97F3-24BE88352A69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105683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B00C55-9D1D-49C9-88F0-63F77D8FD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4F3D17F-C59D-4774-94C3-4B623EEBF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AAE06C3-22FC-42F0-B447-A23DDB421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F5F9400C-8B4E-4508-B0CA-A249D095F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79FB044-A73A-4ADF-876F-1453B6B18BCE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647147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8D208E27-F655-4ABF-AD35-E66A210D1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DCB693B-BC9D-4A96-9275-3210AD7C4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B22CA5C4-B2A9-4D62-90D8-5BC276F55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5692BC53-FC2B-413F-9C72-520E88D643A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352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CF50695-BB5B-4B42-B790-B39684E83C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7388" y="1414463"/>
            <a:ext cx="8694737" cy="23574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9B97507-70BE-4BA9-BF4E-690608CE4D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7388" y="3794125"/>
            <a:ext cx="8694737" cy="124142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5BBBCE-F27A-42A7-B386-DEEECDBC5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35EF8A-DA5B-46F8-8A79-F1CF4A094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69355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902C89-8968-496F-BDE6-5FC867D27F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0DD3554-4C03-4E72-BF37-B692D75781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18EA259-53EC-4DAE-A2FF-B7451D4B97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B0B7F73-FEB5-4670-881E-F8396C78B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4B6987E-351E-4442-BF48-3ACBAE051D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AADB144-9C68-421D-BE45-FC7F3C8C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D313648-8CF2-4C7C-9ECD-C7F429633A88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916627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9949EE-5E79-49B3-ABF9-1FEB289724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AAEA75A-1053-4AC9-B029-9567A9D130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3D20281-FD48-4B4D-A8FD-0733AF71B6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2741D68-ADA5-4A93-8542-3CD9676B3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8FDB717-7B11-40D2-BDEA-BC9525FDA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140961B-6F0F-4B61-B490-780349845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03CEF1E-73DD-4686-B24D-A9E50D9C051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95535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FCBA02-67D3-4392-BC6A-A00102698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15A76F3-CF66-4934-A41D-862F100166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0DF712-642A-4AA0-A9ED-1585F8DBB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A1BB2BC-05A3-46BF-9864-B08CA277C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680DFD9-E83F-4D8F-92C7-CD8BEE8912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30A25719-F687-4B8D-A7B8-2E9A1DC26DCC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834309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7A732C0-62D5-4D0E-8B5A-E91B9449E9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966075" y="1484313"/>
            <a:ext cx="1754188" cy="3375025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766C574-AEAF-461E-9F84-182C3BC044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700338" y="1484313"/>
            <a:ext cx="5113337" cy="33750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1C032C-194A-43DA-9E09-03A6B0755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05AF93-EC65-4ECA-AF8A-E237DE4F1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E18038-2BD3-4454-A74C-6A344E44D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1DE4F1E-5C1C-45BE-B7AF-83D9EEB7E70F}" type="slidenum"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1378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45BB5AA-AA5E-4285-9C72-7428FB489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AD63CB3-101F-44E4-BF76-6C3CE8916A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60363" y="1484313"/>
            <a:ext cx="4603750" cy="37814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7575AC9-DDAC-470B-9334-E4E08266BF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116513" y="1484313"/>
            <a:ext cx="4603750" cy="378142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D51B194-0029-4B99-9208-B365BBBFD3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ADF4AB5-D36D-4418-93FA-C4A45E61F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2744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58BD61-9100-4AD7-BAB6-D24EBF2F6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01625"/>
            <a:ext cx="8694737" cy="10969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08E441C-0F24-4342-A869-D641C23CB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3738" y="1390650"/>
            <a:ext cx="426561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9E4ABDE-DC02-4228-BE2C-1084FA3787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3738" y="2071688"/>
            <a:ext cx="4265612" cy="30464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5BB31C2-2947-4185-B7C9-2112EC340E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103813" y="1390650"/>
            <a:ext cx="4284662" cy="68103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52A4BC31-4D37-4AD1-831A-051E6152EF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103813" y="2071688"/>
            <a:ext cx="4284662" cy="304641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58F4897-A78A-4562-80E7-F49D82DAB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634EB109-6A63-4499-85D6-33065014A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29774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006982-C003-4E77-82B8-8EEFA8969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E6B50B0-65CE-4331-B4D8-67C7DDF7CE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1C9D624-6AAA-40A5-B5AC-13A1F4679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5312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7E8C34C-8819-40D0-8E60-605BACC64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BE284C2-C876-4C6E-8599-4BAB7EF04F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86455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7B4D745-1F07-452B-A1E2-995EF951F9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EF9AB09-A0B2-44D0-A08E-B40FF49008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2F9BE7-CCB8-4F54-80A7-5F02598880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1633639-230F-46F9-BA67-BD36876555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E6E9165-6F91-43F4-8A4E-53C896118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1977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778AFF-B314-407B-AF68-A6D3EF533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738" y="377825"/>
            <a:ext cx="3251200" cy="132397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09BF7F2-4F9B-478D-9FCD-07C32A8912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286250" y="815975"/>
            <a:ext cx="5102225" cy="403066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FC53D88-8C62-4EB1-A3B9-CF9F7AD735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93738" y="1701800"/>
            <a:ext cx="3251200" cy="31511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772FB61-270E-4DC4-9F58-41FFE9C8D8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FC83FD8-2FAE-41C1-9C7D-C0A7A805F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7412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libre : forme 1">
            <a:extLst>
              <a:ext uri="{FF2B5EF4-FFF2-40B4-BE49-F238E27FC236}">
                <a16:creationId xmlns:a16="http://schemas.microsoft.com/office/drawing/2014/main" id="{39B195F1-E63F-453B-BA47-E2149542DBDD}"/>
              </a:ext>
            </a:extLst>
          </p:cNvPr>
          <p:cNvSpPr>
            <a:spLocks noMove="1" noResize="1"/>
          </p:cNvSpPr>
          <p:nvPr/>
        </p:nvSpPr>
        <p:spPr>
          <a:xfrm>
            <a:off x="0" y="5400000"/>
            <a:ext cx="10080000" cy="27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2C3E50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3" name="Forme libre : forme 2">
            <a:extLst>
              <a:ext uri="{FF2B5EF4-FFF2-40B4-BE49-F238E27FC236}">
                <a16:creationId xmlns:a16="http://schemas.microsoft.com/office/drawing/2014/main" id="{FBA5E99E-356F-4EA4-ADDD-CF205E3C470E}"/>
              </a:ext>
            </a:extLst>
          </p:cNvPr>
          <p:cNvSpPr/>
          <p:nvPr/>
        </p:nvSpPr>
        <p:spPr>
          <a:xfrm>
            <a:off x="0" y="0"/>
            <a:ext cx="10080000" cy="12149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2C3E50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4" name="Espace réservé du titre 3">
            <a:extLst>
              <a:ext uri="{FF2B5EF4-FFF2-40B4-BE49-F238E27FC236}">
                <a16:creationId xmlns:a16="http://schemas.microsoft.com/office/drawing/2014/main" id="{AFD43941-EB32-4127-8CBE-BFEC4B339CB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0000" y="225720"/>
            <a:ext cx="9360000" cy="71892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 anchorCtr="0">
            <a:noAutofit/>
          </a:bodyPr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A86618A-97B0-4315-8945-BE779D9B19A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60000" y="1484999"/>
            <a:ext cx="9360000" cy="378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4297FFD0-F07D-4611-9A52-E196317E6B51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360000" y="5400000"/>
            <a:ext cx="2880000" cy="27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l" rtl="0" hangingPunct="0">
              <a:buNone/>
              <a:tabLst/>
              <a:defRPr lang="fr-FR" sz="18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4D6EBEF9-64D1-4EB8-B88B-D9A085E336C2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20000" y="5400000"/>
            <a:ext cx="3240000" cy="27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ctr" rtl="0" hangingPunct="0">
              <a:buNone/>
              <a:tabLst/>
              <a:defRPr lang="fr-FR" sz="18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6C3D5F7D-E4AB-4E71-9A4A-0DA2B801C516}"/>
              </a:ext>
            </a:extLst>
          </p:cNvPr>
          <p:cNvSpPr/>
          <p:nvPr/>
        </p:nvSpPr>
        <p:spPr>
          <a:xfrm>
            <a:off x="9315000" y="5175000"/>
            <a:ext cx="450000" cy="450000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*/ 5419351 1 1725033"/>
              <a:gd name="f6" fmla="*/ 10800 10800 1"/>
              <a:gd name="f7" fmla="+- 0 0 0"/>
              <a:gd name="f8" fmla="+- 0 0 360"/>
              <a:gd name="f9" fmla="val 10800"/>
              <a:gd name="f10" fmla="*/ f3 1 21600"/>
              <a:gd name="f11" fmla="*/ f4 1 21600"/>
              <a:gd name="f12" fmla="*/ 0 f5 1"/>
              <a:gd name="f13" fmla="*/ f7 f0 1"/>
              <a:gd name="f14" fmla="*/ f8 f0 1"/>
              <a:gd name="f15" fmla="*/ 3163 f10 1"/>
              <a:gd name="f16" fmla="*/ 18437 f10 1"/>
              <a:gd name="f17" fmla="*/ 18437 f11 1"/>
              <a:gd name="f18" fmla="*/ 3163 f11 1"/>
              <a:gd name="f19" fmla="*/ f12 1 f2"/>
              <a:gd name="f20" fmla="*/ f13 1 f2"/>
              <a:gd name="f21" fmla="*/ f14 1 f2"/>
              <a:gd name="f22" fmla="*/ 10800 f10 1"/>
              <a:gd name="f23" fmla="*/ 0 f11 1"/>
              <a:gd name="f24" fmla="*/ 0 f10 1"/>
              <a:gd name="f25" fmla="*/ 10800 f11 1"/>
              <a:gd name="f26" fmla="*/ 21600 f11 1"/>
              <a:gd name="f27" fmla="*/ 21600 f10 1"/>
              <a:gd name="f28" fmla="+- 0 0 f19"/>
              <a:gd name="f29" fmla="+- f20 0 f1"/>
              <a:gd name="f30" fmla="+- f21 0 f1"/>
              <a:gd name="f31" fmla="*/ f28 f0 1"/>
              <a:gd name="f32" fmla="+- f30 0 f29"/>
              <a:gd name="f33" fmla="*/ f31 1 f5"/>
              <a:gd name="f34" fmla="+- f33 0 f1"/>
              <a:gd name="f35" fmla="cos 1 f34"/>
              <a:gd name="f36" fmla="sin 1 f34"/>
              <a:gd name="f37" fmla="+- 0 0 f35"/>
              <a:gd name="f38" fmla="+- 0 0 f36"/>
              <a:gd name="f39" fmla="*/ 10800 f37 1"/>
              <a:gd name="f40" fmla="*/ 10800 f38 1"/>
              <a:gd name="f41" fmla="*/ f39 f39 1"/>
              <a:gd name="f42" fmla="*/ f40 f40 1"/>
              <a:gd name="f43" fmla="+- f41 f42 0"/>
              <a:gd name="f44" fmla="sqrt f43"/>
              <a:gd name="f45" fmla="*/ f6 1 f44"/>
              <a:gd name="f46" fmla="*/ f37 f45 1"/>
              <a:gd name="f47" fmla="*/ f38 f45 1"/>
              <a:gd name="f48" fmla="+- 10800 0 f46"/>
              <a:gd name="f49" fmla="+- 10800 0 f47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29">
                <a:pos x="f22" y="f23"/>
              </a:cxn>
              <a:cxn ang="f29">
                <a:pos x="f15" y="f18"/>
              </a:cxn>
              <a:cxn ang="f29">
                <a:pos x="f24" y="f25"/>
              </a:cxn>
              <a:cxn ang="f29">
                <a:pos x="f15" y="f17"/>
              </a:cxn>
              <a:cxn ang="f29">
                <a:pos x="f22" y="f26"/>
              </a:cxn>
              <a:cxn ang="f29">
                <a:pos x="f16" y="f17"/>
              </a:cxn>
              <a:cxn ang="f29">
                <a:pos x="f27" y="f25"/>
              </a:cxn>
              <a:cxn ang="f29">
                <a:pos x="f16" y="f18"/>
              </a:cxn>
            </a:cxnLst>
            <a:rect l="f15" t="f18" r="f16" b="f17"/>
            <a:pathLst>
              <a:path w="21600" h="21600">
                <a:moveTo>
                  <a:pt x="f48" y="f49"/>
                </a:moveTo>
                <a:arcTo wR="f9" hR="f9" stAng="f29" swAng="f32"/>
                <a:close/>
              </a:path>
            </a:pathLst>
          </a:custGeom>
          <a:solidFill>
            <a:srgbClr val="1ABC9C"/>
          </a:solidFill>
          <a:ln w="10800">
            <a:solidFill>
              <a:srgbClr val="1ABC9C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94BCB94-5CE5-4E11-9D8F-F85EFC609652}"/>
              </a:ext>
            </a:extLst>
          </p:cNvPr>
          <p:cNvSpPr txBox="1"/>
          <p:nvPr/>
        </p:nvSpPr>
        <p:spPr>
          <a:xfrm>
            <a:off x="9180000" y="5130000"/>
            <a:ext cx="720000" cy="54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 anchorCtr="0">
            <a:noAutofit/>
          </a:bodyPr>
          <a:lstStyle/>
          <a:p>
            <a:pPr lvl="0" algn="ctr" rtl="0" hangingPunct="0">
              <a:buNone/>
              <a:tabLst/>
            </a:pPr>
            <a:fld id="{D776044D-9A2B-4BEB-B696-B3E05EDE97C7}" type="slidenum">
              <a:t>‹N°›</a:t>
            </a:fld>
            <a:endParaRPr lang="fr-FR" sz="1800" b="1" kern="1200">
              <a:solidFill>
                <a:srgbClr val="FFFFFF"/>
              </a:solidFill>
              <a:latin typeface="Source Sans Pro Black" pitchFamily="34"/>
              <a:ea typeface="Segoe UI" pitchFamily="2"/>
              <a:cs typeface="Tahoma" pitchFamily="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hangingPunct="1">
        <a:tabLst/>
        <a:defRPr lang="fr-FR" sz="2700" b="1" i="0" u="none" strike="noStrike" kern="1200" cap="none">
          <a:ln>
            <a:noFill/>
          </a:ln>
          <a:solidFill>
            <a:srgbClr val="FFFFFF"/>
          </a:solidFill>
          <a:latin typeface="Source Sans Pro Black" pitchFamily="34"/>
        </a:defRPr>
      </a:lvl1pPr>
    </p:titleStyle>
    <p:bodyStyle>
      <a:lvl1pPr marL="0" marR="0" indent="0" rtl="0" hangingPunct="1">
        <a:spcBef>
          <a:spcPts val="0"/>
        </a:spcBef>
        <a:spcAft>
          <a:spcPts val="1057"/>
        </a:spcAft>
        <a:tabLst/>
        <a:defRPr lang="fr-FR" sz="2400" b="1" i="0" u="none" strike="noStrike" kern="1200" cap="none">
          <a:ln>
            <a:noFill/>
          </a:ln>
          <a:solidFill>
            <a:srgbClr val="2C3E50"/>
          </a:solidFill>
          <a:latin typeface="Source Sans Pro Semibold" pitchFamily="34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libre : forme 1">
            <a:extLst>
              <a:ext uri="{FF2B5EF4-FFF2-40B4-BE49-F238E27FC236}">
                <a16:creationId xmlns:a16="http://schemas.microsoft.com/office/drawing/2014/main" id="{C5A36D59-C4FB-4FFF-A671-7DFAC29DC1BD}"/>
              </a:ext>
            </a:extLst>
          </p:cNvPr>
          <p:cNvSpPr/>
          <p:nvPr/>
        </p:nvSpPr>
        <p:spPr>
          <a:xfrm>
            <a:off x="0" y="0"/>
            <a:ext cx="10080000" cy="567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2C3E50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3" name="Forme libre : forme 2">
            <a:extLst>
              <a:ext uri="{FF2B5EF4-FFF2-40B4-BE49-F238E27FC236}">
                <a16:creationId xmlns:a16="http://schemas.microsoft.com/office/drawing/2014/main" id="{9CEE6352-A1AD-4099-980A-5FF6499F6097}"/>
              </a:ext>
            </a:extLst>
          </p:cNvPr>
          <p:cNvSpPr/>
          <p:nvPr/>
        </p:nvSpPr>
        <p:spPr>
          <a:xfrm>
            <a:off x="0" y="0"/>
            <a:ext cx="10080000" cy="37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1ABC9C"/>
          </a:solidFill>
          <a:ln w="10800">
            <a:solidFill>
              <a:srgbClr val="1ABC9C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4" name="Espace réservé du titre 3">
            <a:extLst>
              <a:ext uri="{FF2B5EF4-FFF2-40B4-BE49-F238E27FC236}">
                <a16:creationId xmlns:a16="http://schemas.microsoft.com/office/drawing/2014/main" id="{AE6C5265-9424-46F1-9613-7EA3C630E9CA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60000" y="2835000"/>
            <a:ext cx="9360000" cy="71892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 anchorCtr="1">
            <a:noAutofit/>
          </a:bodyPr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47DBB155-CB8F-4B02-8659-FEFBD874E9BA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60000" y="3915000"/>
            <a:ext cx="9360000" cy="148499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34B3F604-FB23-48E6-8BE9-D7C103871BE0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360000" y="5400000"/>
            <a:ext cx="2880000" cy="27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l" rtl="0" hangingPunct="0">
              <a:buNone/>
              <a:tabLst/>
              <a:defRPr lang="fr-FR" sz="18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C8630A67-B7E8-4663-A0CC-03E93AC197DE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20000" y="5400000"/>
            <a:ext cx="3240000" cy="27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ctr" rtl="0" hangingPunct="0">
              <a:buNone/>
              <a:tabLst/>
              <a:defRPr lang="fr-FR" sz="18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B3D92377-ECF7-4D44-8AAD-CCB4A7970308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9180000" y="5130000"/>
            <a:ext cx="720000" cy="54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 anchorCtr="0">
            <a:noAutofit/>
          </a:bodyPr>
          <a:lstStyle>
            <a:lvl1pPr lvl="0" algn="ctr" rtl="0" hangingPunct="0">
              <a:buNone/>
              <a:tabLst/>
              <a:defRPr lang="fr-FR" sz="18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fld id="{8E190160-26F1-45E8-AC5E-405CD4AB9BC3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hangingPunct="1">
        <a:lnSpc>
          <a:spcPct val="150000"/>
        </a:lnSpc>
        <a:tabLst/>
        <a:defRPr lang="fr-FR" sz="2700" b="1" i="0" u="none" strike="noStrike" kern="1200" cap="none">
          <a:ln>
            <a:noFill/>
          </a:ln>
          <a:solidFill>
            <a:srgbClr val="FFFFFF"/>
          </a:solidFill>
          <a:latin typeface="Source Sans Pro Black" pitchFamily="34"/>
        </a:defRPr>
      </a:lvl1pPr>
    </p:titleStyle>
    <p:bodyStyle>
      <a:lvl1pPr marL="0" marR="0" indent="0" algn="l" rtl="0" hangingPunct="1">
        <a:spcBef>
          <a:spcPts val="0"/>
        </a:spcBef>
        <a:spcAft>
          <a:spcPts val="655"/>
        </a:spcAft>
        <a:tabLst/>
        <a:defRPr lang="fr-FR" sz="1500" b="0" i="0" u="none" strike="noStrike" kern="1200" cap="none">
          <a:ln>
            <a:noFill/>
          </a:ln>
          <a:solidFill>
            <a:srgbClr val="FFFFFF"/>
          </a:solidFill>
          <a:latin typeface="Source Sans Pro" pitchFamily="34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rme libre : forme 1">
            <a:extLst>
              <a:ext uri="{FF2B5EF4-FFF2-40B4-BE49-F238E27FC236}">
                <a16:creationId xmlns:a16="http://schemas.microsoft.com/office/drawing/2014/main" id="{A228A9DB-91B3-42B7-A67D-6DFD804F0B36}"/>
              </a:ext>
            </a:extLst>
          </p:cNvPr>
          <p:cNvSpPr/>
          <p:nvPr/>
        </p:nvSpPr>
        <p:spPr>
          <a:xfrm>
            <a:off x="0" y="0"/>
            <a:ext cx="10080000" cy="567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2C3E50"/>
          </a:solidFill>
          <a:ln>
            <a:noFill/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3" name="Forme libre : forme 2">
            <a:extLst>
              <a:ext uri="{FF2B5EF4-FFF2-40B4-BE49-F238E27FC236}">
                <a16:creationId xmlns:a16="http://schemas.microsoft.com/office/drawing/2014/main" id="{2526CC44-028D-4FAA-A2C5-FC2761EEA85E}"/>
              </a:ext>
            </a:extLst>
          </p:cNvPr>
          <p:cNvSpPr/>
          <p:nvPr/>
        </p:nvSpPr>
        <p:spPr>
          <a:xfrm>
            <a:off x="2520000" y="1350000"/>
            <a:ext cx="5040000" cy="1890000"/>
          </a:xfrm>
          <a:custGeom>
            <a:avLst>
              <a:gd name="f0" fmla="val 3449"/>
              <a:gd name="f1" fmla="val 3951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+- 0 0 1"/>
              <a:gd name="f10" fmla="val -2147483647"/>
              <a:gd name="f11" fmla="val 2147483647"/>
              <a:gd name="f12" fmla="val 3590"/>
              <a:gd name="f13" fmla="val 8970"/>
              <a:gd name="f14" fmla="val 12630"/>
              <a:gd name="f15" fmla="val 18010"/>
              <a:gd name="f16" fmla="+- 0 0 0"/>
              <a:gd name="f17" fmla="*/ f5 1 21600"/>
              <a:gd name="f18" fmla="*/ f6 1 21600"/>
              <a:gd name="f19" fmla="pin -2147483647 f0 2147483647"/>
              <a:gd name="f20" fmla="pin -2147483647 f1 2147483647"/>
              <a:gd name="f21" fmla="*/ f16 f2 1"/>
              <a:gd name="f22" fmla="+- f19 0 10800"/>
              <a:gd name="f23" fmla="+- f20 0 10800"/>
              <a:gd name="f24" fmla="+- f20 0 21600"/>
              <a:gd name="f25" fmla="+- f19 0 21600"/>
              <a:gd name="f26" fmla="val f19"/>
              <a:gd name="f27" fmla="val f20"/>
              <a:gd name="f28" fmla="*/ f19 f17 1"/>
              <a:gd name="f29" fmla="*/ f20 f18 1"/>
              <a:gd name="f30" fmla="*/ 0 f17 1"/>
              <a:gd name="f31" fmla="*/ 21600 f17 1"/>
              <a:gd name="f32" fmla="*/ 21600 f18 1"/>
              <a:gd name="f33" fmla="*/ 0 f18 1"/>
              <a:gd name="f34" fmla="*/ 10800 f17 1"/>
              <a:gd name="f35" fmla="*/ f21 1 f4"/>
              <a:gd name="f36" fmla="*/ 10800 f18 1"/>
              <a:gd name="f37" fmla="abs f22"/>
              <a:gd name="f38" fmla="abs f23"/>
              <a:gd name="f39" fmla="+- f35 0 f3"/>
              <a:gd name="f40" fmla="*/ f26 f17 1"/>
              <a:gd name="f41" fmla="*/ f27 f18 1"/>
              <a:gd name="f42" fmla="+- f37 0 f38"/>
              <a:gd name="f43" fmla="+- f38 0 f37"/>
              <a:gd name="f44" fmla="?: f23 f9 f42"/>
              <a:gd name="f45" fmla="?: f23 f42 f9"/>
              <a:gd name="f46" fmla="?: f22 f9 f43"/>
              <a:gd name="f47" fmla="?: f22 f43 f9"/>
              <a:gd name="f48" fmla="?: f19 f9 f44"/>
              <a:gd name="f49" fmla="?: f19 f9 f45"/>
              <a:gd name="f50" fmla="?: f24 f46 f9"/>
              <a:gd name="f51" fmla="?: f24 f47 f9"/>
              <a:gd name="f52" fmla="?: f25 f45 f9"/>
              <a:gd name="f53" fmla="?: f25 f44 f9"/>
              <a:gd name="f54" fmla="?: f20 f9 f47"/>
              <a:gd name="f55" fmla="?: f20 f9 f46"/>
              <a:gd name="f56" fmla="?: f48 f19 0"/>
              <a:gd name="f57" fmla="?: f48 f20 6280"/>
              <a:gd name="f58" fmla="?: f49 f19 0"/>
              <a:gd name="f59" fmla="?: f49 f20 15320"/>
              <a:gd name="f60" fmla="?: f50 f19 6280"/>
              <a:gd name="f61" fmla="?: f50 f20 21600"/>
              <a:gd name="f62" fmla="?: f51 f19 15320"/>
              <a:gd name="f63" fmla="?: f51 f20 21600"/>
              <a:gd name="f64" fmla="?: f52 f19 21600"/>
              <a:gd name="f65" fmla="?: f52 f20 15320"/>
              <a:gd name="f66" fmla="?: f53 f19 21600"/>
              <a:gd name="f67" fmla="?: f53 f20 6280"/>
              <a:gd name="f68" fmla="?: f54 f19 15320"/>
              <a:gd name="f69" fmla="?: f54 f20 0"/>
              <a:gd name="f70" fmla="?: f55 f19 6280"/>
              <a:gd name="f71" fmla="?: f55 f20 0"/>
            </a:gdLst>
            <a:ahLst>
              <a:ahXY gdRefX="f0" minX="f10" maxX="f11" gdRefY="f1" minY="f10" maxY="f11">
                <a:pos x="f28" y="f29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39">
                <a:pos x="f34" y="f33"/>
              </a:cxn>
              <a:cxn ang="f39">
                <a:pos x="f30" y="f36"/>
              </a:cxn>
              <a:cxn ang="f39">
                <a:pos x="f34" y="f32"/>
              </a:cxn>
              <a:cxn ang="f39">
                <a:pos x="f31" y="f36"/>
              </a:cxn>
              <a:cxn ang="f39">
                <a:pos x="f40" y="f41"/>
              </a:cxn>
            </a:cxnLst>
            <a:rect l="f30" t="f33" r="f31" b="f32"/>
            <a:pathLst>
              <a:path w="21600" h="21600">
                <a:moveTo>
                  <a:pt x="f7" y="f7"/>
                </a:moveTo>
                <a:lnTo>
                  <a:pt x="f7" y="f12"/>
                </a:lnTo>
                <a:lnTo>
                  <a:pt x="f56" y="f57"/>
                </a:lnTo>
                <a:lnTo>
                  <a:pt x="f7" y="f13"/>
                </a:lnTo>
                <a:lnTo>
                  <a:pt x="f7" y="f14"/>
                </a:lnTo>
                <a:lnTo>
                  <a:pt x="f58" y="f59"/>
                </a:lnTo>
                <a:lnTo>
                  <a:pt x="f7" y="f15"/>
                </a:lnTo>
                <a:lnTo>
                  <a:pt x="f7" y="f8"/>
                </a:lnTo>
                <a:lnTo>
                  <a:pt x="f12" y="f8"/>
                </a:lnTo>
                <a:lnTo>
                  <a:pt x="f60" y="f61"/>
                </a:lnTo>
                <a:lnTo>
                  <a:pt x="f13" y="f8"/>
                </a:lnTo>
                <a:lnTo>
                  <a:pt x="f14" y="f8"/>
                </a:lnTo>
                <a:lnTo>
                  <a:pt x="f62" y="f63"/>
                </a:lnTo>
                <a:lnTo>
                  <a:pt x="f15" y="f8"/>
                </a:lnTo>
                <a:lnTo>
                  <a:pt x="f8" y="f8"/>
                </a:lnTo>
                <a:lnTo>
                  <a:pt x="f8" y="f15"/>
                </a:lnTo>
                <a:lnTo>
                  <a:pt x="f64" y="f65"/>
                </a:lnTo>
                <a:lnTo>
                  <a:pt x="f8" y="f14"/>
                </a:lnTo>
                <a:lnTo>
                  <a:pt x="f8" y="f13"/>
                </a:lnTo>
                <a:lnTo>
                  <a:pt x="f66" y="f67"/>
                </a:lnTo>
                <a:lnTo>
                  <a:pt x="f8" y="f12"/>
                </a:lnTo>
                <a:lnTo>
                  <a:pt x="f8" y="f7"/>
                </a:lnTo>
                <a:lnTo>
                  <a:pt x="f15" y="f7"/>
                </a:lnTo>
                <a:lnTo>
                  <a:pt x="f68" y="f69"/>
                </a:lnTo>
                <a:lnTo>
                  <a:pt x="f14" y="f7"/>
                </a:lnTo>
                <a:lnTo>
                  <a:pt x="f13" y="f7"/>
                </a:lnTo>
                <a:lnTo>
                  <a:pt x="f70" y="f71"/>
                </a:lnTo>
                <a:lnTo>
                  <a:pt x="f12" y="f7"/>
                </a:lnTo>
                <a:lnTo>
                  <a:pt x="f7" y="f7"/>
                </a:lnTo>
                <a:close/>
              </a:path>
            </a:pathLst>
          </a:custGeom>
          <a:solidFill>
            <a:srgbClr val="FFFFFF"/>
          </a:solidFill>
          <a:ln w="72000">
            <a:solidFill>
              <a:srgbClr val="1ABC9C"/>
            </a:solidFill>
            <a:prstDash val="solid"/>
          </a:ln>
        </p:spPr>
        <p:txBody>
          <a:bodyPr vert="horz" wrap="none" lIns="120600" tIns="75600" rIns="120600" bIns="756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4" name="Espace réservé du titre 3">
            <a:extLst>
              <a:ext uri="{FF2B5EF4-FFF2-40B4-BE49-F238E27FC236}">
                <a16:creationId xmlns:a16="http://schemas.microsoft.com/office/drawing/2014/main" id="{EEA69A3F-F8AF-43FF-8BE0-C6D08F9E1408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700000" y="1484999"/>
            <a:ext cx="4680000" cy="16200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anchor="ctr" anchorCtr="1">
            <a:noAutofit/>
          </a:bodyPr>
          <a:lstStyle/>
          <a:p>
            <a:endParaRPr lang="fr-FR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C6B8190-D294-4E9C-B156-C5E71B7E95FC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420000" y="3240000"/>
            <a:ext cx="6300000" cy="16200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e la date 5">
            <a:extLst>
              <a:ext uri="{FF2B5EF4-FFF2-40B4-BE49-F238E27FC236}">
                <a16:creationId xmlns:a16="http://schemas.microsoft.com/office/drawing/2014/main" id="{114B5F9F-8803-4146-B98F-5522924B9446}"/>
              </a:ext>
            </a:extLst>
          </p:cNvPr>
          <p:cNvSpPr txBox="1">
            <a:spLocks noGrp="1"/>
          </p:cNvSpPr>
          <p:nvPr>
            <p:ph type="dt" sz="half" idx="2"/>
          </p:nvPr>
        </p:nvSpPr>
        <p:spPr>
          <a:xfrm>
            <a:off x="360000" y="5400000"/>
            <a:ext cx="2880000" cy="27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l" rtl="0" hangingPunct="0">
              <a:buNone/>
              <a:tabLst/>
              <a:defRPr lang="fr-FR" sz="18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D7A8E3C3-3DC9-4D56-ADE1-FA771D9A7782}"/>
              </a:ext>
            </a:extLst>
          </p:cNvPr>
          <p:cNvSpPr txBox="1">
            <a:spLocks noGrp="1"/>
          </p:cNvSpPr>
          <p:nvPr>
            <p:ph type="ftr" sz="quarter" idx="3"/>
          </p:nvPr>
        </p:nvSpPr>
        <p:spPr>
          <a:xfrm>
            <a:off x="3420000" y="5400000"/>
            <a:ext cx="3240000" cy="27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Ctr="0">
            <a:noAutofit/>
          </a:bodyPr>
          <a:lstStyle>
            <a:lvl1pPr lvl="0" algn="ctr" rtl="0" hangingPunct="0">
              <a:buNone/>
              <a:tabLst/>
              <a:defRPr lang="fr-FR" sz="18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endParaRPr lang="fr-FR"/>
          </a:p>
        </p:txBody>
      </p:sp>
      <p:sp>
        <p:nvSpPr>
          <p:cNvPr id="8" name="Espace réservé du numéro de diapositive 7">
            <a:extLst>
              <a:ext uri="{FF2B5EF4-FFF2-40B4-BE49-F238E27FC236}">
                <a16:creationId xmlns:a16="http://schemas.microsoft.com/office/drawing/2014/main" id="{EEF542A7-8DEA-4B48-A0E2-94230C73E48A}"/>
              </a:ext>
            </a:extLst>
          </p:cNvPr>
          <p:cNvSpPr txBox="1">
            <a:spLocks noGrp="1"/>
          </p:cNvSpPr>
          <p:nvPr>
            <p:ph type="sldNum" sz="quarter" idx="4"/>
          </p:nvPr>
        </p:nvSpPr>
        <p:spPr>
          <a:xfrm>
            <a:off x="9180000" y="5130000"/>
            <a:ext cx="720000" cy="54000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anchor="ctr" anchorCtr="0">
            <a:noAutofit/>
          </a:bodyPr>
          <a:lstStyle>
            <a:lvl1pPr lvl="0" algn="ctr" rtl="0" hangingPunct="0">
              <a:buNone/>
              <a:tabLst/>
              <a:defRPr lang="fr-FR" sz="1800" b="1" kern="1200">
                <a:solidFill>
                  <a:srgbClr val="FFFFFF"/>
                </a:solidFill>
                <a:latin typeface="Source Sans Pro Black" pitchFamily="34"/>
                <a:ea typeface="Segoe UI" pitchFamily="2"/>
                <a:cs typeface="Tahoma" pitchFamily="2"/>
              </a:defRPr>
            </a:lvl1pPr>
          </a:lstStyle>
          <a:p>
            <a:pPr lvl="0"/>
            <a:fld id="{A4E4725A-DAAC-421C-A32C-849C8B2F209A}" type="slidenum"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hangingPunct="1">
        <a:lnSpc>
          <a:spcPct val="100000"/>
        </a:lnSpc>
        <a:tabLst/>
        <a:defRPr lang="fr-FR" sz="2700" b="1" i="0" u="none" strike="noStrike" kern="1200" cap="none">
          <a:ln>
            <a:noFill/>
          </a:ln>
          <a:solidFill>
            <a:srgbClr val="2C3E50"/>
          </a:solidFill>
          <a:latin typeface="Source Sans Pro Black" pitchFamily="34"/>
        </a:defRPr>
      </a:lvl1pPr>
    </p:titleStyle>
    <p:bodyStyle>
      <a:lvl1pPr marL="0" marR="0" indent="0" algn="l" rtl="0" hangingPunct="1">
        <a:spcBef>
          <a:spcPts val="0"/>
        </a:spcBef>
        <a:spcAft>
          <a:spcPts val="655"/>
        </a:spcAft>
        <a:tabLst/>
        <a:defRPr lang="fr-FR" sz="1500" b="0" i="0" u="none" strike="noStrike" kern="1200" cap="none">
          <a:ln>
            <a:noFill/>
          </a:ln>
          <a:solidFill>
            <a:srgbClr val="FFFFFF"/>
          </a:solidFill>
          <a:latin typeface="Source Sans Pro" pitchFamily="34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4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0.png"/><Relationship Id="rId4" Type="http://schemas.openxmlformats.org/officeDocument/2006/relationships/image" Target="../media/image2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2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7696F2-704D-4E35-B864-FE6B67F87FF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180000" y="975960"/>
            <a:ext cx="9360000" cy="1724040"/>
          </a:xfrm>
        </p:spPr>
        <p:txBody>
          <a:bodyPr vert="horz">
            <a:spAutoFit/>
          </a:bodyPr>
          <a:lstStyle/>
          <a:p>
            <a:pPr lvl="0"/>
            <a:r>
              <a:rPr lang="fr-FR" sz="3600">
                <a:cs typeface="Tahoma" pitchFamily="2"/>
              </a:rPr>
              <a:t>Évolution temporelle d’un système à deux niveaux de spin - RMN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CAB17AF-04A7-4F35-B850-18B3D6EDAB23}"/>
              </a:ext>
            </a:extLst>
          </p:cNvPr>
          <p:cNvSpPr txBox="1">
            <a:spLocks noGrp="1"/>
          </p:cNvSpPr>
          <p:nvPr>
            <p:ph type="subTitle" idx="4294967295"/>
          </p:nvPr>
        </p:nvSpPr>
        <p:spPr>
          <a:xfrm>
            <a:off x="360000" y="3852720"/>
            <a:ext cx="9360000" cy="1753560"/>
          </a:xfrm>
        </p:spPr>
        <p:txBody>
          <a:bodyPr vert="horz" anchor="ctr">
            <a:spAutoFit/>
          </a:bodyPr>
          <a:lstStyle/>
          <a:p>
            <a:pPr lvl="0"/>
            <a:r>
              <a:rPr lang="fr-FR" sz="2200" u="sng">
                <a:cs typeface="Tahoma" pitchFamily="2"/>
              </a:rPr>
              <a:t>Niveau :</a:t>
            </a:r>
            <a:r>
              <a:rPr lang="fr-FR" sz="2200">
                <a:cs typeface="Tahoma" pitchFamily="2"/>
              </a:rPr>
              <a:t> L3</a:t>
            </a:r>
          </a:p>
          <a:p>
            <a:pPr lvl="0"/>
            <a:r>
              <a:rPr lang="fr-FR" sz="2200" u="sng">
                <a:cs typeface="Tahoma" pitchFamily="2"/>
              </a:rPr>
              <a:t>Prérequis :</a:t>
            </a:r>
          </a:p>
          <a:p>
            <a:pPr lvl="0"/>
            <a:r>
              <a:rPr lang="fr-FR" sz="2200">
                <a:cs typeface="Tahoma" pitchFamily="2"/>
              </a:rPr>
              <a:t>- équation de Schrödinger</a:t>
            </a:r>
          </a:p>
          <a:p>
            <a:pPr lvl="0"/>
            <a:r>
              <a:rPr lang="fr-FR" sz="2200">
                <a:cs typeface="Tahoma" pitchFamily="2"/>
              </a:rPr>
              <a:t>- formalisme matriciel du spin 1/2</a:t>
            </a:r>
          </a:p>
          <a:p>
            <a:pPr lvl="0"/>
            <a:r>
              <a:rPr lang="fr-FR" sz="2200">
                <a:cs typeface="Tahoma" pitchFamily="2"/>
              </a:rPr>
              <a:t>- résolution d’équations différentielles ordinaires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1D3EC3-CB42-4846-B3E0-BB60D6906D7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fr-FR">
                <a:cs typeface="Tahoma" pitchFamily="2"/>
              </a:rPr>
              <a:t>Dispositif RMN</a:t>
            </a:r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83A64344-1FD1-4DBB-9834-877AEB16F59D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543760" y="1260000"/>
            <a:ext cx="4992480" cy="40582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73F1E8-7EE7-438F-8F54-E25C4725C01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fr-FR">
                <a:cs typeface="Tahoma" pitchFamily="2"/>
              </a:rPr>
              <a:t>Principe de la RMN</a:t>
            </a:r>
          </a:p>
        </p:txBody>
      </p:sp>
      <p:sp>
        <p:nvSpPr>
          <p:cNvPr id="3" name="Forme libre : forme 2">
            <a:extLst>
              <a:ext uri="{FF2B5EF4-FFF2-40B4-BE49-F238E27FC236}">
                <a16:creationId xmlns:a16="http://schemas.microsoft.com/office/drawing/2014/main" id="{E37799D7-9CD0-4164-AB91-F84913D520AB}"/>
              </a:ext>
            </a:extLst>
          </p:cNvPr>
          <p:cNvSpPr/>
          <p:nvPr/>
        </p:nvSpPr>
        <p:spPr>
          <a:xfrm>
            <a:off x="540000" y="1764000"/>
            <a:ext cx="1980000" cy="10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0800">
            <a:solidFill>
              <a:srgbClr val="1ABC9C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/>
            </a:pPr>
            <a:r>
              <a:rPr lang="fr-FR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Spins équi-répartis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/>
            </a:pPr>
            <a:r>
              <a:rPr lang="fr-FR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entre + et -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930A298-BA75-4231-AA34-7971FE239747}"/>
              </a:ext>
            </a:extLst>
          </p:cNvPr>
          <p:cNvSpPr txBox="1"/>
          <p:nvPr/>
        </p:nvSpPr>
        <p:spPr>
          <a:xfrm>
            <a:off x="684000" y="1435320"/>
            <a:ext cx="1747439" cy="3448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Champ B statique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F4C12564-4B04-4832-A237-83F1FB726814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1152000" y="2844720"/>
                <a:ext cx="466920" cy="2530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fr-FR" i="0">
                  <a:solidFill>
                    <a:srgbClr val="FF0000"/>
                  </a:solidFill>
                  <a:latin typeface="Source Sans Pro" pitchFamily="34"/>
                </a:endParaRPr>
              </a:p>
            </p:txBody>
          </p:sp>
        </mc:Choice>
        <mc:Fallback>
          <p:sp>
            <p:nvSpPr>
              <p:cNvPr id="5" name="ZoneTexte 4">
                <a:extLst>
                  <a:ext uri="{FF2B5EF4-FFF2-40B4-BE49-F238E27FC236}">
                    <a16:creationId xmlns:a16="http://schemas.microsoft.com/office/drawing/2014/main" id="{F4C12564-4B04-4832-A237-83F1FB7268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2000" y="2844720"/>
                <a:ext cx="466920" cy="253080"/>
              </a:xfrm>
              <a:prstGeom prst="rect">
                <a:avLst/>
              </a:prstGeom>
              <a:blipFill>
                <a:blip r:embed="rId3"/>
                <a:stretch>
                  <a:fillRect l="-27273" r="-18182" b="-1463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1E5137-7EDA-4FAC-9049-95C64C9081DB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fr-FR">
                <a:cs typeface="Tahoma" pitchFamily="2"/>
              </a:rPr>
              <a:t>Principe de la RMN</a:t>
            </a:r>
          </a:p>
        </p:txBody>
      </p:sp>
      <p:sp>
        <p:nvSpPr>
          <p:cNvPr id="3" name="Forme libre : forme 2">
            <a:extLst>
              <a:ext uri="{FF2B5EF4-FFF2-40B4-BE49-F238E27FC236}">
                <a16:creationId xmlns:a16="http://schemas.microsoft.com/office/drawing/2014/main" id="{50DC182A-C4F3-4543-9F52-507668C432E3}"/>
              </a:ext>
            </a:extLst>
          </p:cNvPr>
          <p:cNvSpPr/>
          <p:nvPr/>
        </p:nvSpPr>
        <p:spPr>
          <a:xfrm>
            <a:off x="540000" y="1764000"/>
            <a:ext cx="1980000" cy="10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0800">
            <a:solidFill>
              <a:srgbClr val="1ABC9C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/>
            </a:pPr>
            <a:r>
              <a:rPr lang="fr-FR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Spins équi-répartis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/>
            </a:pPr>
            <a:r>
              <a:rPr lang="fr-FR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entre + et -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0BADF3B3-B0E1-4B4E-98C5-C7E3F8545BC0}"/>
              </a:ext>
            </a:extLst>
          </p:cNvPr>
          <p:cNvSpPr txBox="1"/>
          <p:nvPr/>
        </p:nvSpPr>
        <p:spPr>
          <a:xfrm>
            <a:off x="684000" y="1435320"/>
            <a:ext cx="1747439" cy="3448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Champ B statique</a:t>
            </a:r>
          </a:p>
        </p:txBody>
      </p:sp>
      <p:sp>
        <p:nvSpPr>
          <p:cNvPr id="5" name="Connecteur droit 4">
            <a:extLst>
              <a:ext uri="{FF2B5EF4-FFF2-40B4-BE49-F238E27FC236}">
                <a16:creationId xmlns:a16="http://schemas.microsoft.com/office/drawing/2014/main" id="{72A47AAC-E235-4DDA-867B-4A9D155979CD}"/>
              </a:ext>
            </a:extLst>
          </p:cNvPr>
          <p:cNvSpPr/>
          <p:nvPr/>
        </p:nvSpPr>
        <p:spPr>
          <a:xfrm>
            <a:off x="2520000" y="2304000"/>
            <a:ext cx="1620000" cy="0"/>
          </a:xfrm>
          <a:prstGeom prst="line">
            <a:avLst/>
          </a:prstGeom>
          <a:noFill/>
          <a:ln w="10800">
            <a:solidFill>
              <a:srgbClr val="80008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6" name="Forme libre : forme 5">
            <a:extLst>
              <a:ext uri="{FF2B5EF4-FFF2-40B4-BE49-F238E27FC236}">
                <a16:creationId xmlns:a16="http://schemas.microsoft.com/office/drawing/2014/main" id="{C77D4B34-9DF2-44C6-9433-67F311F34A4D}"/>
              </a:ext>
            </a:extLst>
          </p:cNvPr>
          <p:cNvSpPr/>
          <p:nvPr/>
        </p:nvSpPr>
        <p:spPr>
          <a:xfrm>
            <a:off x="4140000" y="1764360"/>
            <a:ext cx="1980000" cy="10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0800">
            <a:solidFill>
              <a:srgbClr val="1ABC9C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/>
            </a:pPr>
            <a:r>
              <a:rPr lang="fr-FR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Excès de spins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/>
            </a:pPr>
            <a:r>
              <a:rPr lang="fr-FR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dans l’état -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B5949F0E-88FD-46A4-975A-F28353123436}"/>
              </a:ext>
            </a:extLst>
          </p:cNvPr>
          <p:cNvSpPr txBox="1"/>
          <p:nvPr/>
        </p:nvSpPr>
        <p:spPr>
          <a:xfrm>
            <a:off x="4284000" y="1435680"/>
            <a:ext cx="1747439" cy="3448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Champ B statique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8D911E9-97CA-4DEB-B69A-E2E42EC78B91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4932000" y="2844360"/>
                <a:ext cx="530640" cy="2581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sub>
                      </m:sSub>
                    </m:oMath>
                  </m:oMathPara>
                </a14:m>
                <a:endParaRPr lang="fr-FR" i="0">
                  <a:solidFill>
                    <a:srgbClr val="FF0000"/>
                  </a:solidFill>
                  <a:latin typeface="Source Sans Pro" pitchFamily="34"/>
                </a:endParaRPr>
              </a:p>
            </p:txBody>
          </p:sp>
        </mc:Choice>
        <mc:Fallback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B8D911E9-97CA-4DEB-B69A-E2E42EC78B9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00" y="2844360"/>
                <a:ext cx="530640" cy="258120"/>
              </a:xfrm>
              <a:prstGeom prst="rect">
                <a:avLst/>
              </a:prstGeom>
              <a:blipFill>
                <a:blip r:embed="rId3"/>
                <a:stretch>
                  <a:fillRect l="-25287" r="-9195" b="-1904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86D03AC-7E32-465B-BE29-222F189C6A57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1152000" y="2844720"/>
                <a:ext cx="466920" cy="2530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fr-FR" i="0">
                  <a:solidFill>
                    <a:srgbClr val="FF0000"/>
                  </a:solidFill>
                  <a:latin typeface="Source Sans Pro" pitchFamily="34"/>
                </a:endParaRPr>
              </a:p>
            </p:txBody>
          </p:sp>
        </mc:Choice>
        <mc:Fallback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286D03AC-7E32-465B-BE29-222F189C6A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2000" y="2844720"/>
                <a:ext cx="466920" cy="253080"/>
              </a:xfrm>
              <a:prstGeom prst="rect">
                <a:avLst/>
              </a:prstGeom>
              <a:blipFill>
                <a:blip r:embed="rId4"/>
                <a:stretch>
                  <a:fillRect l="-27273" r="-18182" b="-1463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ZoneTexte 9">
            <a:extLst>
              <a:ext uri="{FF2B5EF4-FFF2-40B4-BE49-F238E27FC236}">
                <a16:creationId xmlns:a16="http://schemas.microsoft.com/office/drawing/2014/main" id="{ADB43F09-B846-46D2-8CA2-7C6151A34FB3}"/>
              </a:ext>
            </a:extLst>
          </p:cNvPr>
          <p:cNvSpPr txBox="1"/>
          <p:nvPr/>
        </p:nvSpPr>
        <p:spPr>
          <a:xfrm>
            <a:off x="2664000" y="1928519"/>
            <a:ext cx="1319400" cy="3787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cap="none">
                <a:ln>
                  <a:noFill/>
                </a:ln>
                <a:solidFill>
                  <a:srgbClr val="800080"/>
                </a:solidFill>
                <a:latin typeface="Source Sans Pro" pitchFamily="34"/>
                <a:ea typeface="Segoe UI" pitchFamily="2"/>
                <a:cs typeface="Tahoma" pitchFamily="2"/>
              </a:rPr>
              <a:t>Impulsion </a:t>
            </a:r>
            <a:r>
              <a:rPr lang="fr-FR" sz="1800" b="0" i="0" u="none" strike="noStrike" kern="1200" cap="none">
                <a:ln>
                  <a:noFill/>
                </a:ln>
                <a:solidFill>
                  <a:srgbClr val="800080"/>
                </a:solidFill>
                <a:latin typeface="Source Sans Pro" pitchFamily="34"/>
                <a:ea typeface="Source Sans Pro" pitchFamily="32"/>
                <a:cs typeface="Source Sans Pro" pitchFamily="32"/>
              </a:rPr>
              <a:t>π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AAD4208-3FC0-47E6-8EC3-77FBA98CD98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fr-FR">
                <a:cs typeface="Tahoma" pitchFamily="2"/>
              </a:rPr>
              <a:t>Principe de la RMN</a:t>
            </a:r>
          </a:p>
        </p:txBody>
      </p:sp>
      <p:sp>
        <p:nvSpPr>
          <p:cNvPr id="3" name="Forme libre : forme 2">
            <a:extLst>
              <a:ext uri="{FF2B5EF4-FFF2-40B4-BE49-F238E27FC236}">
                <a16:creationId xmlns:a16="http://schemas.microsoft.com/office/drawing/2014/main" id="{09F67C74-09EF-40EE-A485-93F36292A059}"/>
              </a:ext>
            </a:extLst>
          </p:cNvPr>
          <p:cNvSpPr/>
          <p:nvPr/>
        </p:nvSpPr>
        <p:spPr>
          <a:xfrm>
            <a:off x="540000" y="1764000"/>
            <a:ext cx="1980000" cy="10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0800">
            <a:solidFill>
              <a:srgbClr val="1ABC9C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/>
            </a:pPr>
            <a:r>
              <a:rPr lang="fr-FR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Spins équi-répartis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/>
            </a:pPr>
            <a:r>
              <a:rPr lang="fr-FR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entre + et -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09DF8EC-E468-43F6-B61A-B65FA6C51E16}"/>
              </a:ext>
            </a:extLst>
          </p:cNvPr>
          <p:cNvSpPr txBox="1"/>
          <p:nvPr/>
        </p:nvSpPr>
        <p:spPr>
          <a:xfrm>
            <a:off x="684000" y="1435320"/>
            <a:ext cx="1747439" cy="3448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Champ B statique</a:t>
            </a:r>
          </a:p>
        </p:txBody>
      </p:sp>
      <p:sp>
        <p:nvSpPr>
          <p:cNvPr id="5" name="Connecteur droit 4">
            <a:extLst>
              <a:ext uri="{FF2B5EF4-FFF2-40B4-BE49-F238E27FC236}">
                <a16:creationId xmlns:a16="http://schemas.microsoft.com/office/drawing/2014/main" id="{7ED74B45-B5A1-4B1A-9876-6300D7B1397C}"/>
              </a:ext>
            </a:extLst>
          </p:cNvPr>
          <p:cNvSpPr/>
          <p:nvPr/>
        </p:nvSpPr>
        <p:spPr>
          <a:xfrm>
            <a:off x="2520000" y="2304000"/>
            <a:ext cx="1620000" cy="0"/>
          </a:xfrm>
          <a:prstGeom prst="line">
            <a:avLst/>
          </a:prstGeom>
          <a:noFill/>
          <a:ln w="10800">
            <a:solidFill>
              <a:srgbClr val="80008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6D430257-DA89-4039-B36F-E1E3D4685ACA}"/>
              </a:ext>
            </a:extLst>
          </p:cNvPr>
          <p:cNvSpPr txBox="1"/>
          <p:nvPr/>
        </p:nvSpPr>
        <p:spPr>
          <a:xfrm>
            <a:off x="4284000" y="1435680"/>
            <a:ext cx="1747439" cy="3448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Champ B statique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AB8F19FF-B725-487D-95D6-EE98A0240614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4932000" y="2844360"/>
                <a:ext cx="530640" cy="2581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sub>
                      </m:sSub>
                    </m:oMath>
                  </m:oMathPara>
                </a14:m>
                <a:endParaRPr lang="fr-FR" i="0">
                  <a:solidFill>
                    <a:srgbClr val="FF0000"/>
                  </a:solidFill>
                  <a:latin typeface="Source Sans Pro" pitchFamily="34"/>
                </a:endParaRPr>
              </a:p>
            </p:txBody>
          </p:sp>
        </mc:Choice>
        <mc:Fallback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AB8F19FF-B725-487D-95D6-EE98A02406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00" y="2844360"/>
                <a:ext cx="530640" cy="258120"/>
              </a:xfrm>
              <a:prstGeom prst="rect">
                <a:avLst/>
              </a:prstGeom>
              <a:blipFill>
                <a:blip r:embed="rId3"/>
                <a:stretch>
                  <a:fillRect l="-25287" r="-9195" b="-1904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E248804E-3413-49AB-8F27-4CC2DE322DE3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1152000" y="2844720"/>
                <a:ext cx="466920" cy="2530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fr-FR" i="0">
                  <a:solidFill>
                    <a:srgbClr val="FF0000"/>
                  </a:solidFill>
                  <a:latin typeface="Source Sans Pro" pitchFamily="34"/>
                </a:endParaRPr>
              </a:p>
            </p:txBody>
          </p:sp>
        </mc:Choice>
        <mc:Fallback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E248804E-3413-49AB-8F27-4CC2DE322D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2000" y="2844720"/>
                <a:ext cx="466920" cy="253080"/>
              </a:xfrm>
              <a:prstGeom prst="rect">
                <a:avLst/>
              </a:prstGeom>
              <a:blipFill>
                <a:blip r:embed="rId4"/>
                <a:stretch>
                  <a:fillRect l="-27273" r="-18182" b="-1463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oneTexte 8">
            <a:extLst>
              <a:ext uri="{FF2B5EF4-FFF2-40B4-BE49-F238E27FC236}">
                <a16:creationId xmlns:a16="http://schemas.microsoft.com/office/drawing/2014/main" id="{6D99C448-289B-402B-B085-EAE0EE7D2161}"/>
              </a:ext>
            </a:extLst>
          </p:cNvPr>
          <p:cNvSpPr txBox="1"/>
          <p:nvPr/>
        </p:nvSpPr>
        <p:spPr>
          <a:xfrm>
            <a:off x="2664000" y="1928519"/>
            <a:ext cx="1319400" cy="3787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cap="none">
                <a:ln>
                  <a:noFill/>
                </a:ln>
                <a:solidFill>
                  <a:srgbClr val="800080"/>
                </a:solidFill>
                <a:latin typeface="Source Sans Pro" pitchFamily="34"/>
                <a:ea typeface="Segoe UI" pitchFamily="2"/>
                <a:cs typeface="Tahoma" pitchFamily="2"/>
              </a:rPr>
              <a:t>Impulsion </a:t>
            </a:r>
            <a:r>
              <a:rPr lang="fr-FR" sz="1800" b="0" i="0" u="none" strike="noStrike" kern="1200" cap="none">
                <a:ln>
                  <a:noFill/>
                </a:ln>
                <a:solidFill>
                  <a:srgbClr val="800080"/>
                </a:solidFill>
                <a:latin typeface="Source Sans Pro" pitchFamily="34"/>
                <a:ea typeface="Source Sans Pro" pitchFamily="32"/>
                <a:cs typeface="Source Sans Pro" pitchFamily="32"/>
              </a:rPr>
              <a:t>π</a:t>
            </a:r>
          </a:p>
        </p:txBody>
      </p:sp>
      <p:sp>
        <p:nvSpPr>
          <p:cNvPr id="10" name="Connecteur droit 9">
            <a:extLst>
              <a:ext uri="{FF2B5EF4-FFF2-40B4-BE49-F238E27FC236}">
                <a16:creationId xmlns:a16="http://schemas.microsoft.com/office/drawing/2014/main" id="{53E24221-64C2-45A5-A762-5AC5A9D48FF5}"/>
              </a:ext>
            </a:extLst>
          </p:cNvPr>
          <p:cNvSpPr/>
          <p:nvPr/>
        </p:nvSpPr>
        <p:spPr>
          <a:xfrm>
            <a:off x="6117479" y="2304000"/>
            <a:ext cx="1620000" cy="0"/>
          </a:xfrm>
          <a:prstGeom prst="line">
            <a:avLst/>
          </a:prstGeom>
          <a:noFill/>
          <a:ln w="10800">
            <a:solidFill>
              <a:srgbClr val="80008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6DE25A5B-3A83-4681-AFB4-FA02E3095D59}"/>
              </a:ext>
            </a:extLst>
          </p:cNvPr>
          <p:cNvSpPr txBox="1"/>
          <p:nvPr/>
        </p:nvSpPr>
        <p:spPr>
          <a:xfrm>
            <a:off x="6264360" y="1964520"/>
            <a:ext cx="1134720" cy="6670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cap="none">
                <a:ln>
                  <a:noFill/>
                </a:ln>
                <a:solidFill>
                  <a:srgbClr val="800080"/>
                </a:solidFill>
                <a:latin typeface="Source Sans Pro" pitchFamily="34"/>
                <a:ea typeface="Segoe UI" pitchFamily="2"/>
                <a:cs typeface="Tahoma" pitchFamily="2"/>
              </a:rPr>
              <a:t>Retour à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cap="none">
                <a:ln>
                  <a:noFill/>
                </a:ln>
                <a:solidFill>
                  <a:srgbClr val="800080"/>
                </a:solidFill>
                <a:latin typeface="Source Sans Pro" pitchFamily="34"/>
                <a:ea typeface="Segoe UI" pitchFamily="2"/>
                <a:cs typeface="Tahoma" pitchFamily="2"/>
              </a:rPr>
              <a:t>l’équilibre</a:t>
            </a:r>
          </a:p>
        </p:txBody>
      </p:sp>
      <p:sp>
        <p:nvSpPr>
          <p:cNvPr id="12" name="Forme libre : forme 11">
            <a:extLst>
              <a:ext uri="{FF2B5EF4-FFF2-40B4-BE49-F238E27FC236}">
                <a16:creationId xmlns:a16="http://schemas.microsoft.com/office/drawing/2014/main" id="{0EAD4A73-F18A-4FE5-A3D4-0CA5C8CCC069}"/>
              </a:ext>
            </a:extLst>
          </p:cNvPr>
          <p:cNvSpPr/>
          <p:nvPr/>
        </p:nvSpPr>
        <p:spPr>
          <a:xfrm>
            <a:off x="7740000" y="1764000"/>
            <a:ext cx="1980000" cy="10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0800">
            <a:solidFill>
              <a:srgbClr val="1ABC9C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/>
            </a:pPr>
            <a:r>
              <a:rPr lang="fr-FR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Spins équi-répartis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/>
            </a:pPr>
            <a:r>
              <a:rPr lang="fr-FR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entre + et -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1A08B468-EFE4-496D-B5EF-A9A40785EA3A}"/>
              </a:ext>
            </a:extLst>
          </p:cNvPr>
          <p:cNvSpPr txBox="1"/>
          <p:nvPr/>
        </p:nvSpPr>
        <p:spPr>
          <a:xfrm>
            <a:off x="7883999" y="1435320"/>
            <a:ext cx="1747439" cy="3448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Champ B statique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30735152-1BC6-46FF-8D0D-E3440ECC3CD4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8352000" y="2844720"/>
                <a:ext cx="843119" cy="2581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sub>
                      </m:sSub>
                    </m:oMath>
                  </m:oMathPara>
                </a14:m>
                <a:endParaRPr lang="fr-FR" i="0">
                  <a:solidFill>
                    <a:srgbClr val="FF0000"/>
                  </a:solidFill>
                  <a:latin typeface="Source Sans Pro" pitchFamily="34"/>
                </a:endParaRPr>
              </a:p>
            </p:txBody>
          </p:sp>
        </mc:Choice>
        <mc:Fallback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30735152-1BC6-46FF-8D0D-E3440ECC3C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2000" y="2844720"/>
                <a:ext cx="843119" cy="258120"/>
              </a:xfrm>
              <a:prstGeom prst="rect">
                <a:avLst/>
              </a:prstGeom>
              <a:blipFill>
                <a:blip r:embed="rId5"/>
                <a:stretch>
                  <a:fillRect l="-21739" r="-11594" b="-1904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">
            <a:extLst>
              <a:ext uri="{FF2B5EF4-FFF2-40B4-BE49-F238E27FC236}">
                <a16:creationId xmlns:a16="http://schemas.microsoft.com/office/drawing/2014/main" id="{C43DCD7E-1F37-42E7-9BFC-BEEDA9B60C40}"/>
              </a:ext>
            </a:extLst>
          </p:cNvPr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 l="22234"/>
          <a:stretch>
            <a:fillRect/>
          </a:stretch>
        </p:blipFill>
        <p:spPr>
          <a:xfrm rot="5400000">
            <a:off x="6026221" y="2947140"/>
            <a:ext cx="1700639" cy="104508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3C2ED0A2-31F9-4110-BB8E-16540975ACB3}"/>
              </a:ext>
            </a:extLst>
          </p:cNvPr>
          <p:cNvSpPr txBox="1"/>
          <p:nvPr/>
        </p:nvSpPr>
        <p:spPr>
          <a:xfrm>
            <a:off x="6948000" y="3170520"/>
            <a:ext cx="1694160" cy="3787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cap="none">
                <a:ln>
                  <a:noFill/>
                </a:ln>
                <a:solidFill>
                  <a:srgbClr val="808080"/>
                </a:solidFill>
                <a:latin typeface="Source Sans Pro" pitchFamily="34"/>
                <a:ea typeface="Segoe UI" pitchFamily="2"/>
                <a:cs typeface="Tahoma" pitchFamily="2"/>
              </a:rPr>
              <a:t>Champ détecté</a:t>
            </a:r>
          </a:p>
        </p:txBody>
      </p:sp>
      <p:sp>
        <p:nvSpPr>
          <p:cNvPr id="17" name="Forme libre : forme 16">
            <a:extLst>
              <a:ext uri="{FF2B5EF4-FFF2-40B4-BE49-F238E27FC236}">
                <a16:creationId xmlns:a16="http://schemas.microsoft.com/office/drawing/2014/main" id="{7B10A0A4-ADDC-46DD-94AB-6B8C6C703A01}"/>
              </a:ext>
            </a:extLst>
          </p:cNvPr>
          <p:cNvSpPr/>
          <p:nvPr/>
        </p:nvSpPr>
        <p:spPr>
          <a:xfrm>
            <a:off x="4140000" y="1764360"/>
            <a:ext cx="1980000" cy="10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0800">
            <a:solidFill>
              <a:srgbClr val="1ABC9C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/>
            </a:pPr>
            <a:r>
              <a:rPr lang="fr-FR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Excès de spins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/>
            </a:pPr>
            <a:r>
              <a:rPr lang="fr-FR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dans l’état -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76DD52-E4E6-4416-BEF7-831C7A3449F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fr-FR">
                <a:cs typeface="Tahoma" pitchFamily="2"/>
              </a:rPr>
              <a:t>Principe de la RMN</a:t>
            </a:r>
          </a:p>
        </p:txBody>
      </p:sp>
      <p:sp>
        <p:nvSpPr>
          <p:cNvPr id="3" name="Forme libre : forme 2">
            <a:extLst>
              <a:ext uri="{FF2B5EF4-FFF2-40B4-BE49-F238E27FC236}">
                <a16:creationId xmlns:a16="http://schemas.microsoft.com/office/drawing/2014/main" id="{EBB50718-EA7C-4034-971B-FD5FF18B13F2}"/>
              </a:ext>
            </a:extLst>
          </p:cNvPr>
          <p:cNvSpPr/>
          <p:nvPr/>
        </p:nvSpPr>
        <p:spPr>
          <a:xfrm>
            <a:off x="540000" y="1764000"/>
            <a:ext cx="1980000" cy="10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0800">
            <a:solidFill>
              <a:srgbClr val="1ABC9C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/>
            </a:pPr>
            <a:r>
              <a:rPr lang="fr-FR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Spins équi-répartis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/>
            </a:pPr>
            <a:r>
              <a:rPr lang="fr-FR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entre + et -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D14C7CC7-0A4F-4DA8-879A-09F1A3334802}"/>
              </a:ext>
            </a:extLst>
          </p:cNvPr>
          <p:cNvSpPr txBox="1"/>
          <p:nvPr/>
        </p:nvSpPr>
        <p:spPr>
          <a:xfrm>
            <a:off x="684000" y="1435320"/>
            <a:ext cx="1747439" cy="3448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Champ B statique</a:t>
            </a:r>
          </a:p>
        </p:txBody>
      </p:sp>
      <p:sp>
        <p:nvSpPr>
          <p:cNvPr id="5" name="Connecteur droit 4">
            <a:extLst>
              <a:ext uri="{FF2B5EF4-FFF2-40B4-BE49-F238E27FC236}">
                <a16:creationId xmlns:a16="http://schemas.microsoft.com/office/drawing/2014/main" id="{D94168CB-6F0A-4FFC-A6D0-F3E2400C52CB}"/>
              </a:ext>
            </a:extLst>
          </p:cNvPr>
          <p:cNvSpPr/>
          <p:nvPr/>
        </p:nvSpPr>
        <p:spPr>
          <a:xfrm>
            <a:off x="2520000" y="2304000"/>
            <a:ext cx="1620000" cy="0"/>
          </a:xfrm>
          <a:prstGeom prst="line">
            <a:avLst/>
          </a:prstGeom>
          <a:noFill/>
          <a:ln w="10800">
            <a:solidFill>
              <a:srgbClr val="80008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E50162A1-B0B1-4E66-AD4D-2F1878619E08}"/>
              </a:ext>
            </a:extLst>
          </p:cNvPr>
          <p:cNvSpPr txBox="1"/>
          <p:nvPr/>
        </p:nvSpPr>
        <p:spPr>
          <a:xfrm>
            <a:off x="4284000" y="1435680"/>
            <a:ext cx="1747439" cy="3448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Champ B statique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6343E27E-6ED9-4C23-8B29-2B1F40E6ACB3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4932000" y="2844360"/>
                <a:ext cx="530640" cy="2581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fr-F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sub>
                      </m:sSub>
                    </m:oMath>
                  </m:oMathPara>
                </a14:m>
                <a:endParaRPr lang="fr-FR" i="0">
                  <a:solidFill>
                    <a:srgbClr val="FF0000"/>
                  </a:solidFill>
                  <a:latin typeface="Source Sans Pro" pitchFamily="34"/>
                </a:endParaRPr>
              </a:p>
            </p:txBody>
          </p:sp>
        </mc:Choice>
        <mc:Fallback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6343E27E-6ED9-4C23-8B29-2B1F40E6AC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00" y="2844360"/>
                <a:ext cx="530640" cy="258120"/>
              </a:xfrm>
              <a:prstGeom prst="rect">
                <a:avLst/>
              </a:prstGeom>
              <a:blipFill>
                <a:blip r:embed="rId3"/>
                <a:stretch>
                  <a:fillRect l="-25287" r="-9195" b="-1904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FF9C8947-3769-408B-908A-ADD3BE71582F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1152000" y="2844720"/>
                <a:ext cx="466920" cy="2530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fr-FR" i="0">
                  <a:solidFill>
                    <a:srgbClr val="FF0000"/>
                  </a:solidFill>
                  <a:latin typeface="Source Sans Pro" pitchFamily="34"/>
                </a:endParaRPr>
              </a:p>
            </p:txBody>
          </p:sp>
        </mc:Choice>
        <mc:Fallback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FF9C8947-3769-408B-908A-ADD3BE71582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2000" y="2844720"/>
                <a:ext cx="466920" cy="253080"/>
              </a:xfrm>
              <a:prstGeom prst="rect">
                <a:avLst/>
              </a:prstGeom>
              <a:blipFill>
                <a:blip r:embed="rId4"/>
                <a:stretch>
                  <a:fillRect l="-27273" r="-18182" b="-14634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ZoneTexte 8">
            <a:extLst>
              <a:ext uri="{FF2B5EF4-FFF2-40B4-BE49-F238E27FC236}">
                <a16:creationId xmlns:a16="http://schemas.microsoft.com/office/drawing/2014/main" id="{EF48AE90-C2B7-481B-B578-5EFF0AEB51DE}"/>
              </a:ext>
            </a:extLst>
          </p:cNvPr>
          <p:cNvSpPr txBox="1"/>
          <p:nvPr/>
        </p:nvSpPr>
        <p:spPr>
          <a:xfrm>
            <a:off x="2664000" y="1928519"/>
            <a:ext cx="1319400" cy="3787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cap="none">
                <a:ln>
                  <a:noFill/>
                </a:ln>
                <a:solidFill>
                  <a:srgbClr val="800080"/>
                </a:solidFill>
                <a:latin typeface="Source Sans Pro" pitchFamily="34"/>
                <a:ea typeface="Segoe UI" pitchFamily="2"/>
                <a:cs typeface="Tahoma" pitchFamily="2"/>
              </a:rPr>
              <a:t>Impulsion </a:t>
            </a:r>
            <a:r>
              <a:rPr lang="fr-FR" sz="1800" b="0" i="0" u="none" strike="noStrike" kern="1200" cap="none">
                <a:ln>
                  <a:noFill/>
                </a:ln>
                <a:solidFill>
                  <a:srgbClr val="800080"/>
                </a:solidFill>
                <a:latin typeface="Source Sans Pro" pitchFamily="34"/>
                <a:ea typeface="Source Sans Pro" pitchFamily="32"/>
                <a:cs typeface="Source Sans Pro" pitchFamily="32"/>
              </a:rPr>
              <a:t>π</a:t>
            </a:r>
          </a:p>
        </p:txBody>
      </p:sp>
      <p:sp>
        <p:nvSpPr>
          <p:cNvPr id="10" name="Connecteur droit 9">
            <a:extLst>
              <a:ext uri="{FF2B5EF4-FFF2-40B4-BE49-F238E27FC236}">
                <a16:creationId xmlns:a16="http://schemas.microsoft.com/office/drawing/2014/main" id="{06594C18-851E-4E14-91EC-63BD23B1CA8E}"/>
              </a:ext>
            </a:extLst>
          </p:cNvPr>
          <p:cNvSpPr/>
          <p:nvPr/>
        </p:nvSpPr>
        <p:spPr>
          <a:xfrm>
            <a:off x="6117479" y="2304000"/>
            <a:ext cx="1620000" cy="0"/>
          </a:xfrm>
          <a:prstGeom prst="line">
            <a:avLst/>
          </a:prstGeom>
          <a:noFill/>
          <a:ln w="10800">
            <a:solidFill>
              <a:srgbClr val="80008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CE697D93-2C6C-451D-9CA4-0EDBF1D20500}"/>
              </a:ext>
            </a:extLst>
          </p:cNvPr>
          <p:cNvSpPr txBox="1"/>
          <p:nvPr/>
        </p:nvSpPr>
        <p:spPr>
          <a:xfrm>
            <a:off x="6264360" y="1964520"/>
            <a:ext cx="1134720" cy="6670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cap="none">
                <a:ln>
                  <a:noFill/>
                </a:ln>
                <a:solidFill>
                  <a:srgbClr val="800080"/>
                </a:solidFill>
                <a:latin typeface="Source Sans Pro" pitchFamily="34"/>
                <a:ea typeface="Segoe UI" pitchFamily="2"/>
                <a:cs typeface="Tahoma" pitchFamily="2"/>
              </a:rPr>
              <a:t>Retour à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cap="none">
                <a:ln>
                  <a:noFill/>
                </a:ln>
                <a:solidFill>
                  <a:srgbClr val="800080"/>
                </a:solidFill>
                <a:latin typeface="Source Sans Pro" pitchFamily="34"/>
                <a:ea typeface="Segoe UI" pitchFamily="2"/>
                <a:cs typeface="Tahoma" pitchFamily="2"/>
              </a:rPr>
              <a:t>l’équilibre</a:t>
            </a:r>
          </a:p>
        </p:txBody>
      </p:sp>
      <p:sp>
        <p:nvSpPr>
          <p:cNvPr id="12" name="Forme libre : forme 11">
            <a:extLst>
              <a:ext uri="{FF2B5EF4-FFF2-40B4-BE49-F238E27FC236}">
                <a16:creationId xmlns:a16="http://schemas.microsoft.com/office/drawing/2014/main" id="{796FC49C-F680-4F2A-848D-5225A0424883}"/>
              </a:ext>
            </a:extLst>
          </p:cNvPr>
          <p:cNvSpPr/>
          <p:nvPr/>
        </p:nvSpPr>
        <p:spPr>
          <a:xfrm>
            <a:off x="7740000" y="1764000"/>
            <a:ext cx="1980000" cy="10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0800">
            <a:solidFill>
              <a:srgbClr val="1ABC9C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/>
            </a:pPr>
            <a:r>
              <a:rPr lang="fr-FR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Spins équi-répartis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/>
            </a:pPr>
            <a:r>
              <a:rPr lang="fr-FR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entre + et -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180B417-FC87-4CEA-BB48-C1F7D7D485AE}"/>
              </a:ext>
            </a:extLst>
          </p:cNvPr>
          <p:cNvSpPr txBox="1"/>
          <p:nvPr/>
        </p:nvSpPr>
        <p:spPr>
          <a:xfrm>
            <a:off x="7883999" y="1435320"/>
            <a:ext cx="1747439" cy="34488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6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Champ B statique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AF6C3EA1-C4D3-482C-BC84-14AD3FD44D05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8352000" y="2844720"/>
                <a:ext cx="843119" cy="2581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fr-FR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  <m:r>
                        <a:rPr lang="fr-FR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fr-F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sub>
                      </m:sSub>
                    </m:oMath>
                  </m:oMathPara>
                </a14:m>
                <a:endParaRPr lang="fr-FR" i="0">
                  <a:solidFill>
                    <a:srgbClr val="FF0000"/>
                  </a:solidFill>
                  <a:latin typeface="Source Sans Pro" pitchFamily="34"/>
                </a:endParaRPr>
              </a:p>
            </p:txBody>
          </p:sp>
        </mc:Choice>
        <mc:Fallback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AF6C3EA1-C4D3-482C-BC84-14AD3FD44D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52000" y="2844720"/>
                <a:ext cx="843119" cy="258120"/>
              </a:xfrm>
              <a:prstGeom prst="rect">
                <a:avLst/>
              </a:prstGeom>
              <a:blipFill>
                <a:blip r:embed="rId5"/>
                <a:stretch>
                  <a:fillRect l="-21739" r="-11594" b="-19048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5" name="">
            <a:extLst>
              <a:ext uri="{FF2B5EF4-FFF2-40B4-BE49-F238E27FC236}">
                <a16:creationId xmlns:a16="http://schemas.microsoft.com/office/drawing/2014/main" id="{F3220617-1B4C-4BEE-83D3-00CF718977BB}"/>
              </a:ext>
            </a:extLst>
          </p:cNvPr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 l="22234"/>
          <a:stretch>
            <a:fillRect/>
          </a:stretch>
        </p:blipFill>
        <p:spPr>
          <a:xfrm rot="5400000">
            <a:off x="6026221" y="2947140"/>
            <a:ext cx="1700639" cy="1045080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AAAE42BC-3E3C-4D3B-A20D-5F3E395C802E}"/>
              </a:ext>
            </a:extLst>
          </p:cNvPr>
          <p:cNvSpPr txBox="1"/>
          <p:nvPr/>
        </p:nvSpPr>
        <p:spPr>
          <a:xfrm>
            <a:off x="6948000" y="3170520"/>
            <a:ext cx="1694160" cy="3787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cap="none">
                <a:ln>
                  <a:noFill/>
                </a:ln>
                <a:solidFill>
                  <a:srgbClr val="808080"/>
                </a:solidFill>
                <a:latin typeface="Source Sans Pro" pitchFamily="34"/>
                <a:ea typeface="Segoe UI" pitchFamily="2"/>
                <a:cs typeface="Tahoma" pitchFamily="2"/>
              </a:rPr>
              <a:t>Champ détecté</a:t>
            </a:r>
          </a:p>
        </p:txBody>
      </p:sp>
      <p:sp>
        <p:nvSpPr>
          <p:cNvPr id="17" name="Forme libre : forme 16">
            <a:extLst>
              <a:ext uri="{FF2B5EF4-FFF2-40B4-BE49-F238E27FC236}">
                <a16:creationId xmlns:a16="http://schemas.microsoft.com/office/drawing/2014/main" id="{4295032B-3318-4DC5-8D3C-9C994AE5237C}"/>
              </a:ext>
            </a:extLst>
          </p:cNvPr>
          <p:cNvSpPr/>
          <p:nvPr/>
        </p:nvSpPr>
        <p:spPr>
          <a:xfrm>
            <a:off x="5696280" y="4140000"/>
            <a:ext cx="2340000" cy="90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0800">
            <a:solidFill>
              <a:srgbClr val="2A6099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>
                <a:solidFill>
                  <a:srgbClr val="2A6099"/>
                </a:solidFill>
              </a:defRPr>
            </a:pPr>
            <a:r>
              <a:rPr lang="fr-FR" sz="1800" b="0" i="0" u="none" strike="noStrike" kern="1200" cap="none">
                <a:ln>
                  <a:noFill/>
                </a:ln>
                <a:solidFill>
                  <a:srgbClr val="2A6099"/>
                </a:solidFill>
                <a:latin typeface="Source Sans Pro" pitchFamily="34"/>
                <a:ea typeface="Segoe UI" pitchFamily="2"/>
                <a:cs typeface="Tahoma" pitchFamily="2"/>
              </a:rPr>
              <a:t>Transformée de Fourier</a:t>
            </a:r>
          </a:p>
        </p:txBody>
      </p:sp>
      <p:sp>
        <p:nvSpPr>
          <p:cNvPr id="18" name="Forme libre : forme 17">
            <a:extLst>
              <a:ext uri="{FF2B5EF4-FFF2-40B4-BE49-F238E27FC236}">
                <a16:creationId xmlns:a16="http://schemas.microsoft.com/office/drawing/2014/main" id="{E9001C52-428F-4043-9910-CBD24C6C8F6A}"/>
              </a:ext>
            </a:extLst>
          </p:cNvPr>
          <p:cNvSpPr/>
          <p:nvPr/>
        </p:nvSpPr>
        <p:spPr>
          <a:xfrm>
            <a:off x="4140000" y="1764360"/>
            <a:ext cx="1980000" cy="1080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FFFFFF"/>
          </a:solidFill>
          <a:ln w="10800">
            <a:solidFill>
              <a:srgbClr val="1ABC9C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/>
            </a:pPr>
            <a:r>
              <a:rPr lang="fr-FR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Excès de spins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/>
            </a:pPr>
            <a:r>
              <a:rPr lang="fr-FR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dans l’état -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BB5CB9-10AC-494A-9C77-93B4123E79A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fr-FR">
                <a:cs typeface="Tahoma" pitchFamily="2"/>
              </a:rPr>
              <a:t>Exemple : spectre de l’éthanol</a:t>
            </a:r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E8C26EF4-3F00-4500-B005-622D4493FCDD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2129760" y="1262520"/>
            <a:ext cx="5820480" cy="3957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B8E0C1-9C4E-496D-BB63-721E2831D74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fr-FR">
                <a:cs typeface="Tahoma" pitchFamily="2"/>
              </a:rPr>
              <a:t>Application à l’IRM</a:t>
            </a:r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E256029C-9B20-4D0C-8699-5248B90C96F5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439639" y="1432800"/>
            <a:ext cx="7201080" cy="37872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BACE8E2E-2CAD-44B3-A2E4-FCC2BA4A4375}"/>
              </a:ext>
            </a:extLst>
          </p:cNvPr>
          <p:cNvSpPr txBox="1"/>
          <p:nvPr/>
        </p:nvSpPr>
        <p:spPr>
          <a:xfrm>
            <a:off x="2621160" y="4860000"/>
            <a:ext cx="2958840" cy="3787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none" strike="noStrike" kern="1200" cap="none">
                <a:ln>
                  <a:noFill/>
                </a:ln>
                <a:solidFill>
                  <a:srgbClr val="00A933"/>
                </a:solidFill>
                <a:latin typeface="Source Sans Pro" pitchFamily="34"/>
                <a:ea typeface="Segoe UI" pitchFamily="2"/>
                <a:cs typeface="Tahoma" pitchFamily="2"/>
              </a:rPr>
              <a:t>Gradient de champ statique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AF64AA1-AFAE-4EA6-BEBF-FD1452E20959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fr-FR">
                <a:cs typeface="Tahoma" pitchFamily="2"/>
              </a:rPr>
              <a:t>Conclusion</a:t>
            </a:r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D9AF492A-6E59-477B-B633-78E5CAB7340F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3240000" y="1536119"/>
            <a:ext cx="3600000" cy="33026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 name="pag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CD9FB5-CB12-4B91-B7C0-563D9A99C22F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fr-FR">
                <a:cs typeface="Tahoma" pitchFamily="2"/>
              </a:rPr>
              <a:t>Probabilité hors résonance</a:t>
            </a:r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A8C5508D-846B-4B07-AE08-4B253548DF48}"/>
              </a:ext>
            </a:extLst>
          </p:cNvPr>
          <p:cNvPicPr>
            <a:picLocks noGrp="1" noChangeAspect="1"/>
          </p:cNvPicPr>
          <p:nvPr>
            <p:ph type="pic" idx="4294967295"/>
          </p:nvPr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392840" y="1484999"/>
            <a:ext cx="7294319" cy="3780000"/>
          </a:xfrm>
        </p:spPr>
      </p:pic>
      <p:sp>
        <p:nvSpPr>
          <p:cNvPr id="4" name="Connecteur droit 3">
            <a:extLst>
              <a:ext uri="{FF2B5EF4-FFF2-40B4-BE49-F238E27FC236}">
                <a16:creationId xmlns:a16="http://schemas.microsoft.com/office/drawing/2014/main" id="{FF37DA09-1CC3-4A84-88A5-EA9115129674}"/>
              </a:ext>
            </a:extLst>
          </p:cNvPr>
          <p:cNvSpPr/>
          <p:nvPr/>
        </p:nvSpPr>
        <p:spPr>
          <a:xfrm flipV="1">
            <a:off x="1653119" y="1382400"/>
            <a:ext cx="0" cy="360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5" name="Connecteur droit 4">
            <a:extLst>
              <a:ext uri="{FF2B5EF4-FFF2-40B4-BE49-F238E27FC236}">
                <a16:creationId xmlns:a16="http://schemas.microsoft.com/office/drawing/2014/main" id="{D2F5B685-0912-46A7-8A97-4F6D9C1A3408}"/>
              </a:ext>
            </a:extLst>
          </p:cNvPr>
          <p:cNvSpPr/>
          <p:nvPr/>
        </p:nvSpPr>
        <p:spPr>
          <a:xfrm flipV="1">
            <a:off x="1669680" y="5035680"/>
            <a:ext cx="7167240" cy="792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184757DD-B4CE-4B9A-815C-996DD3D02BCF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8920800" y="4824360"/>
                <a:ext cx="382680" cy="2804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>
                          <a:latin typeface="Cambria Math" panose="02040503050406030204" pitchFamily="18" charset="0"/>
                        </a:rPr>
                        <m:t>Ω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fr-FR" i="0">
                  <a:latin typeface="Source Sans Pro" pitchFamily="34"/>
                </a:endParaRPr>
              </a:p>
            </p:txBody>
          </p:sp>
        </mc:Choice>
        <mc:Fallback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184757DD-B4CE-4B9A-815C-996DD3D02B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0800" y="4824360"/>
                <a:ext cx="382680" cy="280440"/>
              </a:xfrm>
              <a:prstGeom prst="rect">
                <a:avLst/>
              </a:prstGeom>
              <a:blipFill>
                <a:blip r:embed="rId4"/>
                <a:stretch>
                  <a:fillRect l="-9524" b="-869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634F3FF4-D858-45ED-8704-58D82A89DBC8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720360" y="1332000"/>
                <a:ext cx="623160" cy="3225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fr-FR" i="0">
                  <a:latin typeface="Source Sans Pro" pitchFamily="34"/>
                </a:endParaRPr>
              </a:p>
            </p:txBody>
          </p:sp>
        </mc:Choice>
        <mc:Fallback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634F3FF4-D858-45ED-8704-58D82A89DB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360" y="1332000"/>
                <a:ext cx="623160" cy="322560"/>
              </a:xfrm>
              <a:prstGeom prst="rect">
                <a:avLst/>
              </a:prstGeom>
              <a:blipFill>
                <a:blip r:embed="rId5"/>
                <a:stretch>
                  <a:fillRect l="-6863" b="-961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onnecteur droit 7">
            <a:extLst>
              <a:ext uri="{FF2B5EF4-FFF2-40B4-BE49-F238E27FC236}">
                <a16:creationId xmlns:a16="http://schemas.microsoft.com/office/drawing/2014/main" id="{D0A1D229-D94F-49DB-89B7-4EFBFBAB1B63}"/>
              </a:ext>
            </a:extLst>
          </p:cNvPr>
          <p:cNvSpPr/>
          <p:nvPr/>
        </p:nvSpPr>
        <p:spPr>
          <a:xfrm>
            <a:off x="503999" y="2268000"/>
            <a:ext cx="180001" cy="0"/>
          </a:xfrm>
          <a:prstGeom prst="line">
            <a:avLst/>
          </a:prstGeom>
          <a:noFill/>
          <a:ln w="12600">
            <a:solidFill>
              <a:srgbClr val="2A6099"/>
            </a:solidFill>
            <a:prstDash val="solid"/>
          </a:ln>
        </p:spPr>
        <p:txBody>
          <a:bodyPr vert="horz" wrap="none" lIns="90720" tIns="45720" rIns="90720" bIns="4572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9" name="Connecteur droit 8">
            <a:extLst>
              <a:ext uri="{FF2B5EF4-FFF2-40B4-BE49-F238E27FC236}">
                <a16:creationId xmlns:a16="http://schemas.microsoft.com/office/drawing/2014/main" id="{7E8C534D-1FBF-42AD-8FC2-B603A2E1F293}"/>
              </a:ext>
            </a:extLst>
          </p:cNvPr>
          <p:cNvSpPr/>
          <p:nvPr/>
        </p:nvSpPr>
        <p:spPr>
          <a:xfrm>
            <a:off x="503999" y="2520000"/>
            <a:ext cx="180001" cy="0"/>
          </a:xfrm>
          <a:prstGeom prst="line">
            <a:avLst/>
          </a:prstGeom>
          <a:noFill/>
          <a:ln w="12600">
            <a:solidFill>
              <a:srgbClr val="FF8000"/>
            </a:solidFill>
            <a:prstDash val="solid"/>
          </a:ln>
        </p:spPr>
        <p:txBody>
          <a:bodyPr vert="horz" wrap="none" lIns="90720" tIns="45720" rIns="90720" bIns="4572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10" name="Connecteur droit 9">
            <a:extLst>
              <a:ext uri="{FF2B5EF4-FFF2-40B4-BE49-F238E27FC236}">
                <a16:creationId xmlns:a16="http://schemas.microsoft.com/office/drawing/2014/main" id="{A187B012-AE06-4981-BF99-FB5B41041ED4}"/>
              </a:ext>
            </a:extLst>
          </p:cNvPr>
          <p:cNvSpPr/>
          <p:nvPr/>
        </p:nvSpPr>
        <p:spPr>
          <a:xfrm>
            <a:off x="503999" y="2808000"/>
            <a:ext cx="180001" cy="0"/>
          </a:xfrm>
          <a:prstGeom prst="line">
            <a:avLst/>
          </a:prstGeom>
          <a:noFill/>
          <a:ln w="12600">
            <a:solidFill>
              <a:srgbClr val="00A933"/>
            </a:solidFill>
            <a:prstDash val="solid"/>
          </a:ln>
        </p:spPr>
        <p:txBody>
          <a:bodyPr vert="horz" wrap="none" lIns="90720" tIns="45720" rIns="90720" bIns="4572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E739B492-CF0A-41D3-84F1-98A9FCBED965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801000" y="2145240"/>
                <a:ext cx="449639" cy="208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fr-FR" i="0">
                  <a:latin typeface="Source Sans Pro" pitchFamily="34"/>
                </a:endParaRPr>
              </a:p>
            </p:txBody>
          </p:sp>
        </mc:Choice>
        <mc:Fallback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E739B492-CF0A-41D3-84F1-98A9FCBED9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000" y="2145240"/>
                <a:ext cx="449639" cy="208800"/>
              </a:xfrm>
              <a:prstGeom prst="rect">
                <a:avLst/>
              </a:prstGeom>
              <a:blipFill>
                <a:blip r:embed="rId6"/>
                <a:stretch>
                  <a:fillRect l="-35135" t="-11765" r="-24324" b="-2941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6BC2CEA8-B442-48FF-A6EB-41D80C708CB3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801000" y="2433240"/>
                <a:ext cx="493920" cy="15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fr-FR" i="0"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fr-FR" i="0">
                  <a:latin typeface="Source Sans Pro" pitchFamily="34"/>
                </a:endParaRPr>
              </a:p>
            </p:txBody>
          </p:sp>
        </mc:Choice>
        <mc:Fallback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6BC2CEA8-B442-48FF-A6EB-41D80C708C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000" y="2433240"/>
                <a:ext cx="493920" cy="153000"/>
              </a:xfrm>
              <a:prstGeom prst="rect">
                <a:avLst/>
              </a:prstGeom>
              <a:blipFill>
                <a:blip r:embed="rId7"/>
                <a:stretch>
                  <a:fillRect l="-30864" t="-32000" r="-22222" b="-60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120D4214-3240-4EE3-BD62-9FB4C2E8588B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801000" y="2685600"/>
                <a:ext cx="609480" cy="208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=2</m:t>
                      </m:r>
                      <m:r>
                        <m:rPr>
                          <m:sty m:val="p"/>
                        </m:rPr>
                        <a:rPr lang="fr-FR" i="0"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fr-FR" i="0">
                  <a:latin typeface="Source Sans Pro" pitchFamily="34"/>
                </a:endParaRPr>
              </a:p>
            </p:txBody>
          </p:sp>
        </mc:Choice>
        <mc:Fallback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120D4214-3240-4EE3-BD62-9FB4C2E858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000" y="2685600"/>
                <a:ext cx="609480" cy="208800"/>
              </a:xfrm>
              <a:prstGeom prst="rect">
                <a:avLst/>
              </a:prstGeom>
              <a:blipFill>
                <a:blip r:embed="rId8"/>
                <a:stretch>
                  <a:fillRect l="-26000" t="-11765" r="-19000" b="-2941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CD2E61-11DD-42C7-8371-09826FBF9718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fr-FR">
                <a:cs typeface="Tahoma" pitchFamily="2"/>
              </a:rPr>
              <a:t>Probabilité hors résonance</a:t>
            </a:r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28EAD835-44CA-44A0-9BAE-66C76AAAC5A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393199" y="1404000"/>
            <a:ext cx="7426800" cy="38052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onnecteur droit 3">
            <a:extLst>
              <a:ext uri="{FF2B5EF4-FFF2-40B4-BE49-F238E27FC236}">
                <a16:creationId xmlns:a16="http://schemas.microsoft.com/office/drawing/2014/main" id="{0349EADD-35BC-4631-B48A-1D8282E4590E}"/>
              </a:ext>
            </a:extLst>
          </p:cNvPr>
          <p:cNvSpPr/>
          <p:nvPr/>
        </p:nvSpPr>
        <p:spPr>
          <a:xfrm flipV="1">
            <a:off x="1653119" y="1382400"/>
            <a:ext cx="0" cy="360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5" name="Connecteur droit 4">
            <a:extLst>
              <a:ext uri="{FF2B5EF4-FFF2-40B4-BE49-F238E27FC236}">
                <a16:creationId xmlns:a16="http://schemas.microsoft.com/office/drawing/2014/main" id="{E73509F7-9EDE-4435-BD8A-D694917AD7A6}"/>
              </a:ext>
            </a:extLst>
          </p:cNvPr>
          <p:cNvSpPr/>
          <p:nvPr/>
        </p:nvSpPr>
        <p:spPr>
          <a:xfrm flipV="1">
            <a:off x="1669680" y="4980240"/>
            <a:ext cx="7167240" cy="792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3A7B5410-69F8-43CF-984A-06939E6444AD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8920800" y="4824360"/>
                <a:ext cx="382680" cy="2804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>
                          <a:latin typeface="Cambria Math" panose="02040503050406030204" pitchFamily="18" charset="0"/>
                        </a:rPr>
                        <m:t>Ω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fr-FR" i="0">
                  <a:latin typeface="Source Sans Pro" pitchFamily="34"/>
                </a:endParaRPr>
              </a:p>
            </p:txBody>
          </p:sp>
        </mc:Choice>
        <mc:Fallback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3A7B5410-69F8-43CF-984A-06939E6444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0800" y="4824360"/>
                <a:ext cx="382680" cy="280440"/>
              </a:xfrm>
              <a:prstGeom prst="rect">
                <a:avLst/>
              </a:prstGeom>
              <a:blipFill>
                <a:blip r:embed="rId4"/>
                <a:stretch>
                  <a:fillRect l="-9524" b="-869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494646FD-FEFC-4864-9E14-E93F4297E8AA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720360" y="1332000"/>
                <a:ext cx="623160" cy="3225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</m:oMath>
                  </m:oMathPara>
                </a14:m>
                <a:endParaRPr lang="fr-FR" i="0">
                  <a:latin typeface="Source Sans Pro" pitchFamily="34"/>
                </a:endParaRPr>
              </a:p>
            </p:txBody>
          </p:sp>
        </mc:Choice>
        <mc:Fallback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494646FD-FEFC-4864-9E14-E93F4297E8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360" y="1332000"/>
                <a:ext cx="623160" cy="322560"/>
              </a:xfrm>
              <a:prstGeom prst="rect">
                <a:avLst/>
              </a:prstGeom>
              <a:blipFill>
                <a:blip r:embed="rId5"/>
                <a:stretch>
                  <a:fillRect l="-6863" b="-9615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onnecteur droit 7">
            <a:extLst>
              <a:ext uri="{FF2B5EF4-FFF2-40B4-BE49-F238E27FC236}">
                <a16:creationId xmlns:a16="http://schemas.microsoft.com/office/drawing/2014/main" id="{F9B110B4-2BAB-4499-B255-C3C29FC8EBFB}"/>
              </a:ext>
            </a:extLst>
          </p:cNvPr>
          <p:cNvSpPr/>
          <p:nvPr/>
        </p:nvSpPr>
        <p:spPr>
          <a:xfrm>
            <a:off x="503999" y="2268000"/>
            <a:ext cx="180001" cy="0"/>
          </a:xfrm>
          <a:prstGeom prst="line">
            <a:avLst/>
          </a:prstGeom>
          <a:noFill/>
          <a:ln w="12600">
            <a:solidFill>
              <a:srgbClr val="2A6099"/>
            </a:solidFill>
            <a:prstDash val="solid"/>
          </a:ln>
        </p:spPr>
        <p:txBody>
          <a:bodyPr vert="horz" wrap="none" lIns="90720" tIns="45720" rIns="90720" bIns="4572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9" name="Connecteur droit 8">
            <a:extLst>
              <a:ext uri="{FF2B5EF4-FFF2-40B4-BE49-F238E27FC236}">
                <a16:creationId xmlns:a16="http://schemas.microsoft.com/office/drawing/2014/main" id="{48DC1252-022E-4E58-94B4-6848F6652D9D}"/>
              </a:ext>
            </a:extLst>
          </p:cNvPr>
          <p:cNvSpPr/>
          <p:nvPr/>
        </p:nvSpPr>
        <p:spPr>
          <a:xfrm>
            <a:off x="503999" y="2520000"/>
            <a:ext cx="180001" cy="0"/>
          </a:xfrm>
          <a:prstGeom prst="line">
            <a:avLst/>
          </a:prstGeom>
          <a:noFill/>
          <a:ln w="12600">
            <a:solidFill>
              <a:srgbClr val="FF8000"/>
            </a:solidFill>
            <a:prstDash val="solid"/>
          </a:ln>
        </p:spPr>
        <p:txBody>
          <a:bodyPr vert="horz" wrap="none" lIns="90720" tIns="45720" rIns="90720" bIns="4572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10" name="Connecteur droit 9">
            <a:extLst>
              <a:ext uri="{FF2B5EF4-FFF2-40B4-BE49-F238E27FC236}">
                <a16:creationId xmlns:a16="http://schemas.microsoft.com/office/drawing/2014/main" id="{41542DF5-2F42-4115-A16C-F11C2A37384A}"/>
              </a:ext>
            </a:extLst>
          </p:cNvPr>
          <p:cNvSpPr/>
          <p:nvPr/>
        </p:nvSpPr>
        <p:spPr>
          <a:xfrm>
            <a:off x="503999" y="2808000"/>
            <a:ext cx="180001" cy="0"/>
          </a:xfrm>
          <a:prstGeom prst="line">
            <a:avLst/>
          </a:prstGeom>
          <a:noFill/>
          <a:ln w="12600">
            <a:solidFill>
              <a:srgbClr val="00A933"/>
            </a:solidFill>
            <a:prstDash val="solid"/>
          </a:ln>
        </p:spPr>
        <p:txBody>
          <a:bodyPr vert="horz" wrap="none" lIns="90720" tIns="45720" rIns="90720" bIns="4572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CA2E0A6C-7E8D-4686-A38C-3BB96667A219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801000" y="2145240"/>
                <a:ext cx="449639" cy="208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fr-FR" i="0">
                  <a:latin typeface="Source Sans Pro" pitchFamily="34"/>
                </a:endParaRPr>
              </a:p>
            </p:txBody>
          </p:sp>
        </mc:Choice>
        <mc:Fallback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CA2E0A6C-7E8D-4686-A38C-3BB96667A2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000" y="2145240"/>
                <a:ext cx="449639" cy="208800"/>
              </a:xfrm>
              <a:prstGeom prst="rect">
                <a:avLst/>
              </a:prstGeom>
              <a:blipFill>
                <a:blip r:embed="rId6"/>
                <a:stretch>
                  <a:fillRect l="-35135" t="-11765" r="-24324" b="-2941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DFCC68AA-A0B7-470D-B9A3-2655BDBAD1BE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801000" y="2433240"/>
                <a:ext cx="493920" cy="1530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fr-FR" i="0"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fr-FR" i="0">
                  <a:latin typeface="Source Sans Pro" pitchFamily="34"/>
                </a:endParaRPr>
              </a:p>
            </p:txBody>
          </p:sp>
        </mc:Choice>
        <mc:Fallback>
          <p:sp>
            <p:nvSpPr>
              <p:cNvPr id="12" name="ZoneTexte 11">
                <a:extLst>
                  <a:ext uri="{FF2B5EF4-FFF2-40B4-BE49-F238E27FC236}">
                    <a16:creationId xmlns:a16="http://schemas.microsoft.com/office/drawing/2014/main" id="{DFCC68AA-A0B7-470D-B9A3-2655BDBAD1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000" y="2433240"/>
                <a:ext cx="493920" cy="153000"/>
              </a:xfrm>
              <a:prstGeom prst="rect">
                <a:avLst/>
              </a:prstGeom>
              <a:blipFill>
                <a:blip r:embed="rId7"/>
                <a:stretch>
                  <a:fillRect l="-30864" t="-32000" r="-22222" b="-60000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3FA05237-798C-4231-A451-7B5D6FFE53DE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801000" y="2685600"/>
                <a:ext cx="609480" cy="208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𝛿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=2</m:t>
                      </m:r>
                      <m:r>
                        <m:rPr>
                          <m:sty m:val="p"/>
                        </m:rPr>
                        <a:rPr lang="fr-FR" i="0">
                          <a:latin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fr-FR" i="0">
                  <a:latin typeface="Source Sans Pro" pitchFamily="34"/>
                </a:endParaRPr>
              </a:p>
            </p:txBody>
          </p:sp>
        </mc:Choice>
        <mc:Fallback>
          <p:sp>
            <p:nvSpPr>
              <p:cNvPr id="13" name="ZoneTexte 12">
                <a:extLst>
                  <a:ext uri="{FF2B5EF4-FFF2-40B4-BE49-F238E27FC236}">
                    <a16:creationId xmlns:a16="http://schemas.microsoft.com/office/drawing/2014/main" id="{3FA05237-798C-4231-A451-7B5D6FFE5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1000" y="2685600"/>
                <a:ext cx="609480" cy="208800"/>
              </a:xfrm>
              <a:prstGeom prst="rect">
                <a:avLst/>
              </a:prstGeom>
              <a:blipFill>
                <a:blip r:embed="rId8"/>
                <a:stretch>
                  <a:fillRect l="-26000" t="-11765" r="-19000" b="-2941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Connecteur droit 13">
            <a:extLst>
              <a:ext uri="{FF2B5EF4-FFF2-40B4-BE49-F238E27FC236}">
                <a16:creationId xmlns:a16="http://schemas.microsoft.com/office/drawing/2014/main" id="{B49259A0-C463-4883-97DB-1F6633573E26}"/>
              </a:ext>
            </a:extLst>
          </p:cNvPr>
          <p:cNvSpPr/>
          <p:nvPr/>
        </p:nvSpPr>
        <p:spPr>
          <a:xfrm flipV="1">
            <a:off x="1672199" y="3318479"/>
            <a:ext cx="7167241" cy="7920"/>
          </a:xfrm>
          <a:prstGeom prst="line">
            <a:avLst/>
          </a:prstGeom>
          <a:noFill/>
          <a:ln w="10800">
            <a:solidFill>
              <a:srgbClr val="FF0000"/>
            </a:solidFill>
            <a:custDash>
              <a:ds d="1100000" sp="1100000"/>
              <a:ds d="1100000" sp="1100000"/>
            </a:custDash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15" name="Connecteur droit 14">
            <a:extLst>
              <a:ext uri="{FF2B5EF4-FFF2-40B4-BE49-F238E27FC236}">
                <a16:creationId xmlns:a16="http://schemas.microsoft.com/office/drawing/2014/main" id="{E0791D0E-1C43-44FE-A7C8-105F4DA57C2A}"/>
              </a:ext>
            </a:extLst>
          </p:cNvPr>
          <p:cNvSpPr/>
          <p:nvPr/>
        </p:nvSpPr>
        <p:spPr>
          <a:xfrm flipV="1">
            <a:off x="1672560" y="4309920"/>
            <a:ext cx="7167240" cy="7920"/>
          </a:xfrm>
          <a:prstGeom prst="line">
            <a:avLst/>
          </a:prstGeom>
          <a:noFill/>
          <a:ln w="10800">
            <a:solidFill>
              <a:srgbClr val="FF0000"/>
            </a:solidFill>
            <a:custDash>
              <a:ds d="1100000" sp="1100000"/>
              <a:ds d="1100000" sp="1100000"/>
            </a:custDash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0C451A62-CEA2-4ED9-8DEA-0A7EAE8EFC2D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9159480" y="3657960"/>
                <a:ext cx="848519" cy="3160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  <m:r>
                        <a:rPr lang="fr-FR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≠1</m:t>
                      </m:r>
                    </m:oMath>
                  </m:oMathPara>
                </a14:m>
                <a:endParaRPr lang="fr-FR" i="0">
                  <a:solidFill>
                    <a:srgbClr val="FF0000"/>
                  </a:solidFill>
                  <a:latin typeface="Source Sans Pro" pitchFamily="34"/>
                </a:endParaRPr>
              </a:p>
            </p:txBody>
          </p:sp>
        </mc:Choice>
        <mc:Fallback>
          <p:sp>
            <p:nvSpPr>
              <p:cNvPr id="16" name="ZoneTexte 15">
                <a:extLst>
                  <a:ext uri="{FF2B5EF4-FFF2-40B4-BE49-F238E27FC236}">
                    <a16:creationId xmlns:a16="http://schemas.microsoft.com/office/drawing/2014/main" id="{0C451A62-CEA2-4ED9-8DEA-0A7EAE8EFC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9480" y="3657960"/>
                <a:ext cx="848519" cy="316080"/>
              </a:xfrm>
              <a:prstGeom prst="rect">
                <a:avLst/>
              </a:prstGeom>
              <a:blipFill>
                <a:blip r:embed="rId9"/>
                <a:stretch>
                  <a:fillRect l="-15108" r="-10072" b="-576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Forme libre : forme 16">
            <a:extLst>
              <a:ext uri="{FF2B5EF4-FFF2-40B4-BE49-F238E27FC236}">
                <a16:creationId xmlns:a16="http://schemas.microsoft.com/office/drawing/2014/main" id="{19DC7F8F-6AD6-4511-B7EC-96D07FE6AF47}"/>
              </a:ext>
            </a:extLst>
          </p:cNvPr>
          <p:cNvSpPr/>
          <p:nvPr/>
        </p:nvSpPr>
        <p:spPr>
          <a:xfrm>
            <a:off x="8928000" y="3321359"/>
            <a:ext cx="108000" cy="998640"/>
          </a:xfrm>
          <a:custGeom>
            <a:avLst>
              <a:gd name="f0" fmla="val 1800"/>
              <a:gd name="f1" fmla="val 10800"/>
            </a:avLst>
            <a:gdLst>
              <a:gd name="f2" fmla="val 10800000"/>
              <a:gd name="f3" fmla="val 5400000"/>
              <a:gd name="f4" fmla="val 180"/>
              <a:gd name="f5" fmla="val w"/>
              <a:gd name="f6" fmla="val h"/>
              <a:gd name="f7" fmla="val 0"/>
              <a:gd name="f8" fmla="val 21600"/>
              <a:gd name="f9" fmla="val -2147483647"/>
              <a:gd name="f10" fmla="val 2147483647"/>
              <a:gd name="f11" fmla="val 5400"/>
              <a:gd name="f12" fmla="val 10800"/>
              <a:gd name="f13" fmla="val 16200"/>
              <a:gd name="f14" fmla="+- 0 0 0"/>
              <a:gd name="f15" fmla="*/ f5 1 21600"/>
              <a:gd name="f16" fmla="*/ f6 1 21600"/>
              <a:gd name="f17" fmla="pin 0 f0 5400"/>
              <a:gd name="f18" fmla="pin 0 f1 21600"/>
              <a:gd name="f19" fmla="*/ f14 f2 1"/>
              <a:gd name="f20" fmla="*/ f17 1 2"/>
              <a:gd name="f21" fmla="val f17"/>
              <a:gd name="f22" fmla="val f18"/>
              <a:gd name="f23" fmla="+- 21600 0 f17"/>
              <a:gd name="f24" fmla="*/ f17 10000 1"/>
              <a:gd name="f25" fmla="*/ 10800 f15 1"/>
              <a:gd name="f26" fmla="*/ f17 f16 1"/>
              <a:gd name="f27" fmla="*/ f8 f15 1"/>
              <a:gd name="f28" fmla="*/ f18 f16 1"/>
              <a:gd name="f29" fmla="*/ 0 f15 1"/>
              <a:gd name="f30" fmla="*/ 7800 f15 1"/>
              <a:gd name="f31" fmla="*/ 0 f16 1"/>
              <a:gd name="f32" fmla="*/ f19 1 f4"/>
              <a:gd name="f33" fmla="*/ 21600 f16 1"/>
              <a:gd name="f34" fmla="*/ 21600 f15 1"/>
              <a:gd name="f35" fmla="*/ 10800 f16 1"/>
              <a:gd name="f36" fmla="+- f22 0 f17"/>
              <a:gd name="f37" fmla="+- f22 0 f20"/>
              <a:gd name="f38" fmla="+- f22 f20 0"/>
              <a:gd name="f39" fmla="+- f22 f17 0"/>
              <a:gd name="f40" fmla="+- 21600 0 f20"/>
              <a:gd name="f41" fmla="*/ f24 1 31953"/>
              <a:gd name="f42" fmla="+- f32 0 f3"/>
              <a:gd name="f43" fmla="+- 21600 0 f41"/>
              <a:gd name="f44" fmla="*/ f41 f16 1"/>
              <a:gd name="f45" fmla="*/ f43 f16 1"/>
            </a:gdLst>
            <a:ahLst>
              <a:ahXY gdRefY="f0" minY="f7" maxY="f11">
                <a:pos x="f25" y="f26"/>
              </a:ahXY>
              <a:ahXY gdRefY="f1" minY="f7" maxY="f8">
                <a:pos x="f27" y="f28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2">
                <a:pos x="f29" y="f31"/>
              </a:cxn>
              <a:cxn ang="f42">
                <a:pos x="f29" y="f33"/>
              </a:cxn>
              <a:cxn ang="f42">
                <a:pos x="f34" y="f35"/>
              </a:cxn>
            </a:cxnLst>
            <a:rect l="f29" t="f44" r="f30" b="f45"/>
            <a:pathLst>
              <a:path w="21600" h="21600">
                <a:moveTo>
                  <a:pt x="f7" y="f7"/>
                </a:moveTo>
                <a:cubicBezTo>
                  <a:pt x="f11" y="f7"/>
                  <a:pt x="f12" y="f20"/>
                  <a:pt x="f12" y="f21"/>
                </a:cubicBezTo>
                <a:lnTo>
                  <a:pt x="f12" y="f36"/>
                </a:lnTo>
                <a:cubicBezTo>
                  <a:pt x="f12" y="f37"/>
                  <a:pt x="f13" y="f22"/>
                  <a:pt x="f8" y="f22"/>
                </a:cubicBezTo>
                <a:cubicBezTo>
                  <a:pt x="f13" y="f22"/>
                  <a:pt x="f12" y="f38"/>
                  <a:pt x="f12" y="f39"/>
                </a:cubicBezTo>
                <a:lnTo>
                  <a:pt x="f12" y="f23"/>
                </a:lnTo>
                <a:cubicBezTo>
                  <a:pt x="f12" y="f40"/>
                  <a:pt x="f11" y="f8"/>
                  <a:pt x="f7" y="f8"/>
                </a:cubicBezTo>
              </a:path>
            </a:pathLst>
          </a:custGeom>
          <a:noFill/>
          <a:ln w="10800">
            <a:solidFill>
              <a:srgbClr val="FF0000"/>
            </a:solidFill>
            <a:prstDash val="solid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6E62A5-7154-4EA0-9756-2B9F53B7CC65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fr-FR">
                <a:cs typeface="Tahoma" pitchFamily="2"/>
              </a:rPr>
              <a:t>Comportement fréquentiel</a:t>
            </a:r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0E1B34E2-87E9-449E-9CF2-537429496080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393199" y="1404000"/>
            <a:ext cx="7426800" cy="380520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onnecteur droit 3">
            <a:extLst>
              <a:ext uri="{FF2B5EF4-FFF2-40B4-BE49-F238E27FC236}">
                <a16:creationId xmlns:a16="http://schemas.microsoft.com/office/drawing/2014/main" id="{72DA09FA-2EA3-4061-91A1-EE815A46C16E}"/>
              </a:ext>
            </a:extLst>
          </p:cNvPr>
          <p:cNvSpPr/>
          <p:nvPr/>
        </p:nvSpPr>
        <p:spPr>
          <a:xfrm flipV="1">
            <a:off x="1653119" y="1421280"/>
            <a:ext cx="0" cy="3599999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5" name="Connecteur droit 4">
            <a:extLst>
              <a:ext uri="{FF2B5EF4-FFF2-40B4-BE49-F238E27FC236}">
                <a16:creationId xmlns:a16="http://schemas.microsoft.com/office/drawing/2014/main" id="{A9679488-7082-4E50-8D0F-A0005BE17B72}"/>
              </a:ext>
            </a:extLst>
          </p:cNvPr>
          <p:cNvSpPr/>
          <p:nvPr/>
        </p:nvSpPr>
        <p:spPr>
          <a:xfrm flipV="1">
            <a:off x="1667160" y="5037480"/>
            <a:ext cx="7167240" cy="792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5E282E10-9FA4-4B95-9C58-0C3436CE2A39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648720" y="1332000"/>
                <a:ext cx="870119" cy="32256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  <m:d>
                        <m:d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𝛿</m:t>
                          </m:r>
                        </m:e>
                      </m:d>
                    </m:oMath>
                  </m:oMathPara>
                </a14:m>
                <a:endParaRPr lang="fr-FR" i="0">
                  <a:latin typeface="Source Sans Pro" pitchFamily="34"/>
                </a:endParaRPr>
              </a:p>
            </p:txBody>
          </p:sp>
        </mc:Choice>
        <mc:Fallback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5E282E10-9FA4-4B95-9C58-0C3436CE2A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8720" y="1332000"/>
                <a:ext cx="870119" cy="322560"/>
              </a:xfrm>
              <a:prstGeom prst="rect">
                <a:avLst/>
              </a:prstGeom>
              <a:blipFill>
                <a:blip r:embed="rId4"/>
                <a:stretch>
                  <a:fillRect l="-6993" b="-576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22D58D03-722E-4E96-8E66-FB4A65AC00A7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8916840" y="4932000"/>
                <a:ext cx="229320" cy="205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i="1">
                          <a:latin typeface="Cambria Math" panose="02040503050406030204" pitchFamily="18" charset="0"/>
                        </a:rPr>
                        <m:t>𝛿</m:t>
                      </m:r>
                    </m:oMath>
                  </m:oMathPara>
                </a14:m>
                <a:endParaRPr lang="fr-FR" i="0">
                  <a:latin typeface="Source Sans Pro" pitchFamily="34"/>
                </a:endParaRPr>
              </a:p>
            </p:txBody>
          </p:sp>
        </mc:Choice>
        <mc:Fallback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22D58D03-722E-4E96-8E66-FB4A65AC00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16840" y="4932000"/>
                <a:ext cx="229320" cy="205200"/>
              </a:xfrm>
              <a:prstGeom prst="rect">
                <a:avLst/>
              </a:prstGeom>
              <a:blipFill>
                <a:blip r:embed="rId5"/>
                <a:stretch>
                  <a:fillRect l="-27027" t="-11765" r="-2703" b="-2941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BA8E61-24C7-4D50-BE6C-E594A4884E1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fr-FR">
                <a:cs typeface="Tahoma" pitchFamily="2"/>
              </a:rPr>
              <a:t>Modélisation</a:t>
            </a:r>
          </a:p>
        </p:txBody>
      </p:sp>
      <p:sp>
        <p:nvSpPr>
          <p:cNvPr id="3" name="Connecteur droit 2">
            <a:extLst>
              <a:ext uri="{FF2B5EF4-FFF2-40B4-BE49-F238E27FC236}">
                <a16:creationId xmlns:a16="http://schemas.microsoft.com/office/drawing/2014/main" id="{C5EE2D32-E640-4B52-8661-5EB379607B16}"/>
              </a:ext>
            </a:extLst>
          </p:cNvPr>
          <p:cNvSpPr/>
          <p:nvPr/>
        </p:nvSpPr>
        <p:spPr>
          <a:xfrm>
            <a:off x="3060000" y="1944000"/>
            <a:ext cx="3060000" cy="0"/>
          </a:xfrm>
          <a:prstGeom prst="line">
            <a:avLst/>
          </a:prstGeom>
          <a:noFill/>
          <a:ln w="12600">
            <a:solidFill>
              <a:srgbClr val="800080"/>
            </a:solidFill>
            <a:prstDash val="solid"/>
          </a:ln>
        </p:spPr>
        <p:txBody>
          <a:bodyPr vert="horz" wrap="none" lIns="90720" tIns="45720" rIns="90720" bIns="4572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4" name="Connecteur droit 3">
            <a:extLst>
              <a:ext uri="{FF2B5EF4-FFF2-40B4-BE49-F238E27FC236}">
                <a16:creationId xmlns:a16="http://schemas.microsoft.com/office/drawing/2014/main" id="{5C69156A-BAB4-4681-BA85-F0489AC4526F}"/>
              </a:ext>
            </a:extLst>
          </p:cNvPr>
          <p:cNvSpPr/>
          <p:nvPr/>
        </p:nvSpPr>
        <p:spPr>
          <a:xfrm>
            <a:off x="3060000" y="4248000"/>
            <a:ext cx="3060000" cy="0"/>
          </a:xfrm>
          <a:prstGeom prst="line">
            <a:avLst/>
          </a:prstGeom>
          <a:noFill/>
          <a:ln w="12600">
            <a:solidFill>
              <a:srgbClr val="00A933"/>
            </a:solidFill>
            <a:prstDash val="solid"/>
          </a:ln>
        </p:spPr>
        <p:txBody>
          <a:bodyPr vert="horz" wrap="none" lIns="90720" tIns="45720" rIns="90720" bIns="4572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5" name="Connecteur droit 4">
            <a:extLst>
              <a:ext uri="{FF2B5EF4-FFF2-40B4-BE49-F238E27FC236}">
                <a16:creationId xmlns:a16="http://schemas.microsoft.com/office/drawing/2014/main" id="{E65C0565-F221-4207-8831-188C8A50C0D8}"/>
              </a:ext>
            </a:extLst>
          </p:cNvPr>
          <p:cNvSpPr/>
          <p:nvPr/>
        </p:nvSpPr>
        <p:spPr>
          <a:xfrm flipV="1">
            <a:off x="2700000" y="1440000"/>
            <a:ext cx="0" cy="3240000"/>
          </a:xfrm>
          <a:prstGeom prst="line">
            <a:avLst/>
          </a:prstGeom>
          <a:noFill/>
          <a:ln w="1260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720" tIns="45720" rIns="90720" bIns="4572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DF9DD4F4-226C-47BE-B0E0-4D4194B8FAD6}"/>
              </a:ext>
            </a:extLst>
          </p:cNvPr>
          <p:cNvSpPr txBox="1"/>
          <p:nvPr/>
        </p:nvSpPr>
        <p:spPr>
          <a:xfrm>
            <a:off x="2322360" y="1184040"/>
            <a:ext cx="305640" cy="3787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1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E</a:t>
            </a:r>
          </a:p>
        </p:txBody>
      </p:sp>
      <p:sp>
        <p:nvSpPr>
          <p:cNvPr id="7" name="Connecteur droit 6">
            <a:extLst>
              <a:ext uri="{FF2B5EF4-FFF2-40B4-BE49-F238E27FC236}">
                <a16:creationId xmlns:a16="http://schemas.microsoft.com/office/drawing/2014/main" id="{D7B4E9DC-E700-496E-8590-FDF97BE51D5A}"/>
              </a:ext>
            </a:extLst>
          </p:cNvPr>
          <p:cNvSpPr/>
          <p:nvPr/>
        </p:nvSpPr>
        <p:spPr>
          <a:xfrm>
            <a:off x="2615400" y="1944000"/>
            <a:ext cx="180000" cy="0"/>
          </a:xfrm>
          <a:prstGeom prst="line">
            <a:avLst/>
          </a:prstGeom>
          <a:noFill/>
          <a:ln w="12600">
            <a:solidFill>
              <a:srgbClr val="000000"/>
            </a:solidFill>
            <a:prstDash val="solid"/>
          </a:ln>
        </p:spPr>
        <p:txBody>
          <a:bodyPr vert="horz" wrap="none" lIns="90720" tIns="45720" rIns="90720" bIns="4572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8" name="Connecteur droit 7">
            <a:extLst>
              <a:ext uri="{FF2B5EF4-FFF2-40B4-BE49-F238E27FC236}">
                <a16:creationId xmlns:a16="http://schemas.microsoft.com/office/drawing/2014/main" id="{06D3D27E-D079-4573-87DD-B9177546A590}"/>
              </a:ext>
            </a:extLst>
          </p:cNvPr>
          <p:cNvSpPr/>
          <p:nvPr/>
        </p:nvSpPr>
        <p:spPr>
          <a:xfrm>
            <a:off x="2615400" y="4248000"/>
            <a:ext cx="180000" cy="0"/>
          </a:xfrm>
          <a:prstGeom prst="line">
            <a:avLst/>
          </a:prstGeom>
          <a:noFill/>
          <a:ln w="12600">
            <a:solidFill>
              <a:srgbClr val="000000"/>
            </a:solidFill>
            <a:prstDash val="solid"/>
          </a:ln>
        </p:spPr>
        <p:txBody>
          <a:bodyPr vert="horz" wrap="none" lIns="90720" tIns="45720" rIns="90720" bIns="4572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BEC48B4D-5A0B-4046-9F42-20EE660A3F8A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1806840" y="3992400"/>
                <a:ext cx="778320" cy="5839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fr-FR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ℏ</m:t>
                          </m:r>
                          <m:sSub>
                            <m:sSubPr>
                              <m:ctrlPr>
                                <a:rPr lang="fr-FR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r-FR" i="0">
                  <a:latin typeface="Source Sans Pro" pitchFamily="34"/>
                </a:endParaRPr>
              </a:p>
            </p:txBody>
          </p:sp>
        </mc:Choice>
        <mc:Fallback>
          <p:sp>
            <p:nvSpPr>
              <p:cNvPr id="9" name="ZoneTexte 8">
                <a:extLst>
                  <a:ext uri="{FF2B5EF4-FFF2-40B4-BE49-F238E27FC236}">
                    <a16:creationId xmlns:a16="http://schemas.microsoft.com/office/drawing/2014/main" id="{BEC48B4D-5A0B-4046-9F42-20EE660A3F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6840" y="3992400"/>
                <a:ext cx="778320" cy="5839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Connecteur droit 9">
            <a:extLst>
              <a:ext uri="{FF2B5EF4-FFF2-40B4-BE49-F238E27FC236}">
                <a16:creationId xmlns:a16="http://schemas.microsoft.com/office/drawing/2014/main" id="{9E03473F-8BAD-47B2-919A-ECD99899E906}"/>
              </a:ext>
            </a:extLst>
          </p:cNvPr>
          <p:cNvSpPr/>
          <p:nvPr/>
        </p:nvSpPr>
        <p:spPr>
          <a:xfrm>
            <a:off x="3780000" y="1944000"/>
            <a:ext cx="0" cy="2304000"/>
          </a:xfrm>
          <a:prstGeom prst="line">
            <a:avLst/>
          </a:prstGeom>
          <a:noFill/>
          <a:ln w="10800">
            <a:solidFill>
              <a:srgbClr val="FF0000"/>
            </a:solidFill>
            <a:prstDash val="solid"/>
            <a:headEnd type="arrow"/>
            <a:tailEnd type="arrow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BE727DD2-0B31-484B-AD35-EA0DE3CBCF41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3960000" y="2974320"/>
                <a:ext cx="521280" cy="2656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ℏ</m:t>
                      </m:r>
                      <m:sSub>
                        <m:sSubPr>
                          <m:ctrlPr>
                            <a:rPr lang="fr-F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fr-FR" i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fr-FR" i="0">
                  <a:solidFill>
                    <a:srgbClr val="FF0000"/>
                  </a:solidFill>
                  <a:latin typeface="Source Sans Pro" pitchFamily="34"/>
                </a:endParaRPr>
              </a:p>
            </p:txBody>
          </p:sp>
        </mc:Choice>
        <mc:Fallback>
          <p:sp>
            <p:nvSpPr>
              <p:cNvPr id="11" name="ZoneTexte 10">
                <a:extLst>
                  <a:ext uri="{FF2B5EF4-FFF2-40B4-BE49-F238E27FC236}">
                    <a16:creationId xmlns:a16="http://schemas.microsoft.com/office/drawing/2014/main" id="{BE727DD2-0B31-484B-AD35-EA0DE3CBCF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000" y="2974320"/>
                <a:ext cx="521280" cy="265680"/>
              </a:xfrm>
              <a:prstGeom prst="rect">
                <a:avLst/>
              </a:prstGeom>
              <a:blipFill>
                <a:blip r:embed="rId4"/>
                <a:stretch>
                  <a:fillRect l="-10588" b="-2325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ZoneTexte 11">
            <a:extLst>
              <a:ext uri="{FF2B5EF4-FFF2-40B4-BE49-F238E27FC236}">
                <a16:creationId xmlns:a16="http://schemas.microsoft.com/office/drawing/2014/main" id="{3CFE81A9-64FD-49AC-90C2-AE61161D1449}"/>
              </a:ext>
            </a:extLst>
          </p:cNvPr>
          <p:cNvSpPr txBox="1"/>
          <p:nvPr/>
        </p:nvSpPr>
        <p:spPr>
          <a:xfrm>
            <a:off x="3671999" y="4897800"/>
            <a:ext cx="520560" cy="3787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où  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8D1A93B-3F3B-4CA0-8F55-9FD2E332C535}"/>
              </a:ext>
            </a:extLst>
          </p:cNvPr>
          <p:cNvSpPr txBox="1">
            <a:spLocks noResize="1"/>
          </p:cNvSpPr>
          <p:nvPr/>
        </p:nvSpPr>
        <p:spPr>
          <a:xfrm>
            <a:off x="4695480" y="2663280"/>
            <a:ext cx="719640" cy="3596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1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B15187A4-7374-4745-8A04-BDE489DF565C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4143240" y="4941360"/>
                <a:ext cx="1037519" cy="3160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𝜔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𝛾</m:t>
                      </m:r>
                      <m:sSub>
                        <m:sSubPr>
                          <m:ctrlPr>
                            <a:rPr lang="fr-FR" i="1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fr-FR" i="0">
                  <a:latin typeface="Source Sans Pro" pitchFamily="34"/>
                </a:endParaRPr>
              </a:p>
            </p:txBody>
          </p:sp>
        </mc:Choice>
        <mc:Fallback>
          <p:sp>
            <p:nvSpPr>
              <p:cNvPr id="14" name="ZoneTexte 13">
                <a:extLst>
                  <a:ext uri="{FF2B5EF4-FFF2-40B4-BE49-F238E27FC236}">
                    <a16:creationId xmlns:a16="http://schemas.microsoft.com/office/drawing/2014/main" id="{B15187A4-7374-4745-8A04-BDE489DF56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3240" y="4941360"/>
                <a:ext cx="1037519" cy="316080"/>
              </a:xfrm>
              <a:prstGeom prst="rect">
                <a:avLst/>
              </a:prstGeom>
              <a:blipFill>
                <a:blip r:embed="rId5"/>
                <a:stretch>
                  <a:fillRect l="-3529" b="-1568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DA60D554-3D47-4EE5-AEDA-AF188830D294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1806840" y="1652400"/>
                <a:ext cx="571680" cy="58392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>
                              <a:solidFill>
                                <a:srgbClr val="836967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>
                              <a:latin typeface="Cambria Math" panose="02040503050406030204" pitchFamily="18" charset="0"/>
                            </a:rPr>
                            <m:t>ℏ</m:t>
                          </m:r>
                          <m:sSub>
                            <m:sSubPr>
                              <m:ctrlPr>
                                <a:rPr lang="fr-FR" i="1">
                                  <a:solidFill>
                                    <a:srgbClr val="836967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fr-FR" i="1">
                                  <a:latin typeface="Cambria Math" panose="02040503050406030204" pitchFamily="18" charset="0"/>
                                </a:rPr>
                                <m:t>𝜔</m:t>
                              </m:r>
                            </m:e>
                            <m:sub>
                              <m:r>
                                <a:rPr lang="fr-FR" i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num>
                        <m:den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fr-FR" i="0">
                  <a:latin typeface="Source Sans Pro" pitchFamily="34"/>
                </a:endParaRPr>
              </a:p>
            </p:txBody>
          </p:sp>
        </mc:Choice>
        <mc:Fallback>
          <p:sp>
            <p:nvSpPr>
              <p:cNvPr id="15" name="ZoneTexte 14">
                <a:extLst>
                  <a:ext uri="{FF2B5EF4-FFF2-40B4-BE49-F238E27FC236}">
                    <a16:creationId xmlns:a16="http://schemas.microsoft.com/office/drawing/2014/main" id="{DA60D554-3D47-4EE5-AEDA-AF188830D2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6840" y="1652400"/>
                <a:ext cx="571680" cy="5839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">
            <a:extLst>
              <a:ext uri="{FF2B5EF4-FFF2-40B4-BE49-F238E27FC236}">
                <a16:creationId xmlns:a16="http://schemas.microsoft.com/office/drawing/2014/main" id="{85E98528-986A-487E-8EFC-748F7D1EA96A}"/>
              </a:ext>
            </a:extLst>
          </p:cNvPr>
          <p:cNvPicPr>
            <a:picLocks noChangeAspect="1"/>
          </p:cNvPicPr>
          <p:nvPr/>
        </p:nvPicPr>
        <p:blipFill>
          <a:blip r:embed="rId7">
            <a:lum/>
            <a:alphaModFix/>
          </a:blip>
          <a:srcRect/>
          <a:stretch>
            <a:fillRect/>
          </a:stretch>
        </p:blipFill>
        <p:spPr>
          <a:xfrm>
            <a:off x="6283440" y="4031999"/>
            <a:ext cx="736559" cy="428760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">
            <a:extLst>
              <a:ext uri="{FF2B5EF4-FFF2-40B4-BE49-F238E27FC236}">
                <a16:creationId xmlns:a16="http://schemas.microsoft.com/office/drawing/2014/main" id="{085F9D51-8618-421D-8006-397E940BFE93}"/>
              </a:ext>
            </a:extLst>
          </p:cNvPr>
          <p:cNvPicPr>
            <a:picLocks noChangeAspect="1"/>
          </p:cNvPicPr>
          <p:nvPr/>
        </p:nvPicPr>
        <p:blipFill>
          <a:blip r:embed="rId8">
            <a:lum/>
            <a:alphaModFix/>
          </a:blip>
          <a:srcRect/>
          <a:stretch>
            <a:fillRect/>
          </a:stretch>
        </p:blipFill>
        <p:spPr>
          <a:xfrm>
            <a:off x="6267240" y="1706760"/>
            <a:ext cx="752759" cy="4892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25D046-5585-44DA-905C-B0B1099C5496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fr-FR">
                <a:cs typeface="Tahoma" pitchFamily="2"/>
              </a:rPr>
              <a:t>Résolution du système avec couplage</a:t>
            </a:r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5919D813-9774-4F57-B6E3-B8C6AC43CD21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121400" y="1440000"/>
            <a:ext cx="7837560" cy="2367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">
            <a:extLst>
              <a:ext uri="{FF2B5EF4-FFF2-40B4-BE49-F238E27FC236}">
                <a16:creationId xmlns:a16="http://schemas.microsoft.com/office/drawing/2014/main" id="{F2AE7CD1-47E3-4189-BA59-157C78670878}"/>
              </a:ext>
            </a:extLst>
          </p:cNvPr>
          <p:cNvPicPr>
            <a:picLocks noChangeAspect="1"/>
          </p:cNvPicPr>
          <p:nvPr/>
        </p:nvPicPr>
        <p:blipFill>
          <a:blip r:embed="rId4">
            <a:lum/>
            <a:alphaModFix/>
          </a:blip>
          <a:srcRect/>
          <a:stretch>
            <a:fillRect/>
          </a:stretch>
        </p:blipFill>
        <p:spPr>
          <a:xfrm>
            <a:off x="3223080" y="4265280"/>
            <a:ext cx="3633840" cy="7524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05DE10A5-843F-4351-B4AD-30E1BFCDC924}"/>
              </a:ext>
            </a:extLst>
          </p:cNvPr>
          <p:cNvSpPr txBox="1"/>
          <p:nvPr/>
        </p:nvSpPr>
        <p:spPr>
          <a:xfrm>
            <a:off x="2448000" y="4474440"/>
            <a:ext cx="618120" cy="37872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0" compatLnSpc="0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r>
              <a:rPr lang="fr-FR" sz="1800" b="0" i="0" u="none" strike="noStrike" kern="1200" cap="none">
                <a:ln>
                  <a:noFill/>
                </a:ln>
                <a:solidFill>
                  <a:srgbClr val="2C3E50"/>
                </a:solidFill>
                <a:latin typeface="Source Sans Pro" pitchFamily="34"/>
                <a:ea typeface="Segoe UI" pitchFamily="2"/>
                <a:cs typeface="Tahoma" pitchFamily="2"/>
              </a:rPr>
              <a:t>avec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D1DFD5A-856F-4149-9C95-D0507373A3E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fr-FR">
                <a:cs typeface="Tahoma" pitchFamily="2"/>
              </a:rPr>
              <a:t>Probabilité à résonance : oscillations de Rabi</a:t>
            </a:r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B863252C-8F93-4C8B-AD29-A2D6AEA18FA1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392120" y="1404000"/>
            <a:ext cx="7427880" cy="380484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onnecteur droit 3">
            <a:extLst>
              <a:ext uri="{FF2B5EF4-FFF2-40B4-BE49-F238E27FC236}">
                <a16:creationId xmlns:a16="http://schemas.microsoft.com/office/drawing/2014/main" id="{816EE00A-AA7B-4376-BE0F-FADF3D3105F1}"/>
              </a:ext>
            </a:extLst>
          </p:cNvPr>
          <p:cNvSpPr/>
          <p:nvPr/>
        </p:nvSpPr>
        <p:spPr>
          <a:xfrm flipV="1">
            <a:off x="1671839" y="1379519"/>
            <a:ext cx="0" cy="3600001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4D784B5E-735C-4C9E-A53E-3F570AD47039}"/>
              </a:ext>
            </a:extLst>
          </p:cNvPr>
          <p:cNvSpPr txBox="1">
            <a:spLocks noResize="1"/>
          </p:cNvSpPr>
          <p:nvPr/>
        </p:nvSpPr>
        <p:spPr>
          <a:xfrm>
            <a:off x="4661640" y="3321000"/>
            <a:ext cx="719640" cy="3596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1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3E78AD90-9C44-4E2E-8BCD-F6610B0FB402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8920440" y="4824000"/>
                <a:ext cx="382680" cy="2804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>
                          <a:latin typeface="Cambria Math" panose="02040503050406030204" pitchFamily="18" charset="0"/>
                        </a:rPr>
                        <m:t>Ω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fr-FR" i="0">
                  <a:latin typeface="Source Sans Pro" pitchFamily="34"/>
                </a:endParaRPr>
              </a:p>
            </p:txBody>
          </p:sp>
        </mc:Choice>
        <mc:Fallback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3E78AD90-9C44-4E2E-8BCD-F6610B0FB4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0440" y="4824000"/>
                <a:ext cx="382680" cy="280440"/>
              </a:xfrm>
              <a:prstGeom prst="rect">
                <a:avLst/>
              </a:prstGeom>
              <a:blipFill>
                <a:blip r:embed="rId4"/>
                <a:stretch>
                  <a:fillRect l="-9524" b="-869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">
            <a:extLst>
              <a:ext uri="{FF2B5EF4-FFF2-40B4-BE49-F238E27FC236}">
                <a16:creationId xmlns:a16="http://schemas.microsoft.com/office/drawing/2014/main" id="{20F5614F-B9BF-45BB-A043-EBE1EF69F1DA}"/>
              </a:ext>
            </a:extLst>
          </p:cNvPr>
          <p:cNvPicPr>
            <a:picLocks noChangeAspect="1"/>
          </p:cNvPicPr>
          <p:nvPr/>
        </p:nvPicPr>
        <p:blipFill>
          <a:blip r:embed="rId5">
            <a:lum/>
            <a:alphaModFix/>
          </a:blip>
          <a:srcRect/>
          <a:stretch>
            <a:fillRect/>
          </a:stretch>
        </p:blipFill>
        <p:spPr>
          <a:xfrm>
            <a:off x="900000" y="1387799"/>
            <a:ext cx="540000" cy="23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9D297D8-E72E-4636-AC82-9ABD73045370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/>
        <p:txBody>
          <a:bodyPr vert="horz"/>
          <a:lstStyle/>
          <a:p>
            <a:pPr lvl="0"/>
            <a:r>
              <a:rPr lang="fr-FR">
                <a:cs typeface="Tahoma" pitchFamily="2"/>
              </a:rPr>
              <a:t>Probabilité à résonance : oscillations de Rabi</a:t>
            </a:r>
          </a:p>
        </p:txBody>
      </p:sp>
      <p:pic>
        <p:nvPicPr>
          <p:cNvPr id="3" name="">
            <a:extLst>
              <a:ext uri="{FF2B5EF4-FFF2-40B4-BE49-F238E27FC236}">
                <a16:creationId xmlns:a16="http://schemas.microsoft.com/office/drawing/2014/main" id="{7EAE815F-E0A9-41F3-AF5E-1A0898CEE1FC}"/>
              </a:ext>
            </a:extLst>
          </p:cNvPr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392120" y="1404000"/>
            <a:ext cx="7427880" cy="3804840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Connecteur droit 3">
            <a:extLst>
              <a:ext uri="{FF2B5EF4-FFF2-40B4-BE49-F238E27FC236}">
                <a16:creationId xmlns:a16="http://schemas.microsoft.com/office/drawing/2014/main" id="{7A6397E2-C89B-4D84-B752-8812027DAC5A}"/>
              </a:ext>
            </a:extLst>
          </p:cNvPr>
          <p:cNvSpPr/>
          <p:nvPr/>
        </p:nvSpPr>
        <p:spPr>
          <a:xfrm flipV="1">
            <a:off x="1671839" y="1379519"/>
            <a:ext cx="0" cy="3600001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5" name="Connecteur droit 4">
            <a:extLst>
              <a:ext uri="{FF2B5EF4-FFF2-40B4-BE49-F238E27FC236}">
                <a16:creationId xmlns:a16="http://schemas.microsoft.com/office/drawing/2014/main" id="{0B001419-85D1-44B4-9B42-8118E7F1687E}"/>
              </a:ext>
            </a:extLst>
          </p:cNvPr>
          <p:cNvSpPr/>
          <p:nvPr/>
        </p:nvSpPr>
        <p:spPr>
          <a:xfrm flipV="1">
            <a:off x="1671839" y="1662479"/>
            <a:ext cx="7167241" cy="7921"/>
          </a:xfrm>
          <a:prstGeom prst="line">
            <a:avLst/>
          </a:prstGeom>
          <a:noFill/>
          <a:ln w="10800">
            <a:solidFill>
              <a:srgbClr val="FF0000"/>
            </a:solidFill>
            <a:custDash>
              <a:ds d="1100000" sp="1100000"/>
              <a:ds d="1100000" sp="1100000"/>
            </a:custDash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13725318-3B9A-4C44-ACC7-C01D29710624}"/>
              </a:ext>
            </a:extLst>
          </p:cNvPr>
          <p:cNvSpPr txBox="1">
            <a:spLocks noResize="1"/>
          </p:cNvSpPr>
          <p:nvPr/>
        </p:nvSpPr>
        <p:spPr>
          <a:xfrm>
            <a:off x="4661640" y="3321000"/>
            <a:ext cx="719640" cy="359640"/>
          </a:xfrm>
          <a:prstGeom prst="rect">
            <a:avLst/>
          </a:prstGeom>
          <a:noFill/>
          <a:ln>
            <a:noFill/>
          </a:ln>
        </p:spPr>
        <p:txBody>
          <a:bodyPr vert="horz" wrap="none" lIns="90000" tIns="45000" rIns="90000" bIns="45000" anchor="ctr" anchorCtr="1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2C3E50"/>
              </a:solidFill>
              <a:latin typeface="Source Sans Pro" pitchFamily="34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EF1BDA7F-E302-4C78-A098-CF0369FD2E77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8920440" y="4824000"/>
                <a:ext cx="382680" cy="28044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>
                          <a:latin typeface="Cambria Math" panose="02040503050406030204" pitchFamily="18" charset="0"/>
                        </a:rPr>
                        <m:t>Ω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fr-FR" i="0">
                  <a:latin typeface="Source Sans Pro" pitchFamily="34"/>
                </a:endParaRPr>
              </a:p>
            </p:txBody>
          </p:sp>
        </mc:Choice>
        <mc:Fallback>
          <p:sp>
            <p:nvSpPr>
              <p:cNvPr id="7" name="ZoneTexte 6">
                <a:extLst>
                  <a:ext uri="{FF2B5EF4-FFF2-40B4-BE49-F238E27FC236}">
                    <a16:creationId xmlns:a16="http://schemas.microsoft.com/office/drawing/2014/main" id="{EF1BDA7F-E302-4C78-A098-CF0369FD2E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20440" y="4824000"/>
                <a:ext cx="382680" cy="280440"/>
              </a:xfrm>
              <a:prstGeom prst="rect">
                <a:avLst/>
              </a:prstGeom>
              <a:blipFill>
                <a:blip r:embed="rId4"/>
                <a:stretch>
                  <a:fillRect l="-9524" b="-869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25BA6844-EC9E-4D5D-9DD5-0A070F9D10A0}"/>
                  </a:ext>
                </a:extLst>
              </p:cNvPr>
              <p:cNvSpPr txBox="1">
                <a:spLocks noResize="1"/>
              </p:cNvSpPr>
              <p:nvPr/>
            </p:nvSpPr>
            <p:spPr>
              <a:xfrm>
                <a:off x="8890920" y="1519200"/>
                <a:ext cx="848519" cy="31608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vert="horz" wrap="none" lIns="90000" tIns="45000" rIns="90000" bIns="45000" anchor="ctr" anchorCtr="1" compatLnSpc="0">
                <a:noAutofit/>
              </a:bodyPr>
              <a:lstStyle/>
              <a:p>
                <a:pPr marL="0" marR="0" lvl="0" indent="0" algn="ctr" rtl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  <a:tabLst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fr-FR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fr-FR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  <m:r>
                        <a:rPr lang="fr-FR" i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fr-FR" i="0">
                  <a:solidFill>
                    <a:srgbClr val="FF0000"/>
                  </a:solidFill>
                  <a:latin typeface="Source Sans Pro" pitchFamily="34"/>
                </a:endParaRPr>
              </a:p>
            </p:txBody>
          </p:sp>
        </mc:Choice>
        <mc:Fallback>
          <p:sp>
            <p:nvSpPr>
              <p:cNvPr id="8" name="ZoneTexte 7">
                <a:extLst>
                  <a:ext uri="{FF2B5EF4-FFF2-40B4-BE49-F238E27FC236}">
                    <a16:creationId xmlns:a16="http://schemas.microsoft.com/office/drawing/2014/main" id="{25BA6844-EC9E-4D5D-9DD5-0A070F9D10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90920" y="1519200"/>
                <a:ext cx="848519" cy="316080"/>
              </a:xfrm>
              <a:prstGeom prst="rect">
                <a:avLst/>
              </a:prstGeom>
              <a:blipFill>
                <a:blip r:embed="rId5"/>
                <a:stretch>
                  <a:fillRect l="-15000" r="-9286" b="-576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necteur droit 8">
            <a:extLst>
              <a:ext uri="{FF2B5EF4-FFF2-40B4-BE49-F238E27FC236}">
                <a16:creationId xmlns:a16="http://schemas.microsoft.com/office/drawing/2014/main" id="{196463AB-55C0-4F8C-82D6-3970F5C48DA0}"/>
              </a:ext>
            </a:extLst>
          </p:cNvPr>
          <p:cNvSpPr/>
          <p:nvPr/>
        </p:nvSpPr>
        <p:spPr>
          <a:xfrm flipV="1">
            <a:off x="1671839" y="1382400"/>
            <a:ext cx="0" cy="360000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sp>
        <p:nvSpPr>
          <p:cNvPr id="10" name="Connecteur droit 9">
            <a:extLst>
              <a:ext uri="{FF2B5EF4-FFF2-40B4-BE49-F238E27FC236}">
                <a16:creationId xmlns:a16="http://schemas.microsoft.com/office/drawing/2014/main" id="{6DE752F2-D6A0-49EE-9949-5EADA78EE5B3}"/>
              </a:ext>
            </a:extLst>
          </p:cNvPr>
          <p:cNvSpPr/>
          <p:nvPr/>
        </p:nvSpPr>
        <p:spPr>
          <a:xfrm flipV="1">
            <a:off x="1672199" y="4974480"/>
            <a:ext cx="7167241" cy="7920"/>
          </a:xfrm>
          <a:prstGeom prst="line">
            <a:avLst/>
          </a:prstGeom>
          <a:noFill/>
          <a:ln w="10800">
            <a:solidFill>
              <a:srgbClr val="000000"/>
            </a:solidFill>
            <a:prstDash val="solid"/>
            <a:tailEnd type="arrow"/>
          </a:ln>
        </p:spPr>
        <p:txBody>
          <a:bodyPr vert="horz" wrap="none" lIns="90000" tIns="45000" rIns="90000" bIns="45000" anchor="ctr" anchorCtr="0" compatLnSpc="0">
            <a:no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</a:pPr>
            <a:endParaRPr lang="fr-FR" sz="1800" b="0" i="0" u="none" strike="noStrike" kern="1200" cap="none">
              <a:ln>
                <a:noFill/>
              </a:ln>
              <a:solidFill>
                <a:srgbClr val="1ABC9C"/>
              </a:solidFill>
              <a:latin typeface="Source Sans Pro" pitchFamily="34"/>
              <a:ea typeface="Segoe UI" pitchFamily="2"/>
              <a:cs typeface="Tahoma" pitchFamily="2"/>
            </a:endParaRPr>
          </a:p>
        </p:txBody>
      </p:sp>
      <p:pic>
        <p:nvPicPr>
          <p:cNvPr id="11" name="">
            <a:extLst>
              <a:ext uri="{FF2B5EF4-FFF2-40B4-BE49-F238E27FC236}">
                <a16:creationId xmlns:a16="http://schemas.microsoft.com/office/drawing/2014/main" id="{6E5D0E6D-20DD-4D71-9248-8581BCB5B345}"/>
              </a:ext>
            </a:extLst>
          </p:cNvPr>
          <p:cNvPicPr>
            <a:picLocks noChangeAspect="1"/>
          </p:cNvPicPr>
          <p:nvPr/>
        </p:nvPicPr>
        <p:blipFill>
          <a:blip r:embed="rId6">
            <a:lum/>
            <a:alphaModFix/>
          </a:blip>
          <a:srcRect/>
          <a:stretch>
            <a:fillRect/>
          </a:stretch>
        </p:blipFill>
        <p:spPr>
          <a:xfrm>
            <a:off x="900000" y="1388159"/>
            <a:ext cx="540000" cy="232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Midnightblu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idnightblu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idnightblue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294</Words>
  <Application>Microsoft Office PowerPoint</Application>
  <PresentationFormat>Grand écran</PresentationFormat>
  <Paragraphs>113</Paragraphs>
  <Slides>22</Slides>
  <Notes>22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22</vt:i4>
      </vt:variant>
    </vt:vector>
  </HeadingPairs>
  <TitlesOfParts>
    <vt:vector size="31" baseType="lpstr">
      <vt:lpstr>Arial</vt:lpstr>
      <vt:lpstr>Calibri</vt:lpstr>
      <vt:lpstr>Cambria Math</vt:lpstr>
      <vt:lpstr>Source Sans Pro</vt:lpstr>
      <vt:lpstr>Source Sans Pro Black</vt:lpstr>
      <vt:lpstr>Source Sans Pro Semibold</vt:lpstr>
      <vt:lpstr>Midnightblue</vt:lpstr>
      <vt:lpstr>Midnightblue1</vt:lpstr>
      <vt:lpstr>Midnightblue2</vt:lpstr>
      <vt:lpstr>Évolution temporelle d’un système à deux niveaux de spin - RMN</vt:lpstr>
      <vt:lpstr>Présentation PowerPoint</vt:lpstr>
      <vt:lpstr>Modélisation</vt:lpstr>
      <vt:lpstr>Présentation PowerPoint</vt:lpstr>
      <vt:lpstr>Résolution du système avec couplage</vt:lpstr>
      <vt:lpstr>Présentation PowerPoint</vt:lpstr>
      <vt:lpstr>Probabilité à résonance : oscillations de Rabi</vt:lpstr>
      <vt:lpstr>Probabilité à résonance : oscillations de Rabi</vt:lpstr>
      <vt:lpstr>Présentation PowerPoint</vt:lpstr>
      <vt:lpstr>Dispositif RMN</vt:lpstr>
      <vt:lpstr>Principe de la RMN</vt:lpstr>
      <vt:lpstr>Principe de la RMN</vt:lpstr>
      <vt:lpstr>Principe de la RMN</vt:lpstr>
      <vt:lpstr>Principe de la RMN</vt:lpstr>
      <vt:lpstr>Présentation PowerPoint</vt:lpstr>
      <vt:lpstr>Exemple : spectre de l’éthanol</vt:lpstr>
      <vt:lpstr>Application à l’IRM</vt:lpstr>
      <vt:lpstr>Conclusion</vt:lpstr>
      <vt:lpstr>Présentation PowerPoint</vt:lpstr>
      <vt:lpstr>Probabilité hors résonance</vt:lpstr>
      <vt:lpstr>Probabilité hors résonance</vt:lpstr>
      <vt:lpstr>Comportement fréquentiel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Midnightblue</dc:title>
  <cp:lastModifiedBy>Armel JOUAN-POURCHET</cp:lastModifiedBy>
  <cp:revision>32</cp:revision>
  <dcterms:created xsi:type="dcterms:W3CDTF">2021-04-04T14:45:27Z</dcterms:created>
  <dcterms:modified xsi:type="dcterms:W3CDTF">2021-06-12T18:50:15Z</dcterms:modified>
</cp:coreProperties>
</file>