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A2A36C0-8A13-4191-9B84-6F0BE1ED53F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574AD9-CD6A-4E1E-9CDF-F0339ADF955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F151FF-6E7D-4276-8DBC-9EDE6587599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33DD20-1E5E-4969-9C8B-873D0A2D7C5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93B7767-6463-4A60-81AF-356583CED368}" type="slidenum">
              <a:t>‹N°›</a:t>
            </a:fld>
            <a:endParaRPr lang="fr-FR" sz="14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03783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DFD6A35-5159-46A3-BA57-9B36822758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300F26-351F-48B0-98D6-E5DAF3FB920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8F3A9C48-8413-41EE-A1D5-50924E16B4B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DE7615-88D2-45D8-9BE6-6B40BFEAD92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AB61FA-B630-4F5C-935C-D67993A8987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B24887-1AB6-4756-981D-C1BE7E7CBEA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06B75E34-D4FF-48EC-A2FC-4263D336CB2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26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 cap="none">
        <a:ln>
          <a:noFill/>
        </a:ln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34D547-AABF-4AB9-B402-241BD5A79B2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83B76D2-7CA1-4819-B98F-1AE0B59F8B23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82B827A-3BB3-4840-BB43-7407E658A90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0ED1556-EB40-4662-9C0E-534ED90AAB6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040"/>
          </a:xfrm>
        </p:spPr>
        <p:txBody>
          <a:bodyPr vert="horz">
            <a:spAutoFit/>
          </a:bodyPr>
          <a:lstStyle/>
          <a:p>
            <a:endParaRPr lang="fr-FR">
              <a:solidFill>
                <a:srgbClr val="2C3E5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6CC3BD-F5D7-4D9E-8CBB-5BD9BB7356E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2BFB454-175A-4D38-B13D-6472623C3A27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31BC68E-AE34-4ECB-AE4E-A9ABEE2A13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DB892A4-2CFD-4F51-A11C-5C9F88664F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9ADA8E-ACCA-42D9-88C4-DFBCFCFF9B1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AE6CA76-8FC3-4711-AA28-4078C2B05728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A295076-C527-49D2-9B10-D3861597292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AEC9D4B-EBD1-4F51-A006-303217BEDB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37ABE0-D585-426C-A7C6-99065FA30D4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3D174B3-F04D-4BBF-89B0-93EE4082863C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321818B-D60D-4266-A476-4EC2D5C0A26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BF953B0-55FE-47B9-90CD-8A2EAA67F6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C2A1E-245B-4D9A-AF07-2AAC7AC1B67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F09DEB9-2DB2-43B1-8448-83FD1798B25F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D908692-6711-4092-8066-ED6B0F5E04B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64D2AC8-6BC1-4779-BBDA-679DEF556AD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FE8382-ED9C-466C-9866-4DD546D1179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517D58C-F749-46A7-870B-0F4FBDB36C67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C1C0701-7414-4C04-8B50-1B443996982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4FA6F85-EC00-48E9-9DE5-A9D6A552D35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CE88B4-860E-41F2-BE67-C67E0CF3888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56557C3-15B1-40C8-B60F-7C59E6E52ED2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D6F0D84-BACE-4BC6-BD3B-67280AD8D32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E949DC7-88DC-441E-8F7C-85A3F3CB7D2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28F48B-BE61-4281-8E50-91CE313CAA8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288868E-3B4D-4119-BA1B-4C85F5DC5EB2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B87A088-2FD7-40DB-A830-6179B755E04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E7720E8-E386-42AF-B40D-818FA17F50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504AE9-BEDE-4CD9-9C33-A7165380E8E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42D2D8A-8C71-4396-A5E2-84A05C93E94C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56B752C-46D2-45F9-8DFC-FA0B16A7986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839F71D-C729-4973-969F-64B0A1B92C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B0A401-015D-4187-83D7-4185D4ADE4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B8BF6DA-C4F6-4AFA-8364-E232783EEBBE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129491D-FFD4-46F3-BD76-EACA39B6B1A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50B22D4-7996-4C37-957B-EF54B52DC58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4B40DA-A6F4-463D-AC56-CC57C62D1E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CB0A325-37EE-4BF7-A31F-C855C75BFAFA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8D7F315-6BC0-47E5-AF3C-64CE19D2109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71521E2-84AD-4AC2-9F76-D3414C0C42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8084FC-ADD3-4CFD-8760-22B29270AD9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1DD7FEA-C358-46E7-AB97-3B5EFDACC849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EF56B89-6E59-40C4-BA1C-26962D86052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269C490-B945-489D-9220-63E1C3F2EE4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E612F6-78EC-46AF-A5BF-FB68C21FE5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526E3DE-B31B-4626-94D6-A72C55A44A63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A81E962-2488-47DD-BB75-B3B0B5264AA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201A89-40C1-46E8-A56D-15C635FA424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938147-9B59-4DEB-B0E1-FB22A954CFB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495569F-9224-4B3B-B963-B26B3C6E78C6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54ADC97-608C-41B4-B6F5-50426E3362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9F3CDA0-177E-424E-88B1-540F250BC3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D1DEF6-894C-4E99-86DE-6A0265B922B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AEAEBD8-7B6B-4947-8B43-94E56C280E27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C973BCF-B0B7-4800-9425-A0462B1D26E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03FB932-A7A1-4CCB-B225-D4729058EF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37DD93-BB34-4A4F-9CDC-742F3AC6DB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0C6C38C-5D70-4AC7-AAB2-F038DDD3C4FD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21AA442-9BFC-4E1C-9BBD-0E5C73D88CC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2E95018-CFB7-462B-B8B1-27182591C5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501C33-8D78-4DC8-B08F-349994C113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7CCE11F-BC85-4177-B806-A2C0ACCC159C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2B76DE4-8F3E-4AC6-AE6E-4B26BF7EE3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418A073-D30B-4370-B2B7-2FD9F01CBF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92F1DB-542A-428C-AAD4-960E80166FE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B665CB5-CC4A-4EE0-A8B0-4408B7E00DF5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DBB267B-AB7F-4FA2-A793-5B42A96422A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EA054F3-DD45-4DE0-BC7E-0E2EDA6308E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705DEB-DB58-4ADB-9296-1C627C6CA74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809DCE8-5D50-457C-A7D1-04AA7821150E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480B2D6-04AA-4121-B3BE-93E04070981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59E37C-8F37-4F4C-AD04-7117E4D3F9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7E54B1-FEF5-4FFB-85A4-87AF77D4C38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CB192C4-7FA3-4C1F-A1BB-AED33AD24702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5913B70-3C9E-4234-9442-02512E16F61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6194037-EC17-4213-BFF0-C1A23923E9E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70630A-D906-4515-AB77-CAE45817648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BCBA213-BD54-42B2-BB22-53930FDE8B74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3786515-8A9B-4E68-98CB-9E376534F3D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196342F-EB00-49BB-8EE5-B98A7ACF154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115D18-401A-41EB-9C18-3EA8AE2A1F8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8F383D0-4B7D-463F-8603-154EBC2D0F77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76DB900-34DD-4156-8954-3C8C6A5C619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C7BAD4E-3D57-4B83-AF35-8C3F03878E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3BAAB-FAA0-4D8F-998C-69450C1AE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86C63E-FFC8-49E6-A0D2-FE706A86B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572697-6C68-447D-8369-E1FB4BB0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947B12-D22C-47AE-A478-5EE2F918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20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D68B2-FDB9-4E1D-A677-C9DCD64D5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239F5D-400B-4AFE-9C0B-06215A371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862CD7-5E87-4A84-B645-ACC8C89A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340842-A2EC-4F7A-BD12-5E2C89EE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7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381EC5-E003-4893-A678-3FCAC817C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80288" y="225425"/>
            <a:ext cx="2339975" cy="50403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7C954F-CD1D-4C7C-A70A-A60989ED8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225425"/>
            <a:ext cx="6867525" cy="50403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BD2976-89A9-4767-B692-855062BC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E4035E-656B-4D81-8C56-F6AE081A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10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B9E0D-16B9-4B05-83EF-E140E751A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0D69E1-ED78-4405-B1E4-4FA0D3631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A8B57-4B99-4F3F-9738-02819B87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3ED158-1356-4BB3-9BB0-B219EE1CD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03AC70-07A1-41D9-B05C-8C271B8A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DADBD3-4F0D-4270-9AC9-C96E48DD380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629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F5A7A-2BB6-4E67-962E-763CB42F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82378B-6FFC-4AB8-B435-2E2BEB912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69E1DC-064E-4DC3-A64D-62D94E81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1A0767-E718-4F35-87D3-9C03AC2A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251596-6067-4A11-91B5-DD6458282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E6DF5A-9646-4352-9276-CDA018C0C1E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62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4206F-7820-461D-9774-D9B57675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95BD72-264A-4771-9BA7-506D8ED8A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66743B-00A2-461D-A925-8F8FF00D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E2085-58AA-41C5-8FAF-636C4AC0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BA7401-1918-41E7-A1FB-EA69E3A4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846A0E-86CC-4B16-A069-0E8F0416BF0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256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FE99C8-6E77-4B9F-9ECF-311986B3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985E9-2236-4FD5-BB80-BF306F6B7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363" y="3914775"/>
            <a:ext cx="4603750" cy="14859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A13729-811A-446A-A5C4-D699D3746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513" y="3914775"/>
            <a:ext cx="4603750" cy="14859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DE5718-9783-4568-BCA4-080CFFD33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4113C-C4BE-4329-80F0-E4E7E2FD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DB652E-921E-471E-83DE-DA92282C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27F458-5A04-4A26-AD1F-5C0AC542E53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327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E33C0-5D15-4EBF-B32D-C516FBDC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885968-47CB-4EBC-91BF-A51C3D100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9BFE1-E869-497E-AF27-1B4DD5CA7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16757C-E9BA-4B12-9FA0-508D76AC4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D0AE1A-BD94-4FDE-8D95-E1C397C75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84280D-AD73-4F9E-89DE-DD37613A7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A25517-5C34-4428-B0F5-C735C8AD7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7F86D5-44A3-4DC8-BD68-11E7E681C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72FB46-DC4E-43EB-AFB7-DF380814B05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35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4CE501-EA25-44AC-9691-4ACBA59D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E48144-95C4-4EA0-A400-9485664B5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AEC137-1A31-44B5-972D-E874C1B7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4438C8-A73F-490D-A505-D4BFB6ED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147D0F-B5F5-48D2-84F9-1119887F81B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730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310A560-9236-4257-991A-0A8802C0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567547-2BCB-4E74-93F8-C24D3E6E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9FE24-3F54-4FEF-8FDA-C9E878AC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06EDF5-51BA-467D-B523-A1D79AE26A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68849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C02875-3709-4116-902F-308373B59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A6D9F5-4ADF-4819-BBAE-F6054CB42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5FC314-6894-45E3-A081-E059B1EAB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B4CFF5-AA0D-427F-8A5C-1A10FFCE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8BE165-5D67-4B17-AFAD-B1D41F5D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97E61-A9F3-40EC-8A89-FD513498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C78734-03F2-4CF2-8AD4-DD5AD927D08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50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8F99C-2F05-4AF2-A676-0EED8EE8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FA173D-E95D-4B66-8889-158C3B555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7BA5C3-BF09-4431-AA2C-ED09E6D3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91791B-DB8E-49C2-B706-63237789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391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AC5D0-2CA1-4349-872A-8813F3D6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51C54B-8391-471E-96BB-3059E7F3F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A9C837-2111-4CF6-B23D-8252910D3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BB9A8C-396D-410B-8360-7F286D97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F418AF-705F-4AF6-889C-41848CDF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4C87-CCB9-4C8A-AB34-988F626C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58207B-EBD7-407E-9976-74B2E878B09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30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643EE-C51A-431F-807E-6191370F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929600-5753-4631-8871-B5876DE33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D47E6D-E8A4-4534-A8EA-45E8F8D1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6A14F9-CD8F-4BF8-B7E2-EAF0698D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21409F-FA8E-45A1-9754-23D88DE8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459D9-DE98-4CA8-A629-DB9E9F71074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054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48AB36-7C29-4205-A0AE-F513CAD77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80288" y="2835275"/>
            <a:ext cx="2339975" cy="2565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F10B4D-2609-4A95-83F5-BC73D2C1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2835275"/>
            <a:ext cx="6867525" cy="2565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7C40DF-599A-4D39-9E03-3D4BF21C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A538EA-7591-41A0-86F1-55026BA2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5E453-5EAF-48C1-961A-7A4161C2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C486B3-6FC0-4498-91CA-790EE26EC66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926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4840A-47AD-4156-A9EA-3DCCE1988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CC0C7A-F137-4A1B-BEAB-7148D462B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4DAB6D-7B19-48FA-87B4-6ECBF01B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123B01-21B7-4EE6-B069-028524F9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E0120F-AE5E-4B4A-8777-7D9CF19D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1B24AC-F0FC-4CB5-AAE3-95AD4D3B54B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86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B45EF7-7A37-4153-8B73-8B9AE5E9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489F34-30BC-49FB-83B3-A65C1CB2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45CD4-E4DE-4D12-B131-B9CB0579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1DD1FD-B530-4214-9929-F0A081F4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9D7495-757A-4FDE-9928-83538389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0DEE24-85C7-4D92-88EE-5E48619A307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297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449C8-E957-4F03-B2C3-FFE7FF7A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2B6F25-7DC8-4C49-B368-234E4AA2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D3EA7F-2D55-4DBA-801A-31785AC6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A24AC-D58F-4492-A9C5-A50B8949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F858EF-7E5F-41DD-93E7-25E25802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954789-72D3-488B-B049-3C03E3F1D0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2939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856BD-3E81-4D80-A9CB-258D6D16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90ABD8-228C-4BA6-9987-AF7A85527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19475" y="3240088"/>
            <a:ext cx="3073400" cy="1619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261AF7-EED1-4809-8724-1F83759EA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5275" y="3240088"/>
            <a:ext cx="3074988" cy="1619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32F190-67E0-4925-BC94-9F96D4CA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7109B0-E91E-4619-A605-3FC88838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4715CB-68D3-4567-A8A0-643D46C7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055C19-4E29-48D1-8714-2810D252DCB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374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8A184C-BA49-48B0-8D32-F09529209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BC8CEB-B6ED-478D-8879-0DD32121A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BD967F-626C-42A9-A187-55730C0F8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62EF10-3E6A-4901-B916-8EABA4E24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1A6DFC-695C-4134-B25F-88BD54BAC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42FF7C-81D0-453F-B395-73CFA527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068B2E-C480-496E-9B35-BD1FD527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371F37-8DFE-4B85-A417-1425783E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6B274C-116E-4F2C-97F3-24BE88352A6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68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00C55-9D1D-49C9-88F0-63F77D8F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F3D17F-C59D-4774-94C3-4B623EEB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AE06C3-22FC-42F0-B447-A23DDB42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F9400C-8B4E-4508-B0CA-A249D095F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9FB044-A73A-4ADF-876F-1453B6B18BC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714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208E27-F655-4ABF-AD35-E66A210D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B693B-BC9D-4A96-9275-3210AD7C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2CA5C4-B2A9-4D62-90D8-5BC276F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92BC53-FC2B-413F-9C72-520E88D643A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5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F50695-BB5B-4B42-B790-B39684E83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B97507-70BE-4BA9-BF4E-690608CE4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5BBBCE-F27A-42A7-B386-DEEECDBC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35EF8A-DA5B-46F8-8A79-F1CF4A09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355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02C89-8968-496F-BDE6-5FC867D27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DD3554-4C03-4E72-BF37-B692D7578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8EA259-53EC-4DAE-A2FF-B7451D4B9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0B7F73-FEB5-4670-881E-F8396C78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B6987E-351E-4442-BF48-3ACBAE05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ADB144-9C68-421D-BE45-FC7F3C8C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313648-8CF2-4C7C-9ECD-C7F429633A8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166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9949EE-5E79-49B3-ABF9-1FEB2897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AEA75A-1053-4AC9-B029-9567A9D13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D20281-FD48-4B4D-A8FD-0733AF71B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741D68-ADA5-4A93-8542-3CD9676B3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FDB717-7B11-40D2-BDEA-BC9525FD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40961B-6F0F-4B61-B490-78034984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3CEF1E-73DD-4686-B24D-A9E50D9C051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955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CBA02-67D3-4392-BC6A-A0010269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5A76F3-CF66-4934-A41D-862F10016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0DF712-642A-4AA0-A9ED-1585F8DB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BB2BC-05A3-46BF-9864-B08CA277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80DFD9-E83F-4D8F-92C7-CD8BEE89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A25719-F687-4B8D-A7B8-2E9A1DC26D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343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7A732C0-62D5-4D0E-8B5A-E91B9449E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66075" y="1484313"/>
            <a:ext cx="1754188" cy="33750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66C574-AEAF-461E-9F84-182C3BC04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700338" y="1484313"/>
            <a:ext cx="5113337" cy="33750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1C032C-194A-43DA-9E09-03A6B075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05AF93-EC65-4ECA-AF8A-E237DE4F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E18038-2BD3-4454-A74C-6A344E44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DE4F1E-5C1C-45BE-B7AF-83D9EEB7E70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37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BB5AA-AA5E-4285-9C72-7428FB48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D63CB3-101F-44E4-BF76-6C3CE8916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363" y="1484313"/>
            <a:ext cx="4603750" cy="37814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575AC9-DDAC-470B-9334-E4E08266B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513" y="1484313"/>
            <a:ext cx="4603750" cy="37814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51B194-0029-4B99-9208-B365BBBF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DF4AB5-D36D-4418-93FA-C4A45E61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4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8BD61-9100-4AD7-BAB6-D24EBF2F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8E441C-0F24-4342-A869-D641C23C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E4ABDE-DC02-4228-BE2C-1084FA378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5BB31C2-2947-4185-B7C9-2112EC34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A4BC31-4D37-4AD1-831A-051E6152E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8F4897-A78A-4562-80E7-F49D82DA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4EB109-6A63-4499-85D6-33065014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7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06982-C003-4E77-82B8-8EEFA8969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6B50B0-65CE-4331-B4D8-67C7DDF7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C9D624-6AAA-40A5-B5AC-13A1F467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31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E8C34C-8819-40D0-8E60-605BACC6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E284C2-C876-4C6E-8599-4BAB7EF0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645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4D745-1F07-452B-A1E2-995EF951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9AB09-A0B2-44D0-A08E-B40FF4900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2F9BE7-CCB8-4F54-80A7-5F0259888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633639-230F-46F9-BA67-BD3687655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6E9165-6F91-43F4-8A4E-53C89611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97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778AFF-B314-407B-AF68-A6D3EF53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9BF7F2-4F9B-478D-9FCD-07C32A891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C53D88-8C62-4EB1-A3B9-CF9F7AD73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72FB61-270E-4DC4-9F58-41FFE9C8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C83FD8-2FAE-41C1-9C7D-C0A7A805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41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39B195F1-E63F-453B-BA47-E2149542DBDD}"/>
              </a:ext>
            </a:extLst>
          </p:cNvPr>
          <p:cNvSpPr>
            <a:spLocks noMove="1" noResize="1"/>
          </p:cNvSpPr>
          <p:nvPr/>
        </p:nvSpPr>
        <p:spPr>
          <a:xfrm>
            <a:off x="0" y="5400000"/>
            <a:ext cx="10080000" cy="2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FBA5E99E-356F-4EA4-ADDD-CF205E3C470E}"/>
              </a:ext>
            </a:extLst>
          </p:cNvPr>
          <p:cNvSpPr/>
          <p:nvPr/>
        </p:nvSpPr>
        <p:spPr>
          <a:xfrm>
            <a:off x="0" y="0"/>
            <a:ext cx="10080000" cy="1214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titre 3">
            <a:extLst>
              <a:ext uri="{FF2B5EF4-FFF2-40B4-BE49-F238E27FC236}">
                <a16:creationId xmlns:a16="http://schemas.microsoft.com/office/drawing/2014/main" id="{AFD43941-EB32-4127-8CBE-BFEC4B339C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86618A-97B0-4315-8945-BE779D9B19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0000" y="1484999"/>
            <a:ext cx="9360000" cy="37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297FFD0-F07D-4611-9A52-E196317E6B5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l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4D6EBEF9-64D1-4EB8-B88B-D9A085E336C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6C3D5F7D-E4AB-4E71-9A4A-0DA2B801C516}"/>
              </a:ext>
            </a:extLst>
          </p:cNvPr>
          <p:cNvSpPr/>
          <p:nvPr/>
        </p:nvSpPr>
        <p:spPr>
          <a:xfrm>
            <a:off x="9315000" y="5175000"/>
            <a:ext cx="450000" cy="45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94BCB94-5CE5-4E11-9D8F-F85EFC609652}"/>
              </a:ext>
            </a:extLst>
          </p:cNvPr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/>
          <a:p>
            <a:pPr lvl="0" algn="ctr" rtl="0" hangingPunct="0">
              <a:buNone/>
              <a:tabLst/>
            </a:pPr>
            <a:fld id="{D776044D-9A2B-4BEB-B696-B3E05EDE97C7}" type="slidenum">
              <a:t>‹N°›</a:t>
            </a:fld>
            <a:endParaRPr lang="fr-FR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hangingPunct="1">
        <a:tabLst/>
        <a:defRPr lang="fr-FR" sz="27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057"/>
        </a:spcAft>
        <a:tabLst/>
        <a:defRPr lang="fr-FR" sz="2400" b="1" i="0" u="none" strike="noStrike" kern="1200" cap="none">
          <a:ln>
            <a:noFill/>
          </a:ln>
          <a:solidFill>
            <a:srgbClr val="2C3E50"/>
          </a:solidFill>
          <a:latin typeface="Source Sans Pro Semibold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C5A36D59-C4FB-4FFF-A671-7DFAC29DC1BD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9CEE6352-A1AD-4099-980A-5FF6499F6097}"/>
              </a:ext>
            </a:extLst>
          </p:cNvPr>
          <p:cNvSpPr/>
          <p:nvPr/>
        </p:nvSpPr>
        <p:spPr>
          <a:xfrm>
            <a:off x="0" y="0"/>
            <a:ext cx="10080000" cy="37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1ABC9C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titre 3">
            <a:extLst>
              <a:ext uri="{FF2B5EF4-FFF2-40B4-BE49-F238E27FC236}">
                <a16:creationId xmlns:a16="http://schemas.microsoft.com/office/drawing/2014/main" id="{AE6C5265-9424-46F1-9613-7EA3C630E9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000" y="2835000"/>
            <a:ext cx="9360000" cy="7189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DBB155-CB8F-4B02-8659-FEFBD874E9B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0000" y="3915000"/>
            <a:ext cx="9360000" cy="1484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4B3F604-FB23-48E6-8BE9-D7C103871BE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l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8630A67-B7E8-4663-A0CC-03E93AC197D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3D92377-ECF7-4D44-8AAD-CCB4A797030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8E190160-26F1-45E8-AC5E-405CD4AB9BC3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1">
        <a:lnSpc>
          <a:spcPct val="150000"/>
        </a:lnSpc>
        <a:tabLst/>
        <a:defRPr lang="fr-FR" sz="27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algn="l" rtl="0" hangingPunct="1">
        <a:spcBef>
          <a:spcPts val="0"/>
        </a:spcBef>
        <a:spcAft>
          <a:spcPts val="655"/>
        </a:spcAft>
        <a:tabLst/>
        <a:defRPr lang="fr-FR" sz="15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A228A9DB-91B3-42B7-A67D-6DFD804F0B36}"/>
              </a:ext>
            </a:extLst>
          </p:cNvPr>
          <p:cNvSpPr/>
          <p:nvPr/>
        </p:nvSpPr>
        <p:spPr>
          <a:xfrm>
            <a:off x="0" y="0"/>
            <a:ext cx="10080000" cy="567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2526CC44-028D-4FAA-A2C5-FC2761EEA85E}"/>
              </a:ext>
            </a:extLst>
          </p:cNvPr>
          <p:cNvSpPr/>
          <p:nvPr/>
        </p:nvSpPr>
        <p:spPr>
          <a:xfrm>
            <a:off x="2520000" y="1350000"/>
            <a:ext cx="5040000" cy="1890000"/>
          </a:xfrm>
          <a:custGeom>
            <a:avLst>
              <a:gd name="f0" fmla="val 3449"/>
              <a:gd name="f1" fmla="val 3951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w="72000">
            <a:solidFill>
              <a:srgbClr val="1ABC9C"/>
            </a:solidFill>
            <a:prstDash val="solid"/>
          </a:ln>
        </p:spPr>
        <p:txBody>
          <a:bodyPr vert="horz" wrap="none" lIns="120600" tIns="75600" rIns="120600" bIns="756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titre 3">
            <a:extLst>
              <a:ext uri="{FF2B5EF4-FFF2-40B4-BE49-F238E27FC236}">
                <a16:creationId xmlns:a16="http://schemas.microsoft.com/office/drawing/2014/main" id="{EEA69A3F-F8AF-43FF-8BE0-C6D08F9E14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0" y="1484999"/>
            <a:ext cx="4680000" cy="162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6B8190-D294-4E9C-B156-C5E71B7E95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14B5F9F-8803-4146-B98F-5522924B944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l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7A8E3C3-3DC9-4D56-ADE1-FA771D9A778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EF542A7-8DEA-4B48-A0E2-94230C73E48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fr-FR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A4E4725A-DAAC-421C-A32C-849C8B2F209A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hangingPunct="1">
        <a:lnSpc>
          <a:spcPct val="100000"/>
        </a:lnSpc>
        <a:tabLst/>
        <a:defRPr lang="fr-FR" sz="2700" b="1" i="0" u="none" strike="noStrike" kern="1200" cap="none">
          <a:ln>
            <a:noFill/>
          </a:ln>
          <a:solidFill>
            <a:srgbClr val="2C3E50"/>
          </a:solidFill>
          <a:latin typeface="Source Sans Pro Black" pitchFamily="34"/>
        </a:defRPr>
      </a:lvl1pPr>
    </p:titleStyle>
    <p:bodyStyle>
      <a:lvl1pPr marL="0" marR="0" indent="0" algn="l" rtl="0" hangingPunct="1">
        <a:spcBef>
          <a:spcPts val="0"/>
        </a:spcBef>
        <a:spcAft>
          <a:spcPts val="655"/>
        </a:spcAft>
        <a:tabLst/>
        <a:defRPr lang="fr-FR" sz="15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696F2-704D-4E35-B864-FE6B67F87F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0000" y="975960"/>
            <a:ext cx="9360000" cy="1724040"/>
          </a:xfrm>
        </p:spPr>
        <p:txBody>
          <a:bodyPr vert="horz">
            <a:spAutoFit/>
          </a:bodyPr>
          <a:lstStyle/>
          <a:p>
            <a:pPr lvl="0"/>
            <a:r>
              <a:rPr lang="fr-FR" sz="3600">
                <a:cs typeface="Tahoma" pitchFamily="2"/>
              </a:rPr>
              <a:t>Évolution temporelle d’un système à deux niveaux de spin - RMN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AB17AF-04A7-4F35-B850-18B3D6EDAB2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60000" y="3852720"/>
            <a:ext cx="9360000" cy="1753560"/>
          </a:xfrm>
        </p:spPr>
        <p:txBody>
          <a:bodyPr vert="horz" anchor="ctr">
            <a:spAutoFit/>
          </a:bodyPr>
          <a:lstStyle/>
          <a:p>
            <a:pPr lvl="0"/>
            <a:r>
              <a:rPr lang="fr-FR" sz="2200" u="sng">
                <a:cs typeface="Tahoma" pitchFamily="2"/>
              </a:rPr>
              <a:t>Niveau :</a:t>
            </a:r>
            <a:r>
              <a:rPr lang="fr-FR" sz="2200">
                <a:cs typeface="Tahoma" pitchFamily="2"/>
              </a:rPr>
              <a:t> L3</a:t>
            </a:r>
          </a:p>
          <a:p>
            <a:pPr lvl="0"/>
            <a:r>
              <a:rPr lang="fr-FR" sz="2200" u="sng">
                <a:cs typeface="Tahoma" pitchFamily="2"/>
              </a:rPr>
              <a:t>Prérequis :</a:t>
            </a:r>
          </a:p>
          <a:p>
            <a:pPr lvl="0"/>
            <a:r>
              <a:rPr lang="fr-FR" sz="2200">
                <a:cs typeface="Tahoma" pitchFamily="2"/>
              </a:rPr>
              <a:t>- équation de Schrödinger</a:t>
            </a:r>
          </a:p>
          <a:p>
            <a:pPr lvl="0"/>
            <a:r>
              <a:rPr lang="fr-FR" sz="2200">
                <a:cs typeface="Tahoma" pitchFamily="2"/>
              </a:rPr>
              <a:t>- formalisme matriciel du spin 1/2</a:t>
            </a:r>
          </a:p>
          <a:p>
            <a:pPr lvl="0"/>
            <a:r>
              <a:rPr lang="fr-FR" sz="2200">
                <a:cs typeface="Tahoma" pitchFamily="2"/>
              </a:rPr>
              <a:t>- résolution d’équations différentielles ordinaires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1D3EC3-CB42-4846-B3E0-BB60D6906D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Dispositif RMN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83A64344-1FD1-4DBB-9834-877AEB16F5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43760" y="1260000"/>
            <a:ext cx="4992480" cy="4058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3F1E8-7EE7-438F-8F54-E25C4725C01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Principe de la RMN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E37799D7-9CD0-4164-AB91-F84913D520AB}"/>
              </a:ext>
            </a:extLst>
          </p:cNvPr>
          <p:cNvSpPr/>
          <p:nvPr/>
        </p:nvSpPr>
        <p:spPr>
          <a:xfrm>
            <a:off x="540000" y="176400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Spins équi-répartis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entre + et -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30A298-BA75-4231-AA34-7971FE239747}"/>
              </a:ext>
            </a:extLst>
          </p:cNvPr>
          <p:cNvSpPr txBox="1"/>
          <p:nvPr/>
        </p:nvSpPr>
        <p:spPr>
          <a:xfrm>
            <a:off x="684000" y="143532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4C12564-4B04-4832-A237-83F1FB726814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F4C12564-4B04-4832-A237-83F1FB726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blipFill>
                <a:blip r:embed="rId3"/>
                <a:stretch>
                  <a:fillRect l="-27273" r="-18182" b="-146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E5137-7EDA-4FAC-9049-95C64C9081D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Principe de la RMN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50DC182A-C4F3-4543-9F52-507668C432E3}"/>
              </a:ext>
            </a:extLst>
          </p:cNvPr>
          <p:cNvSpPr/>
          <p:nvPr/>
        </p:nvSpPr>
        <p:spPr>
          <a:xfrm>
            <a:off x="540000" y="176400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Spins équi-répartis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entre + et -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BADF3B3-B0E1-4B4E-98C5-C7E3F8545BC0}"/>
              </a:ext>
            </a:extLst>
          </p:cNvPr>
          <p:cNvSpPr txBox="1"/>
          <p:nvPr/>
        </p:nvSpPr>
        <p:spPr>
          <a:xfrm>
            <a:off x="684000" y="143532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72A47AAC-E235-4DDA-867B-4A9D155979CD}"/>
              </a:ext>
            </a:extLst>
          </p:cNvPr>
          <p:cNvSpPr/>
          <p:nvPr/>
        </p:nvSpPr>
        <p:spPr>
          <a:xfrm>
            <a:off x="2520000" y="2304000"/>
            <a:ext cx="1620000" cy="0"/>
          </a:xfrm>
          <a:prstGeom prst="line">
            <a:avLst/>
          </a:prstGeom>
          <a:noFill/>
          <a:ln w="10800">
            <a:solidFill>
              <a:srgbClr val="8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C77D4B34-9DF2-44C6-9433-67F311F34A4D}"/>
              </a:ext>
            </a:extLst>
          </p:cNvPr>
          <p:cNvSpPr/>
          <p:nvPr/>
        </p:nvSpPr>
        <p:spPr>
          <a:xfrm>
            <a:off x="4140000" y="176436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Excès de spins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dans l’état -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949F0E-88FD-46A4-975A-F28353123436}"/>
              </a:ext>
            </a:extLst>
          </p:cNvPr>
          <p:cNvSpPr txBox="1"/>
          <p:nvPr/>
        </p:nvSpPr>
        <p:spPr>
          <a:xfrm>
            <a:off x="4284000" y="143568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8D911E9-97CA-4DEB-B69A-E2E42EC78B91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932000" y="2844360"/>
                <a:ext cx="530640" cy="258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8D911E9-97CA-4DEB-B69A-E2E42EC78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00" y="2844360"/>
                <a:ext cx="530640" cy="258120"/>
              </a:xfrm>
              <a:prstGeom prst="rect">
                <a:avLst/>
              </a:prstGeom>
              <a:blipFill>
                <a:blip r:embed="rId3"/>
                <a:stretch>
                  <a:fillRect l="-25287" r="-9195" b="-190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86D03AC-7E32-465B-BE29-222F189C6A57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86D03AC-7E32-465B-BE29-222F189C6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blipFill>
                <a:blip r:embed="rId4"/>
                <a:stretch>
                  <a:fillRect l="-27273" r="-18182" b="-146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ADB43F09-B846-46D2-8CA2-7C6151A34FB3}"/>
              </a:ext>
            </a:extLst>
          </p:cNvPr>
          <p:cNvSpPr txBox="1"/>
          <p:nvPr/>
        </p:nvSpPr>
        <p:spPr>
          <a:xfrm>
            <a:off x="2664000" y="1928519"/>
            <a:ext cx="131940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egoe UI" pitchFamily="2"/>
                <a:cs typeface="Tahoma" pitchFamily="2"/>
              </a:rPr>
              <a:t>Impulsion </a:t>
            </a: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ource Sans Pro" pitchFamily="32"/>
                <a:cs typeface="Source Sans Pro" pitchFamily="32"/>
              </a:rPr>
              <a:t>π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D4208-3FC0-47E6-8EC3-77FBA98CD98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Principe de la RMN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09F67C74-09EF-40EE-A485-93F36292A059}"/>
              </a:ext>
            </a:extLst>
          </p:cNvPr>
          <p:cNvSpPr/>
          <p:nvPr/>
        </p:nvSpPr>
        <p:spPr>
          <a:xfrm>
            <a:off x="540000" y="176400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Spins équi-répartis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entre + et -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9DF8EC-E468-43F6-B61A-B65FA6C51E16}"/>
              </a:ext>
            </a:extLst>
          </p:cNvPr>
          <p:cNvSpPr txBox="1"/>
          <p:nvPr/>
        </p:nvSpPr>
        <p:spPr>
          <a:xfrm>
            <a:off x="684000" y="143532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7ED74B45-B5A1-4B1A-9876-6300D7B1397C}"/>
              </a:ext>
            </a:extLst>
          </p:cNvPr>
          <p:cNvSpPr/>
          <p:nvPr/>
        </p:nvSpPr>
        <p:spPr>
          <a:xfrm>
            <a:off x="2520000" y="2304000"/>
            <a:ext cx="1620000" cy="0"/>
          </a:xfrm>
          <a:prstGeom prst="line">
            <a:avLst/>
          </a:prstGeom>
          <a:noFill/>
          <a:ln w="10800">
            <a:solidFill>
              <a:srgbClr val="8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D430257-DA89-4039-B36F-E1E3D4685ACA}"/>
              </a:ext>
            </a:extLst>
          </p:cNvPr>
          <p:cNvSpPr txBox="1"/>
          <p:nvPr/>
        </p:nvSpPr>
        <p:spPr>
          <a:xfrm>
            <a:off x="4284000" y="143568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AB8F19FF-B725-487D-95D6-EE98A0240614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932000" y="2844360"/>
                <a:ext cx="530640" cy="258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AB8F19FF-B725-487D-95D6-EE98A0240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00" y="2844360"/>
                <a:ext cx="530640" cy="258120"/>
              </a:xfrm>
              <a:prstGeom prst="rect">
                <a:avLst/>
              </a:prstGeom>
              <a:blipFill>
                <a:blip r:embed="rId3"/>
                <a:stretch>
                  <a:fillRect l="-25287" r="-9195" b="-190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E248804E-3413-49AB-8F27-4CC2DE322DE3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E248804E-3413-49AB-8F27-4CC2DE322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blipFill>
                <a:blip r:embed="rId4"/>
                <a:stretch>
                  <a:fillRect l="-27273" r="-18182" b="-146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6D99C448-289B-402B-B085-EAE0EE7D2161}"/>
              </a:ext>
            </a:extLst>
          </p:cNvPr>
          <p:cNvSpPr txBox="1"/>
          <p:nvPr/>
        </p:nvSpPr>
        <p:spPr>
          <a:xfrm>
            <a:off x="2664000" y="1928519"/>
            <a:ext cx="131940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egoe UI" pitchFamily="2"/>
                <a:cs typeface="Tahoma" pitchFamily="2"/>
              </a:rPr>
              <a:t>Impulsion </a:t>
            </a: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ource Sans Pro" pitchFamily="32"/>
                <a:cs typeface="Source Sans Pro" pitchFamily="32"/>
              </a:rPr>
              <a:t>π</a:t>
            </a: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53E24221-64C2-45A5-A762-5AC5A9D48FF5}"/>
              </a:ext>
            </a:extLst>
          </p:cNvPr>
          <p:cNvSpPr/>
          <p:nvPr/>
        </p:nvSpPr>
        <p:spPr>
          <a:xfrm>
            <a:off x="6117479" y="2304000"/>
            <a:ext cx="1620000" cy="0"/>
          </a:xfrm>
          <a:prstGeom prst="line">
            <a:avLst/>
          </a:prstGeom>
          <a:noFill/>
          <a:ln w="10800">
            <a:solidFill>
              <a:srgbClr val="8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DE25A5B-3A83-4681-AFB4-FA02E3095D59}"/>
              </a:ext>
            </a:extLst>
          </p:cNvPr>
          <p:cNvSpPr txBox="1"/>
          <p:nvPr/>
        </p:nvSpPr>
        <p:spPr>
          <a:xfrm>
            <a:off x="6264360" y="1964520"/>
            <a:ext cx="1134720" cy="667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egoe UI" pitchFamily="2"/>
                <a:cs typeface="Tahoma" pitchFamily="2"/>
              </a:rPr>
              <a:t>Retour à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egoe UI" pitchFamily="2"/>
                <a:cs typeface="Tahoma" pitchFamily="2"/>
              </a:rPr>
              <a:t>l’équilibre</a:t>
            </a: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0EAD4A73-F18A-4FE5-A3D4-0CA5C8CCC069}"/>
              </a:ext>
            </a:extLst>
          </p:cNvPr>
          <p:cNvSpPr/>
          <p:nvPr/>
        </p:nvSpPr>
        <p:spPr>
          <a:xfrm>
            <a:off x="7740000" y="176400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Spins équi-répartis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entre + et -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A08B468-EFE4-496D-B5EF-A9A40785EA3A}"/>
              </a:ext>
            </a:extLst>
          </p:cNvPr>
          <p:cNvSpPr txBox="1"/>
          <p:nvPr/>
        </p:nvSpPr>
        <p:spPr>
          <a:xfrm>
            <a:off x="7883999" y="143532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30735152-1BC6-46FF-8D0D-E3440ECC3CD4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352000" y="2844720"/>
                <a:ext cx="843119" cy="258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30735152-1BC6-46FF-8D0D-E3440ECC3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000" y="2844720"/>
                <a:ext cx="843119" cy="258120"/>
              </a:xfrm>
              <a:prstGeom prst="rect">
                <a:avLst/>
              </a:prstGeom>
              <a:blipFill>
                <a:blip r:embed="rId5"/>
                <a:stretch>
                  <a:fillRect l="-21739" r="-11594" b="-190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">
            <a:extLst>
              <a:ext uri="{FF2B5EF4-FFF2-40B4-BE49-F238E27FC236}">
                <a16:creationId xmlns:a16="http://schemas.microsoft.com/office/drawing/2014/main" id="{C43DCD7E-1F37-42E7-9BFC-BEEDA9B60C4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 l="22234"/>
          <a:stretch>
            <a:fillRect/>
          </a:stretch>
        </p:blipFill>
        <p:spPr>
          <a:xfrm rot="5400000">
            <a:off x="6026221" y="2947140"/>
            <a:ext cx="1700639" cy="10450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3C2ED0A2-31F9-4110-BB8E-16540975ACB3}"/>
              </a:ext>
            </a:extLst>
          </p:cNvPr>
          <p:cNvSpPr txBox="1"/>
          <p:nvPr/>
        </p:nvSpPr>
        <p:spPr>
          <a:xfrm>
            <a:off x="6948000" y="3170520"/>
            <a:ext cx="169416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8080"/>
                </a:solidFill>
                <a:latin typeface="Source Sans Pro" pitchFamily="34"/>
                <a:ea typeface="Segoe UI" pitchFamily="2"/>
                <a:cs typeface="Tahoma" pitchFamily="2"/>
              </a:rPr>
              <a:t>Champ détecté</a:t>
            </a: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7B10A0A4-ADDC-46DD-94AB-6B8C6C703A01}"/>
              </a:ext>
            </a:extLst>
          </p:cNvPr>
          <p:cNvSpPr/>
          <p:nvPr/>
        </p:nvSpPr>
        <p:spPr>
          <a:xfrm>
            <a:off x="4140000" y="176436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Excès de spins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dans l’état 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6DD52-E4E6-4416-BEF7-831C7A3449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Principe de la RMN</a:t>
            </a:r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EBB50718-EA7C-4034-971B-FD5FF18B13F2}"/>
              </a:ext>
            </a:extLst>
          </p:cNvPr>
          <p:cNvSpPr/>
          <p:nvPr/>
        </p:nvSpPr>
        <p:spPr>
          <a:xfrm>
            <a:off x="540000" y="176400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Spins équi-répartis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entre + et -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14C7CC7-0A4F-4DA8-879A-09F1A3334802}"/>
              </a:ext>
            </a:extLst>
          </p:cNvPr>
          <p:cNvSpPr txBox="1"/>
          <p:nvPr/>
        </p:nvSpPr>
        <p:spPr>
          <a:xfrm>
            <a:off x="684000" y="143532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D94168CB-6F0A-4FFC-A6D0-F3E2400C52CB}"/>
              </a:ext>
            </a:extLst>
          </p:cNvPr>
          <p:cNvSpPr/>
          <p:nvPr/>
        </p:nvSpPr>
        <p:spPr>
          <a:xfrm>
            <a:off x="2520000" y="2304000"/>
            <a:ext cx="1620000" cy="0"/>
          </a:xfrm>
          <a:prstGeom prst="line">
            <a:avLst/>
          </a:prstGeom>
          <a:noFill/>
          <a:ln w="10800">
            <a:solidFill>
              <a:srgbClr val="8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50162A1-B0B1-4E66-AD4D-2F1878619E08}"/>
              </a:ext>
            </a:extLst>
          </p:cNvPr>
          <p:cNvSpPr txBox="1"/>
          <p:nvPr/>
        </p:nvSpPr>
        <p:spPr>
          <a:xfrm>
            <a:off x="4284000" y="143568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343E27E-6ED9-4C23-8B29-2B1F40E6ACB3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932000" y="2844360"/>
                <a:ext cx="530640" cy="258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343E27E-6ED9-4C23-8B29-2B1F40E6A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00" y="2844360"/>
                <a:ext cx="530640" cy="258120"/>
              </a:xfrm>
              <a:prstGeom prst="rect">
                <a:avLst/>
              </a:prstGeom>
              <a:blipFill>
                <a:blip r:embed="rId3"/>
                <a:stretch>
                  <a:fillRect l="-25287" r="-9195" b="-190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F9C8947-3769-408B-908A-ADD3BE71582F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F9C8947-3769-408B-908A-ADD3BE715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000" y="2844720"/>
                <a:ext cx="466920" cy="253080"/>
              </a:xfrm>
              <a:prstGeom prst="rect">
                <a:avLst/>
              </a:prstGeom>
              <a:blipFill>
                <a:blip r:embed="rId4"/>
                <a:stretch>
                  <a:fillRect l="-27273" r="-18182" b="-146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EF48AE90-C2B7-481B-B578-5EFF0AEB51DE}"/>
              </a:ext>
            </a:extLst>
          </p:cNvPr>
          <p:cNvSpPr txBox="1"/>
          <p:nvPr/>
        </p:nvSpPr>
        <p:spPr>
          <a:xfrm>
            <a:off x="2664000" y="1928519"/>
            <a:ext cx="131940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egoe UI" pitchFamily="2"/>
                <a:cs typeface="Tahoma" pitchFamily="2"/>
              </a:rPr>
              <a:t>Impulsion </a:t>
            </a: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ource Sans Pro" pitchFamily="32"/>
                <a:cs typeface="Source Sans Pro" pitchFamily="32"/>
              </a:rPr>
              <a:t>π</a:t>
            </a: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06594C18-851E-4E14-91EC-63BD23B1CA8E}"/>
              </a:ext>
            </a:extLst>
          </p:cNvPr>
          <p:cNvSpPr/>
          <p:nvPr/>
        </p:nvSpPr>
        <p:spPr>
          <a:xfrm>
            <a:off x="6117479" y="2304000"/>
            <a:ext cx="1620000" cy="0"/>
          </a:xfrm>
          <a:prstGeom prst="line">
            <a:avLst/>
          </a:prstGeom>
          <a:noFill/>
          <a:ln w="10800">
            <a:solidFill>
              <a:srgbClr val="80008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E697D93-2C6C-451D-9CA4-0EDBF1D20500}"/>
              </a:ext>
            </a:extLst>
          </p:cNvPr>
          <p:cNvSpPr txBox="1"/>
          <p:nvPr/>
        </p:nvSpPr>
        <p:spPr>
          <a:xfrm>
            <a:off x="6264360" y="1964520"/>
            <a:ext cx="1134720" cy="667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egoe UI" pitchFamily="2"/>
                <a:cs typeface="Tahoma" pitchFamily="2"/>
              </a:rPr>
              <a:t>Retour à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0080"/>
                </a:solidFill>
                <a:latin typeface="Source Sans Pro" pitchFamily="34"/>
                <a:ea typeface="Segoe UI" pitchFamily="2"/>
                <a:cs typeface="Tahoma" pitchFamily="2"/>
              </a:rPr>
              <a:t>l’équilibre</a:t>
            </a: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796FC49C-F680-4F2A-848D-5225A0424883}"/>
              </a:ext>
            </a:extLst>
          </p:cNvPr>
          <p:cNvSpPr/>
          <p:nvPr/>
        </p:nvSpPr>
        <p:spPr>
          <a:xfrm>
            <a:off x="7740000" y="176400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Spins équi-répartis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entre + et -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180B417-FC87-4CEA-BB48-C1F7D7D485AE}"/>
              </a:ext>
            </a:extLst>
          </p:cNvPr>
          <p:cNvSpPr txBox="1"/>
          <p:nvPr/>
        </p:nvSpPr>
        <p:spPr>
          <a:xfrm>
            <a:off x="7883999" y="1435320"/>
            <a:ext cx="1747439" cy="344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Champ B statique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AF6C3EA1-C4D3-482C-BC84-14AD3FD44D05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352000" y="2844720"/>
                <a:ext cx="843119" cy="258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</m:sSub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AF6C3EA1-C4D3-482C-BC84-14AD3FD44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000" y="2844720"/>
                <a:ext cx="843119" cy="258120"/>
              </a:xfrm>
              <a:prstGeom prst="rect">
                <a:avLst/>
              </a:prstGeom>
              <a:blipFill>
                <a:blip r:embed="rId5"/>
                <a:stretch>
                  <a:fillRect l="-21739" r="-11594" b="-190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">
            <a:extLst>
              <a:ext uri="{FF2B5EF4-FFF2-40B4-BE49-F238E27FC236}">
                <a16:creationId xmlns:a16="http://schemas.microsoft.com/office/drawing/2014/main" id="{F3220617-1B4C-4BEE-83D3-00CF718977BB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 l="22234"/>
          <a:stretch>
            <a:fillRect/>
          </a:stretch>
        </p:blipFill>
        <p:spPr>
          <a:xfrm rot="5400000">
            <a:off x="6026221" y="2947140"/>
            <a:ext cx="1700639" cy="10450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AAE42BC-3E3C-4D3B-A20D-5F3E395C802E}"/>
              </a:ext>
            </a:extLst>
          </p:cNvPr>
          <p:cNvSpPr txBox="1"/>
          <p:nvPr/>
        </p:nvSpPr>
        <p:spPr>
          <a:xfrm>
            <a:off x="6948000" y="3170520"/>
            <a:ext cx="169416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808080"/>
                </a:solidFill>
                <a:latin typeface="Source Sans Pro" pitchFamily="34"/>
                <a:ea typeface="Segoe UI" pitchFamily="2"/>
                <a:cs typeface="Tahoma" pitchFamily="2"/>
              </a:rPr>
              <a:t>Champ détecté</a:t>
            </a:r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4295032B-3318-4DC5-8D3C-9C994AE5237C}"/>
              </a:ext>
            </a:extLst>
          </p:cNvPr>
          <p:cNvSpPr/>
          <p:nvPr/>
        </p:nvSpPr>
        <p:spPr>
          <a:xfrm>
            <a:off x="5696280" y="4140000"/>
            <a:ext cx="234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2A6099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2A6099"/>
                </a:solidFill>
              </a:defRPr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A6099"/>
                </a:solidFill>
                <a:latin typeface="Source Sans Pro" pitchFamily="34"/>
                <a:ea typeface="Segoe UI" pitchFamily="2"/>
                <a:cs typeface="Tahoma" pitchFamily="2"/>
              </a:rPr>
              <a:t>Transformée de Fourier</a:t>
            </a:r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E9001C52-428F-4043-9910-CBD24C6C8F6A}"/>
              </a:ext>
            </a:extLst>
          </p:cNvPr>
          <p:cNvSpPr/>
          <p:nvPr/>
        </p:nvSpPr>
        <p:spPr>
          <a:xfrm>
            <a:off x="4140000" y="1764360"/>
            <a:ext cx="198000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0800">
            <a:solidFill>
              <a:srgbClr val="1ABC9C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Excès de spins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dans l’état 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B5CB9-10AC-494A-9C77-93B4123E79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Exemple : spectre de l’éthanol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E8C26EF4-3F00-4500-B005-622D4493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29760" y="1262520"/>
            <a:ext cx="5820480" cy="395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8E0C1-9C4E-496D-BB63-721E2831D7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Application à l’IRM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E256029C-9B20-4D0C-8699-5248B90C96F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39639" y="1432800"/>
            <a:ext cx="7201080" cy="37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ACE8E2E-2CAD-44B3-A2E4-FCC2BA4A4375}"/>
              </a:ext>
            </a:extLst>
          </p:cNvPr>
          <p:cNvSpPr txBox="1"/>
          <p:nvPr/>
        </p:nvSpPr>
        <p:spPr>
          <a:xfrm>
            <a:off x="2621160" y="4860000"/>
            <a:ext cx="295884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solidFill>
                  <a:srgbClr val="00A933"/>
                </a:solidFill>
                <a:latin typeface="Source Sans Pro" pitchFamily="34"/>
                <a:ea typeface="Segoe UI" pitchFamily="2"/>
                <a:cs typeface="Tahoma" pitchFamily="2"/>
              </a:rPr>
              <a:t>Gradient de champ statique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64AA1-AFAE-4EA6-BEBF-FD1452E2095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Conclusion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D9AF492A-6E59-477B-B633-78E5CAB7340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40000" y="1536119"/>
            <a:ext cx="3600000" cy="330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D9FB5-CB12-4B91-B7C0-563D9A99C2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Probabilité hors résonance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A8C5508D-846B-4B07-AE08-4B253548DF48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92840" y="1484999"/>
            <a:ext cx="7294319" cy="3780000"/>
          </a:xfrm>
        </p:spPr>
      </p:pic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FF37DA09-1CC3-4A84-88A5-EA9115129674}"/>
              </a:ext>
            </a:extLst>
          </p:cNvPr>
          <p:cNvSpPr/>
          <p:nvPr/>
        </p:nvSpPr>
        <p:spPr>
          <a:xfrm flipV="1">
            <a:off x="1653119" y="1382400"/>
            <a:ext cx="0" cy="360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D2F5B685-0912-46A7-8A97-4F6D9C1A3408}"/>
              </a:ext>
            </a:extLst>
          </p:cNvPr>
          <p:cNvSpPr/>
          <p:nvPr/>
        </p:nvSpPr>
        <p:spPr>
          <a:xfrm flipV="1">
            <a:off x="1669680" y="5035680"/>
            <a:ext cx="7167240" cy="792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84757DD-B4CE-4B9A-815C-996DD3D02BCF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920800" y="4824360"/>
                <a:ext cx="382680" cy="280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84757DD-B4CE-4B9A-815C-996DD3D02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0800" y="4824360"/>
                <a:ext cx="382680" cy="280440"/>
              </a:xfrm>
              <a:prstGeom prst="rect">
                <a:avLst/>
              </a:prstGeom>
              <a:blipFill>
                <a:blip r:embed="rId4"/>
                <a:stretch>
                  <a:fillRect l="-9524" b="-86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34F3FF4-D858-45ED-8704-58D82A89DBC8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720360" y="1332000"/>
                <a:ext cx="623160" cy="322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34F3FF4-D858-45ED-8704-58D82A89D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60" y="1332000"/>
                <a:ext cx="623160" cy="322560"/>
              </a:xfrm>
              <a:prstGeom prst="rect">
                <a:avLst/>
              </a:prstGeom>
              <a:blipFill>
                <a:blip r:embed="rId5"/>
                <a:stretch>
                  <a:fillRect l="-6863" b="-96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D0A1D229-D94F-49DB-89B7-4EFBFBAB1B63}"/>
              </a:ext>
            </a:extLst>
          </p:cNvPr>
          <p:cNvSpPr/>
          <p:nvPr/>
        </p:nvSpPr>
        <p:spPr>
          <a:xfrm>
            <a:off x="503999" y="2268000"/>
            <a:ext cx="180001" cy="0"/>
          </a:xfrm>
          <a:prstGeom prst="line">
            <a:avLst/>
          </a:prstGeom>
          <a:noFill/>
          <a:ln w="12600">
            <a:solidFill>
              <a:srgbClr val="2A6099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7E8C534D-1FBF-42AD-8FC2-B603A2E1F293}"/>
              </a:ext>
            </a:extLst>
          </p:cNvPr>
          <p:cNvSpPr/>
          <p:nvPr/>
        </p:nvSpPr>
        <p:spPr>
          <a:xfrm>
            <a:off x="503999" y="2520000"/>
            <a:ext cx="180001" cy="0"/>
          </a:xfrm>
          <a:prstGeom prst="line">
            <a:avLst/>
          </a:prstGeom>
          <a:noFill/>
          <a:ln w="12600">
            <a:solidFill>
              <a:srgbClr val="FF8000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A187B012-AE06-4981-BF99-FB5B41041ED4}"/>
              </a:ext>
            </a:extLst>
          </p:cNvPr>
          <p:cNvSpPr/>
          <p:nvPr/>
        </p:nvSpPr>
        <p:spPr>
          <a:xfrm>
            <a:off x="503999" y="2808000"/>
            <a:ext cx="180001" cy="0"/>
          </a:xfrm>
          <a:prstGeom prst="line">
            <a:avLst/>
          </a:prstGeom>
          <a:noFill/>
          <a:ln w="12600">
            <a:solidFill>
              <a:srgbClr val="00A933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E739B492-CF0A-41D3-84F1-98A9FCBED965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01000" y="2145240"/>
                <a:ext cx="449639" cy="20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E739B492-CF0A-41D3-84F1-98A9FCBED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0" y="2145240"/>
                <a:ext cx="449639" cy="208800"/>
              </a:xfrm>
              <a:prstGeom prst="rect">
                <a:avLst/>
              </a:prstGeom>
              <a:blipFill>
                <a:blip r:embed="rId6"/>
                <a:stretch>
                  <a:fillRect l="-35135" t="-11765" r="-24324" b="-29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6BC2CEA8-B442-48FF-A6EB-41D80C708CB3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01000" y="2433240"/>
                <a:ext cx="493920" cy="15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6BC2CEA8-B442-48FF-A6EB-41D80C708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0" y="2433240"/>
                <a:ext cx="493920" cy="153000"/>
              </a:xfrm>
              <a:prstGeom prst="rect">
                <a:avLst/>
              </a:prstGeom>
              <a:blipFill>
                <a:blip r:embed="rId7"/>
                <a:stretch>
                  <a:fillRect l="-30864" t="-32000" r="-22222" b="-6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120D4214-3240-4EE3-BD62-9FB4C2E8588B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01000" y="2685600"/>
                <a:ext cx="609480" cy="20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120D4214-3240-4EE3-BD62-9FB4C2E85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0" y="2685600"/>
                <a:ext cx="609480" cy="208800"/>
              </a:xfrm>
              <a:prstGeom prst="rect">
                <a:avLst/>
              </a:prstGeom>
              <a:blipFill>
                <a:blip r:embed="rId8"/>
                <a:stretch>
                  <a:fillRect l="-26000" t="-11765" r="-19000" b="-29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D2E61-11DD-42C7-8371-09826FBF97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Probabilité hors résonance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28EAD835-44CA-44A0-9BAE-66C76AAAC5A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93199" y="1404000"/>
            <a:ext cx="7426800" cy="38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0349EADD-35BC-4631-B48A-1D8282E4590E}"/>
              </a:ext>
            </a:extLst>
          </p:cNvPr>
          <p:cNvSpPr/>
          <p:nvPr/>
        </p:nvSpPr>
        <p:spPr>
          <a:xfrm flipV="1">
            <a:off x="1653119" y="1382400"/>
            <a:ext cx="0" cy="360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E73509F7-9EDE-4435-BD8A-D694917AD7A6}"/>
              </a:ext>
            </a:extLst>
          </p:cNvPr>
          <p:cNvSpPr/>
          <p:nvPr/>
        </p:nvSpPr>
        <p:spPr>
          <a:xfrm flipV="1">
            <a:off x="1669680" y="4980240"/>
            <a:ext cx="7167240" cy="792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A7B5410-69F8-43CF-984A-06939E6444A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920800" y="4824360"/>
                <a:ext cx="382680" cy="280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A7B5410-69F8-43CF-984A-06939E644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0800" y="4824360"/>
                <a:ext cx="382680" cy="280440"/>
              </a:xfrm>
              <a:prstGeom prst="rect">
                <a:avLst/>
              </a:prstGeom>
              <a:blipFill>
                <a:blip r:embed="rId4"/>
                <a:stretch>
                  <a:fillRect l="-9524" b="-86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494646FD-FEFC-4864-9E14-E93F4297E8AA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720360" y="1332000"/>
                <a:ext cx="623160" cy="322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494646FD-FEFC-4864-9E14-E93F4297E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60" y="1332000"/>
                <a:ext cx="623160" cy="322560"/>
              </a:xfrm>
              <a:prstGeom prst="rect">
                <a:avLst/>
              </a:prstGeom>
              <a:blipFill>
                <a:blip r:embed="rId5"/>
                <a:stretch>
                  <a:fillRect l="-6863" b="-96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F9B110B4-2BAB-4499-B255-C3C29FC8EBFB}"/>
              </a:ext>
            </a:extLst>
          </p:cNvPr>
          <p:cNvSpPr/>
          <p:nvPr/>
        </p:nvSpPr>
        <p:spPr>
          <a:xfrm>
            <a:off x="503999" y="2268000"/>
            <a:ext cx="180001" cy="0"/>
          </a:xfrm>
          <a:prstGeom prst="line">
            <a:avLst/>
          </a:prstGeom>
          <a:noFill/>
          <a:ln w="12600">
            <a:solidFill>
              <a:srgbClr val="2A6099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48DC1252-022E-4E58-94B4-6848F6652D9D}"/>
              </a:ext>
            </a:extLst>
          </p:cNvPr>
          <p:cNvSpPr/>
          <p:nvPr/>
        </p:nvSpPr>
        <p:spPr>
          <a:xfrm>
            <a:off x="503999" y="2520000"/>
            <a:ext cx="180001" cy="0"/>
          </a:xfrm>
          <a:prstGeom prst="line">
            <a:avLst/>
          </a:prstGeom>
          <a:noFill/>
          <a:ln w="12600">
            <a:solidFill>
              <a:srgbClr val="FF8000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41542DF5-2F42-4115-A16C-F11C2A37384A}"/>
              </a:ext>
            </a:extLst>
          </p:cNvPr>
          <p:cNvSpPr/>
          <p:nvPr/>
        </p:nvSpPr>
        <p:spPr>
          <a:xfrm>
            <a:off x="503999" y="2808000"/>
            <a:ext cx="180001" cy="0"/>
          </a:xfrm>
          <a:prstGeom prst="line">
            <a:avLst/>
          </a:prstGeom>
          <a:noFill/>
          <a:ln w="12600">
            <a:solidFill>
              <a:srgbClr val="00A933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A2E0A6C-7E8D-4686-A38C-3BB96667A219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01000" y="2145240"/>
                <a:ext cx="449639" cy="20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A2E0A6C-7E8D-4686-A38C-3BB96667A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0" y="2145240"/>
                <a:ext cx="449639" cy="208800"/>
              </a:xfrm>
              <a:prstGeom prst="rect">
                <a:avLst/>
              </a:prstGeom>
              <a:blipFill>
                <a:blip r:embed="rId6"/>
                <a:stretch>
                  <a:fillRect l="-35135" t="-11765" r="-24324" b="-29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DFCC68AA-A0B7-470D-B9A3-2655BDBAD1BE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01000" y="2433240"/>
                <a:ext cx="493920" cy="15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DFCC68AA-A0B7-470D-B9A3-2655BDBAD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0" y="2433240"/>
                <a:ext cx="493920" cy="153000"/>
              </a:xfrm>
              <a:prstGeom prst="rect">
                <a:avLst/>
              </a:prstGeom>
              <a:blipFill>
                <a:blip r:embed="rId7"/>
                <a:stretch>
                  <a:fillRect l="-30864" t="-32000" r="-22222" b="-6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3FA05237-798C-4231-A451-7B5D6FFE53DE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01000" y="2685600"/>
                <a:ext cx="609480" cy="20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fr-FR" i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3FA05237-798C-4231-A451-7B5D6FFE5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00" y="2685600"/>
                <a:ext cx="609480" cy="208800"/>
              </a:xfrm>
              <a:prstGeom prst="rect">
                <a:avLst/>
              </a:prstGeom>
              <a:blipFill>
                <a:blip r:embed="rId8"/>
                <a:stretch>
                  <a:fillRect l="-26000" t="-11765" r="-19000" b="-29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necteur droit 13">
            <a:extLst>
              <a:ext uri="{FF2B5EF4-FFF2-40B4-BE49-F238E27FC236}">
                <a16:creationId xmlns:a16="http://schemas.microsoft.com/office/drawing/2014/main" id="{B49259A0-C463-4883-97DB-1F6633573E26}"/>
              </a:ext>
            </a:extLst>
          </p:cNvPr>
          <p:cNvSpPr/>
          <p:nvPr/>
        </p:nvSpPr>
        <p:spPr>
          <a:xfrm flipV="1">
            <a:off x="1672199" y="3318479"/>
            <a:ext cx="7167241" cy="7920"/>
          </a:xfrm>
          <a:prstGeom prst="line">
            <a:avLst/>
          </a:prstGeom>
          <a:noFill/>
          <a:ln w="10800">
            <a:solidFill>
              <a:srgbClr val="FF0000"/>
            </a:solidFill>
            <a:custDash>
              <a:ds d="1100000" sp="1100000"/>
              <a:ds d="1100000" sp="1100000"/>
            </a:custDash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5" name="Connecteur droit 14">
            <a:extLst>
              <a:ext uri="{FF2B5EF4-FFF2-40B4-BE49-F238E27FC236}">
                <a16:creationId xmlns:a16="http://schemas.microsoft.com/office/drawing/2014/main" id="{E0791D0E-1C43-44FE-A7C8-105F4DA57C2A}"/>
              </a:ext>
            </a:extLst>
          </p:cNvPr>
          <p:cNvSpPr/>
          <p:nvPr/>
        </p:nvSpPr>
        <p:spPr>
          <a:xfrm flipV="1">
            <a:off x="1672560" y="4309920"/>
            <a:ext cx="7167240" cy="7920"/>
          </a:xfrm>
          <a:prstGeom prst="line">
            <a:avLst/>
          </a:prstGeom>
          <a:noFill/>
          <a:ln w="10800">
            <a:solidFill>
              <a:srgbClr val="FF0000"/>
            </a:solidFill>
            <a:custDash>
              <a:ds d="1100000" sp="1100000"/>
              <a:ds d="1100000" sp="1100000"/>
            </a:custDash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0C451A62-CEA2-4ED9-8DEA-0A7EAE8EFC2D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9159480" y="3657960"/>
                <a:ext cx="848519" cy="316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0C451A62-CEA2-4ED9-8DEA-0A7EAE8EF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9480" y="3657960"/>
                <a:ext cx="848519" cy="316080"/>
              </a:xfrm>
              <a:prstGeom prst="rect">
                <a:avLst/>
              </a:prstGeom>
              <a:blipFill>
                <a:blip r:embed="rId9"/>
                <a:stretch>
                  <a:fillRect l="-15108" r="-10072" b="-57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19DC7F8F-6AD6-4511-B7EC-96D07FE6AF47}"/>
              </a:ext>
            </a:extLst>
          </p:cNvPr>
          <p:cNvSpPr/>
          <p:nvPr/>
        </p:nvSpPr>
        <p:spPr>
          <a:xfrm>
            <a:off x="8928000" y="3321359"/>
            <a:ext cx="108000" cy="998640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1080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E62A5-7154-4EA0-9756-2B9F53B7CC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Comportement fréquentiel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E1B34E2-87E9-449E-9CF2-53742949608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93199" y="1404000"/>
            <a:ext cx="7426800" cy="38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72DA09FA-2EA3-4061-91A1-EE815A46C16E}"/>
              </a:ext>
            </a:extLst>
          </p:cNvPr>
          <p:cNvSpPr/>
          <p:nvPr/>
        </p:nvSpPr>
        <p:spPr>
          <a:xfrm flipV="1">
            <a:off x="1653119" y="1421280"/>
            <a:ext cx="0" cy="3599999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A9679488-7082-4E50-8D0F-A0005BE17B72}"/>
              </a:ext>
            </a:extLst>
          </p:cNvPr>
          <p:cNvSpPr/>
          <p:nvPr/>
        </p:nvSpPr>
        <p:spPr>
          <a:xfrm flipV="1">
            <a:off x="1667160" y="5037480"/>
            <a:ext cx="7167240" cy="792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E282E10-9FA4-4B95-9C58-0C3436CE2A39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648720" y="1332000"/>
                <a:ext cx="870119" cy="322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5E282E10-9FA4-4B95-9C58-0C3436CE2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20" y="1332000"/>
                <a:ext cx="870119" cy="322560"/>
              </a:xfrm>
              <a:prstGeom prst="rect">
                <a:avLst/>
              </a:prstGeom>
              <a:blipFill>
                <a:blip r:embed="rId4"/>
                <a:stretch>
                  <a:fillRect l="-6993" b="-57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2D58D03-722E-4E96-8E66-FB4A65AC00A7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916840" y="4932000"/>
                <a:ext cx="229320" cy="20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2D58D03-722E-4E96-8E66-FB4A65AC0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6840" y="4932000"/>
                <a:ext cx="229320" cy="205200"/>
              </a:xfrm>
              <a:prstGeom prst="rect">
                <a:avLst/>
              </a:prstGeom>
              <a:blipFill>
                <a:blip r:embed="rId5"/>
                <a:stretch>
                  <a:fillRect l="-27027" t="-11765" r="-2703" b="-29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A8E61-24C7-4D50-BE6C-E594A4884E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Modélisation</a:t>
            </a:r>
          </a:p>
        </p:txBody>
      </p:sp>
      <p:sp>
        <p:nvSpPr>
          <p:cNvPr id="3" name="Connecteur droit 2">
            <a:extLst>
              <a:ext uri="{FF2B5EF4-FFF2-40B4-BE49-F238E27FC236}">
                <a16:creationId xmlns:a16="http://schemas.microsoft.com/office/drawing/2014/main" id="{C5EE2D32-E640-4B52-8661-5EB379607B16}"/>
              </a:ext>
            </a:extLst>
          </p:cNvPr>
          <p:cNvSpPr/>
          <p:nvPr/>
        </p:nvSpPr>
        <p:spPr>
          <a:xfrm>
            <a:off x="3060000" y="1944000"/>
            <a:ext cx="3060000" cy="0"/>
          </a:xfrm>
          <a:prstGeom prst="line">
            <a:avLst/>
          </a:prstGeom>
          <a:noFill/>
          <a:ln w="12600">
            <a:solidFill>
              <a:srgbClr val="800080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5C69156A-BAB4-4681-BA85-F0489AC4526F}"/>
              </a:ext>
            </a:extLst>
          </p:cNvPr>
          <p:cNvSpPr/>
          <p:nvPr/>
        </p:nvSpPr>
        <p:spPr>
          <a:xfrm>
            <a:off x="3060000" y="4248000"/>
            <a:ext cx="3060000" cy="0"/>
          </a:xfrm>
          <a:prstGeom prst="line">
            <a:avLst/>
          </a:prstGeom>
          <a:noFill/>
          <a:ln w="12600">
            <a:solidFill>
              <a:srgbClr val="00A933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E65C0565-F221-4207-8831-188C8A50C0D8}"/>
              </a:ext>
            </a:extLst>
          </p:cNvPr>
          <p:cNvSpPr/>
          <p:nvPr/>
        </p:nvSpPr>
        <p:spPr>
          <a:xfrm flipV="1">
            <a:off x="2700000" y="1440000"/>
            <a:ext cx="0" cy="324000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F9DD4F4-226C-47BE-B0E0-4D4194B8FAD6}"/>
              </a:ext>
            </a:extLst>
          </p:cNvPr>
          <p:cNvSpPr txBox="1"/>
          <p:nvPr/>
        </p:nvSpPr>
        <p:spPr>
          <a:xfrm>
            <a:off x="2322360" y="1184040"/>
            <a:ext cx="30564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E</a:t>
            </a:r>
          </a:p>
        </p:txBody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D7B4E9DC-E700-496E-8590-FDF97BE51D5A}"/>
              </a:ext>
            </a:extLst>
          </p:cNvPr>
          <p:cNvSpPr/>
          <p:nvPr/>
        </p:nvSpPr>
        <p:spPr>
          <a:xfrm>
            <a:off x="2615400" y="1944000"/>
            <a:ext cx="180000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06D3D27E-D079-4573-87DD-B9177546A590}"/>
              </a:ext>
            </a:extLst>
          </p:cNvPr>
          <p:cNvSpPr/>
          <p:nvPr/>
        </p:nvSpPr>
        <p:spPr>
          <a:xfrm>
            <a:off x="2615400" y="4248000"/>
            <a:ext cx="180000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</a:ln>
        </p:spPr>
        <p:txBody>
          <a:bodyPr vert="horz" wrap="none" lIns="90720" tIns="45720" rIns="90720" bIns="4572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EC48B4D-5A0B-4046-9F42-20EE660A3F8A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806840" y="3992400"/>
                <a:ext cx="778320" cy="5839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ℏ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BEC48B4D-5A0B-4046-9F42-20EE660A3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840" y="3992400"/>
                <a:ext cx="778320" cy="583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9E03473F-8BAD-47B2-919A-ECD99899E906}"/>
              </a:ext>
            </a:extLst>
          </p:cNvPr>
          <p:cNvSpPr/>
          <p:nvPr/>
        </p:nvSpPr>
        <p:spPr>
          <a:xfrm>
            <a:off x="3780000" y="1944000"/>
            <a:ext cx="0" cy="2304000"/>
          </a:xfrm>
          <a:prstGeom prst="line">
            <a:avLst/>
          </a:prstGeom>
          <a:noFill/>
          <a:ln w="10800">
            <a:solidFill>
              <a:srgbClr val="FF0000"/>
            </a:solidFill>
            <a:prstDash val="solid"/>
            <a:headEnd type="arrow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BE727DD2-0B31-484B-AD35-EA0DE3CBCF41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960000" y="2974320"/>
                <a:ext cx="521280" cy="265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ℏ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BE727DD2-0B31-484B-AD35-EA0DE3CBC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2974320"/>
                <a:ext cx="521280" cy="265680"/>
              </a:xfrm>
              <a:prstGeom prst="rect">
                <a:avLst/>
              </a:prstGeom>
              <a:blipFill>
                <a:blip r:embed="rId4"/>
                <a:stretch>
                  <a:fillRect l="-10588" b="-232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3CFE81A9-64FD-49AC-90C2-AE61161D1449}"/>
              </a:ext>
            </a:extLst>
          </p:cNvPr>
          <p:cNvSpPr txBox="1"/>
          <p:nvPr/>
        </p:nvSpPr>
        <p:spPr>
          <a:xfrm>
            <a:off x="3671999" y="4897800"/>
            <a:ext cx="52056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où 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8D1A93B-3F3B-4CA0-8F55-9FD2E332C535}"/>
              </a:ext>
            </a:extLst>
          </p:cNvPr>
          <p:cNvSpPr txBox="1">
            <a:spLocks noResize="1"/>
          </p:cNvSpPr>
          <p:nvPr/>
        </p:nvSpPr>
        <p:spPr>
          <a:xfrm>
            <a:off x="4695480" y="266328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B15187A4-7374-4745-8A04-BDE489DF565C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4143240" y="4941360"/>
                <a:ext cx="1037519" cy="316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B15187A4-7374-4745-8A04-BDE489DF5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240" y="4941360"/>
                <a:ext cx="1037519" cy="316080"/>
              </a:xfrm>
              <a:prstGeom prst="rect">
                <a:avLst/>
              </a:prstGeom>
              <a:blipFill>
                <a:blip r:embed="rId5"/>
                <a:stretch>
                  <a:fillRect l="-3529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DA60D554-3D47-4EE5-AEDA-AF188830D294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1806840" y="1652400"/>
                <a:ext cx="571680" cy="5839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ℏ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DA60D554-3D47-4EE5-AEDA-AF188830D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840" y="1652400"/>
                <a:ext cx="571680" cy="583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">
            <a:extLst>
              <a:ext uri="{FF2B5EF4-FFF2-40B4-BE49-F238E27FC236}">
                <a16:creationId xmlns:a16="http://schemas.microsoft.com/office/drawing/2014/main" id="{85E98528-986A-487E-8EFC-748F7D1EA96A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6283440" y="4031999"/>
            <a:ext cx="736559" cy="4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">
            <a:extLst>
              <a:ext uri="{FF2B5EF4-FFF2-40B4-BE49-F238E27FC236}">
                <a16:creationId xmlns:a16="http://schemas.microsoft.com/office/drawing/2014/main" id="{085F9D51-8618-421D-8006-397E940BFE93}"/>
              </a:ext>
            </a:extLst>
          </p:cNvPr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6267240" y="1706760"/>
            <a:ext cx="752759" cy="489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5D046-5585-44DA-905C-B0B1099C549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Résolution du système avec couplage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5919D813-9774-4F57-B6E3-B8C6AC43CD2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21400" y="1440000"/>
            <a:ext cx="7837560" cy="23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F2AE7CD1-47E3-4189-BA59-157C7867087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223080" y="4265280"/>
            <a:ext cx="3633840" cy="7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5DE10A5-843F-4351-B4AD-30E1BFCDC924}"/>
              </a:ext>
            </a:extLst>
          </p:cNvPr>
          <p:cNvSpPr txBox="1"/>
          <p:nvPr/>
        </p:nvSpPr>
        <p:spPr>
          <a:xfrm>
            <a:off x="2448000" y="4474440"/>
            <a:ext cx="618120" cy="378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cap="none">
                <a:ln>
                  <a:noFill/>
                </a:ln>
                <a:solidFill>
                  <a:srgbClr val="2C3E50"/>
                </a:solidFill>
                <a:latin typeface="Source Sans Pro" pitchFamily="34"/>
                <a:ea typeface="Segoe UI" pitchFamily="2"/>
                <a:cs typeface="Tahoma" pitchFamily="2"/>
              </a:rPr>
              <a:t>avec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1DFD5A-856F-4149-9C95-D0507373A3E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Probabilité à résonance : oscillations de Rabi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B863252C-8F93-4C8B-AD29-A2D6AEA18FA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92120" y="1404000"/>
            <a:ext cx="7427880" cy="38048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816EE00A-AA7B-4376-BE0F-FADF3D3105F1}"/>
              </a:ext>
            </a:extLst>
          </p:cNvPr>
          <p:cNvSpPr/>
          <p:nvPr/>
        </p:nvSpPr>
        <p:spPr>
          <a:xfrm flipV="1">
            <a:off x="1671839" y="1379519"/>
            <a:ext cx="0" cy="3600001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784B5E-735C-4C9E-A53E-3F570AD47039}"/>
              </a:ext>
            </a:extLst>
          </p:cNvPr>
          <p:cNvSpPr txBox="1">
            <a:spLocks noResize="1"/>
          </p:cNvSpPr>
          <p:nvPr/>
        </p:nvSpPr>
        <p:spPr>
          <a:xfrm>
            <a:off x="4661640" y="332100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E78AD90-9C44-4E2E-8BCD-F6610B0FB402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920440" y="4824000"/>
                <a:ext cx="382680" cy="280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E78AD90-9C44-4E2E-8BCD-F6610B0FB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0440" y="4824000"/>
                <a:ext cx="382680" cy="280440"/>
              </a:xfrm>
              <a:prstGeom prst="rect">
                <a:avLst/>
              </a:prstGeom>
              <a:blipFill>
                <a:blip r:embed="rId4"/>
                <a:stretch>
                  <a:fillRect l="-9524" b="-86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">
            <a:extLst>
              <a:ext uri="{FF2B5EF4-FFF2-40B4-BE49-F238E27FC236}">
                <a16:creationId xmlns:a16="http://schemas.microsoft.com/office/drawing/2014/main" id="{20F5614F-B9BF-45BB-A043-EBE1EF69F1D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900000" y="1387799"/>
            <a:ext cx="540000" cy="2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297D8-E72E-4636-AC82-9ABD730453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/>
            <a:r>
              <a:rPr lang="fr-FR">
                <a:cs typeface="Tahoma" pitchFamily="2"/>
              </a:rPr>
              <a:t>Probabilité à résonance : oscillations de Rabi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7EAE815F-E0A9-41F3-AF5E-1A0898CEE1F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92120" y="1404000"/>
            <a:ext cx="7427880" cy="38048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7A6397E2-C89B-4D84-B752-8812027DAC5A}"/>
              </a:ext>
            </a:extLst>
          </p:cNvPr>
          <p:cNvSpPr/>
          <p:nvPr/>
        </p:nvSpPr>
        <p:spPr>
          <a:xfrm flipV="1">
            <a:off x="1671839" y="1379519"/>
            <a:ext cx="0" cy="3600001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0B001419-85D1-44B4-9B42-8118E7F1687E}"/>
              </a:ext>
            </a:extLst>
          </p:cNvPr>
          <p:cNvSpPr/>
          <p:nvPr/>
        </p:nvSpPr>
        <p:spPr>
          <a:xfrm flipV="1">
            <a:off x="1671839" y="1662479"/>
            <a:ext cx="7167241" cy="7921"/>
          </a:xfrm>
          <a:prstGeom prst="line">
            <a:avLst/>
          </a:prstGeom>
          <a:noFill/>
          <a:ln w="10800">
            <a:solidFill>
              <a:srgbClr val="FF0000"/>
            </a:solidFill>
            <a:custDash>
              <a:ds d="1100000" sp="1100000"/>
              <a:ds d="1100000" sp="1100000"/>
            </a:custDash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3725318-3B9A-4C44-ACC7-C01D29710624}"/>
              </a:ext>
            </a:extLst>
          </p:cNvPr>
          <p:cNvSpPr txBox="1">
            <a:spLocks noResize="1"/>
          </p:cNvSpPr>
          <p:nvPr/>
        </p:nvSpPr>
        <p:spPr>
          <a:xfrm>
            <a:off x="4661640" y="332100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1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2C3E50"/>
              </a:solidFill>
              <a:latin typeface="Source Sans Pro" pitchFamily="3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EF1BDA7F-E302-4C78-A098-CF0369FD2E77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920440" y="4824000"/>
                <a:ext cx="382680" cy="280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fr-FR" i="0"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EF1BDA7F-E302-4C78-A098-CF0369FD2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0440" y="4824000"/>
                <a:ext cx="382680" cy="280440"/>
              </a:xfrm>
              <a:prstGeom prst="rect">
                <a:avLst/>
              </a:prstGeom>
              <a:blipFill>
                <a:blip r:embed="rId4"/>
                <a:stretch>
                  <a:fillRect l="-9524" b="-86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5BA6844-EC9E-4D5D-9DD5-0A070F9D10A0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8890920" y="1519200"/>
                <a:ext cx="848519" cy="316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fr-FR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fr-FR" i="0">
                  <a:solidFill>
                    <a:srgbClr val="FF0000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25BA6844-EC9E-4D5D-9DD5-0A070F9D1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920" y="1519200"/>
                <a:ext cx="848519" cy="316080"/>
              </a:xfrm>
              <a:prstGeom prst="rect">
                <a:avLst/>
              </a:prstGeom>
              <a:blipFill>
                <a:blip r:embed="rId5"/>
                <a:stretch>
                  <a:fillRect l="-15000" r="-9286" b="-57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196463AB-55C0-4F8C-82D6-3970F5C48DA0}"/>
              </a:ext>
            </a:extLst>
          </p:cNvPr>
          <p:cNvSpPr/>
          <p:nvPr/>
        </p:nvSpPr>
        <p:spPr>
          <a:xfrm flipV="1">
            <a:off x="1671839" y="1382400"/>
            <a:ext cx="0" cy="360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6DE752F2-D6A0-49EE-9949-5EADA78EE5B3}"/>
              </a:ext>
            </a:extLst>
          </p:cNvPr>
          <p:cNvSpPr/>
          <p:nvPr/>
        </p:nvSpPr>
        <p:spPr>
          <a:xfrm flipV="1">
            <a:off x="1672199" y="4974480"/>
            <a:ext cx="7167241" cy="792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pic>
        <p:nvPicPr>
          <p:cNvPr id="11" name="">
            <a:extLst>
              <a:ext uri="{FF2B5EF4-FFF2-40B4-BE49-F238E27FC236}">
                <a16:creationId xmlns:a16="http://schemas.microsoft.com/office/drawing/2014/main" id="{6E5D0E6D-20DD-4D71-9248-8581BCB5B345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900000" y="1388159"/>
            <a:ext cx="540000" cy="2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idn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dnightblu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idnightblu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294</Words>
  <Application>Microsoft Office PowerPoint</Application>
  <PresentationFormat>Grand écran</PresentationFormat>
  <Paragraphs>113</Paragraphs>
  <Slides>22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Source Sans Pro</vt:lpstr>
      <vt:lpstr>Source Sans Pro Black</vt:lpstr>
      <vt:lpstr>Source Sans Pro Semibold</vt:lpstr>
      <vt:lpstr>Midnightblue</vt:lpstr>
      <vt:lpstr>Midnightblue1</vt:lpstr>
      <vt:lpstr>Midnightblue2</vt:lpstr>
      <vt:lpstr>Évolution temporelle d’un système à deux niveaux de spin - RMN</vt:lpstr>
      <vt:lpstr>Présentation PowerPoint</vt:lpstr>
      <vt:lpstr>Modélisation</vt:lpstr>
      <vt:lpstr>Présentation PowerPoint</vt:lpstr>
      <vt:lpstr>Résolution du système avec couplage</vt:lpstr>
      <vt:lpstr>Présentation PowerPoint</vt:lpstr>
      <vt:lpstr>Probabilité à résonance : oscillations de Rabi</vt:lpstr>
      <vt:lpstr>Probabilité à résonance : oscillations de Rabi</vt:lpstr>
      <vt:lpstr>Présentation PowerPoint</vt:lpstr>
      <vt:lpstr>Dispositif RMN</vt:lpstr>
      <vt:lpstr>Principe de la RMN</vt:lpstr>
      <vt:lpstr>Principe de la RMN</vt:lpstr>
      <vt:lpstr>Principe de la RMN</vt:lpstr>
      <vt:lpstr>Principe de la RMN</vt:lpstr>
      <vt:lpstr>Présentation PowerPoint</vt:lpstr>
      <vt:lpstr>Exemple : spectre de l’éthanol</vt:lpstr>
      <vt:lpstr>Application à l’IRM</vt:lpstr>
      <vt:lpstr>Conclusion</vt:lpstr>
      <vt:lpstr>Présentation PowerPoint</vt:lpstr>
      <vt:lpstr>Probabilité hors résonance</vt:lpstr>
      <vt:lpstr>Probabilité hors résonance</vt:lpstr>
      <vt:lpstr>Comportement fréquentiel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cp:lastModifiedBy>Armel JOUAN-POURCHET</cp:lastModifiedBy>
  <cp:revision>32</cp:revision>
  <dcterms:created xsi:type="dcterms:W3CDTF">2021-04-04T14:45:27Z</dcterms:created>
  <dcterms:modified xsi:type="dcterms:W3CDTF">2021-06-12T18:50:15Z</dcterms:modified>
</cp:coreProperties>
</file>