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1" r:id="rId9"/>
    <p:sldId id="270" r:id="rId10"/>
    <p:sldId id="272" r:id="rId11"/>
    <p:sldId id="273" r:id="rId12"/>
    <p:sldId id="274" r:id="rId13"/>
    <p:sldId id="264" r:id="rId14"/>
    <p:sldId id="265" r:id="rId15"/>
    <p:sldId id="266" r:id="rId16"/>
    <p:sldId id="267" r:id="rId17"/>
    <p:sldId id="268" r:id="rId18"/>
    <p:sldId id="276" r:id="rId19"/>
    <p:sldId id="277" r:id="rId20"/>
    <p:sldId id="278" r:id="rId21"/>
    <p:sldId id="269" r:id="rId22"/>
    <p:sldId id="279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02F007-4ECC-4811-BEB6-D5FF6B6CF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D1EF1E-A0BE-4794-8AE2-36181E64E8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78D207-4EAC-40D9-AAB9-875FD607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230E37-C099-4EE0-A057-33A6F328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1CCFDC-D47C-4A43-92EE-A59AF685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29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6CB925-1FD5-449A-A810-92FA4F4C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1BBE1D-B026-499D-B843-F0347C247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4D9C53-E20B-410A-AFF7-42577BC4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1699BA-1E54-41DF-BD98-A402D32AC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E68F87-BD1D-4B02-A600-ACD80A38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40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0E14F6-9CC3-4FA9-87D5-A173C349A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B4AE49-B4D0-4854-B7F3-37D5143F4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47EE96-CCC8-411E-A25C-C9A99D1BE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1F4A00-EF9C-4784-8561-F5BD5F5B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3CCC6B-DD17-4BBE-8220-F666183D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83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0BADB5-AA8E-43D3-B810-A1A201D93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3C2724-BAFF-487D-9F58-0D66EC483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54383F-CD05-44AA-A1CF-21450B40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D23A59-3811-443C-86A2-68C7DA8F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698058-8CCA-49C1-BA57-B27CB97B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24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93BD51-91BC-4EAE-AD1A-FFE6DAB53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F974B6-4E7D-4060-8A7E-5A7ABF60C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0242D1-9296-456F-A270-6C0A6067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B3B18E-736A-47F2-A1FB-CE6B20D67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54BDC-B77A-4BA6-9271-41369F03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57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39908-2193-43C5-B0D5-EF1C4B37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02970B-F6E2-46DA-9C74-D0457921A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D4855E-5786-496A-B06C-45DFC390A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DA477E-E8EF-4B8B-82DB-613CEAA86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C6B3EC-459C-4AC8-B371-2E8806D0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FDA2170-4F14-4853-8DE8-1D610A7A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65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ECF63F-6C70-4C06-A07D-4E320A5C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A7EF3D-DF37-4016-B49E-4DE9A21E1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9CC36D-584E-4430-893B-B32B0EC77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82877AE-CF41-49CD-876A-261EEBD1C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8D8560-4440-4ACE-A273-390FD0B16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37C79C-E04D-41A7-8074-479406B1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D8EB40-FF45-4013-8B60-2E7C7771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565178E-A225-4764-9BD2-3C8BFF402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3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7BAEB-50C9-400D-A023-46F79082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299017-24B3-427B-811C-8A6AB9955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33635D-3D9A-4E87-BE0F-79EE66EB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139620-E0B4-43D9-AAF4-4B8EE244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89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89CC00-1E80-473E-922F-20F09C921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372362-7B2B-4767-8A81-3C6A2BED9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33F3E8-A37B-4C16-A634-DD3071D6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34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32DE0-E53D-4E7A-A0A5-A6937268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53B3E7-9483-4913-9818-18722F4F3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827239-BF49-48E0-8CA2-F84DF2B84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1FD3C5-98B5-4CB0-B69C-2A2FB35B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54D818-B7EE-4550-8180-C0631811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1C22C1-7875-41FE-8633-3616B9D3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34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F7E33D-3A39-4662-8096-7FE32ADD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6C3248-09F3-4218-AC53-B3E08CBF2A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D7F321C-06EB-4FF6-BE02-42DC29CF3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3C5F6F-BF05-4C45-B68F-8FD6EF10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56D3D-5658-4F92-BB6F-FC7BD45E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D356F2-8F57-4E62-975F-FB43DBB4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48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94E7BA-03A1-42D0-8BC3-B15F4151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DB96FA-D8C7-4A94-8D8B-21E009E2C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4A97E3-518B-42BF-870A-5E25738E85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859B-6587-4BAC-8784-CA86575B3A50}" type="datetimeFigureOut">
              <a:rPr lang="fr-FR" smtClean="0"/>
              <a:t>27/03/2021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C82790-F35D-46A3-AAE1-1E49773D4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C7F2B6-C44A-4043-AEA0-02278E277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82191-EA17-4224-B0EF-C481721696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43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288C29-FEFA-485D-95CC-69F56EC0D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1302"/>
            <a:ext cx="9144000" cy="1050994"/>
          </a:xfrm>
        </p:spPr>
        <p:txBody>
          <a:bodyPr>
            <a:noAutofit/>
          </a:bodyPr>
          <a:lstStyle/>
          <a:p>
            <a:r>
              <a:rPr lang="fr-FR" sz="7000" b="1" dirty="0">
                <a:solidFill>
                  <a:srgbClr val="FF0000"/>
                </a:solidFill>
              </a:rPr>
              <a:t>LP42 : Fusion, fission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4D9F14-B4A2-4665-86D5-88E5F132D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0645"/>
            <a:ext cx="9144000" cy="3260035"/>
          </a:xfrm>
        </p:spPr>
        <p:txBody>
          <a:bodyPr>
            <a:normAutofit/>
          </a:bodyPr>
          <a:lstStyle/>
          <a:p>
            <a:pPr algn="l"/>
            <a:r>
              <a:rPr lang="fr-FR" sz="3500" u="sng" dirty="0"/>
              <a:t>Niveau</a:t>
            </a:r>
            <a:r>
              <a:rPr lang="fr-FR" sz="3500" dirty="0"/>
              <a:t> : L3</a:t>
            </a:r>
          </a:p>
          <a:p>
            <a:pPr algn="l"/>
            <a:r>
              <a:rPr lang="fr-FR" sz="3500" u="sng" dirty="0"/>
              <a:t>Prérequis</a:t>
            </a:r>
            <a:r>
              <a:rPr lang="fr-FR" sz="3500" dirty="0"/>
              <a:t> : - interactions gravitationnelle et 			    électromagnétique</a:t>
            </a:r>
          </a:p>
          <a:p>
            <a:pPr algn="l"/>
            <a:r>
              <a:rPr lang="fr-FR" sz="3500" dirty="0"/>
              <a:t>		  - relativité : énergie de masse </a:t>
            </a:r>
          </a:p>
          <a:p>
            <a:pPr algn="l"/>
            <a:r>
              <a:rPr lang="fr-FR" sz="3500" dirty="0"/>
              <a:t>		  - mécanique quantique : effet tunnel</a:t>
            </a:r>
          </a:p>
          <a:p>
            <a:pPr algn="l"/>
            <a:endParaRPr lang="fr-FR" sz="3500" dirty="0"/>
          </a:p>
        </p:txBody>
      </p:sp>
    </p:spTree>
    <p:extLst>
      <p:ext uri="{BB962C8B-B14F-4D97-AF65-F5344CB8AC3E}">
        <p14:creationId xmlns:p14="http://schemas.microsoft.com/office/powerpoint/2010/main" val="2653612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558C8-DD81-48C1-86A8-6545C23E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5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Formule de Bethe Weizsäcker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FB949-3B39-4228-92CA-BD91C7C40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093"/>
            <a:ext cx="10515600" cy="4351338"/>
          </a:xfrm>
        </p:spPr>
        <p:txBody>
          <a:bodyPr>
            <a:normAutofit/>
          </a:bodyPr>
          <a:lstStyle/>
          <a:p>
            <a:r>
              <a:rPr lang="fr-FR" sz="4000" dirty="0"/>
              <a:t>Rayon d’un noyau : 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= R</a:t>
            </a:r>
            <a:r>
              <a:rPr lang="fr-FR" sz="4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</a:t>
            </a:r>
            <a:endParaRPr lang="fr-FR" sz="4000" dirty="0">
              <a:solidFill>
                <a:srgbClr val="0070C0"/>
              </a:solidFill>
            </a:endParaRPr>
          </a:p>
          <a:p>
            <a:r>
              <a:rPr lang="fr-FR" sz="4000" u="sng" dirty="0"/>
              <a:t>Terme de surface </a:t>
            </a:r>
            <a:r>
              <a:rPr lang="fr-FR" sz="4000" dirty="0"/>
              <a:t>: -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4000" dirty="0">
                <a:solidFill>
                  <a:srgbClr val="0070C0"/>
                </a:solidFill>
              </a:rPr>
              <a:t>  </a:t>
            </a:r>
            <a:r>
              <a:rPr lang="fr-FR" sz="4000" dirty="0"/>
              <a:t>analogue à la notion de tension de surface</a:t>
            </a:r>
          </a:p>
          <a:p>
            <a:pPr marL="0" indent="0">
              <a:buNone/>
            </a:pPr>
            <a:endParaRPr lang="fr-FR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038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558C8-DD81-48C1-86A8-6545C23E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5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Formule de Bethe Weizsäcker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FB949-3B39-4228-92CA-BD91C7C40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372"/>
            <a:ext cx="10515600" cy="4351338"/>
          </a:xfrm>
        </p:spPr>
        <p:txBody>
          <a:bodyPr>
            <a:normAutofit/>
          </a:bodyPr>
          <a:lstStyle/>
          <a:p>
            <a:r>
              <a:rPr lang="fr-FR" sz="4000" dirty="0"/>
              <a:t>Rayon d’un noyau : 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= R</a:t>
            </a:r>
            <a:r>
              <a:rPr lang="fr-FR" sz="4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</a:t>
            </a:r>
            <a:endParaRPr lang="fr-FR" sz="4000" dirty="0">
              <a:solidFill>
                <a:srgbClr val="0070C0"/>
              </a:solidFill>
            </a:endParaRPr>
          </a:p>
          <a:p>
            <a:r>
              <a:rPr lang="fr-FR" sz="4000" u="sng" dirty="0"/>
              <a:t>Terme de surface </a:t>
            </a:r>
            <a:r>
              <a:rPr lang="fr-FR" sz="4000" dirty="0"/>
              <a:t>: -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/3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4000" dirty="0">
                <a:solidFill>
                  <a:srgbClr val="0070C0"/>
                </a:solidFill>
              </a:rPr>
              <a:t>  </a:t>
            </a:r>
            <a:r>
              <a:rPr lang="fr-FR" sz="4000" dirty="0"/>
              <a:t>analogue à la notion de tension de surface</a:t>
            </a:r>
          </a:p>
          <a:p>
            <a:r>
              <a:rPr lang="fr-FR" sz="4000" u="sng" dirty="0"/>
              <a:t>Terme coulombien </a:t>
            </a:r>
            <a:r>
              <a:rPr lang="fr-FR" sz="4000" dirty="0"/>
              <a:t>: 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fr-FR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(Z-1)/ A</a:t>
            </a:r>
            <a:r>
              <a:rPr lang="fr-FR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 </a:t>
            </a:r>
          </a:p>
          <a:p>
            <a:pPr marL="0" indent="0">
              <a:buNone/>
            </a:pPr>
            <a:r>
              <a:rPr lang="fr-FR" sz="4000" dirty="0"/>
              <a:t>  provient de la force de répulsion des protons</a:t>
            </a:r>
          </a:p>
        </p:txBody>
      </p:sp>
    </p:spTree>
    <p:extLst>
      <p:ext uri="{BB962C8B-B14F-4D97-AF65-F5344CB8AC3E}">
        <p14:creationId xmlns:p14="http://schemas.microsoft.com/office/powerpoint/2010/main" val="3110146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558C8-DD81-48C1-86A8-6545C23E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5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Formule de Bethe Weizsäcker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BFFB949-3B39-4228-92CA-BD91C7C40A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37702"/>
                <a:ext cx="105156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fr-FR" sz="3700" u="sng" dirty="0"/>
                  <a:t>Terme d’asymétrie </a:t>
                </a:r>
                <a:r>
                  <a:rPr lang="fr-FR" sz="3700" dirty="0"/>
                  <a:t>: </a:t>
                </a:r>
                <a:r>
                  <a:rPr lang="fr-FR" sz="37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fr-FR" sz="37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fr-FR" sz="3700" baseline="-250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fr-FR" sz="37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(N-Z)</a:t>
                </a:r>
                <a:r>
                  <a:rPr lang="fr-FR" sz="37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sz="37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 A</a:t>
                </a:r>
              </a:p>
              <a:p>
                <a:pPr marL="0" indent="0">
                  <a:buNone/>
                </a:pPr>
                <a:r>
                  <a:rPr lang="fr-FR" sz="3700" dirty="0"/>
                  <a:t>  tend à égaliser le nombre de protons et de</a:t>
                </a:r>
              </a:p>
              <a:p>
                <a:pPr marL="0" indent="0">
                  <a:buNone/>
                </a:pPr>
                <a:r>
                  <a:rPr lang="fr-FR" sz="3700" dirty="0"/>
                  <a:t>  neutrons pour les noyaux légers (Z&lt;30)</a:t>
                </a:r>
                <a:endParaRPr lang="fr-FR" sz="37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fr-FR" sz="37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Terme d’appariement </a:t>
                </a:r>
                <a:r>
                  <a:rPr lang="fr-FR" sz="37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terme qui favorise l’appariement des nucléons deux à deux pour former </a:t>
                </a:r>
                <a:r>
                  <a:rPr lang="fr-FR" sz="37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des paires</a:t>
                </a:r>
                <a:endParaRPr lang="fr-FR" sz="37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37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fr-FR" sz="37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𝛿</m:t>
                    </m:r>
                    <m:d>
                      <m:dPr>
                        <m:ctrlPr>
                          <a:rPr lang="fr-FR" sz="3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sz="37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fr-FR" sz="37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fr-FR" sz="37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fr-FR" sz="3700" dirty="0"/>
                  <a:t>a</a:t>
                </a:r>
                <a:r>
                  <a:rPr lang="fr-FR" sz="3700" baseline="-25000" dirty="0"/>
                  <a:t>p</a:t>
                </a:r>
                <a:r>
                  <a:rPr lang="fr-FR" sz="3700" dirty="0"/>
                  <a:t>A</a:t>
                </a:r>
                <a:r>
                  <a:rPr lang="fr-FR" sz="3700" baseline="30000" dirty="0"/>
                  <a:t>-3/4 </a:t>
                </a:r>
                <a:r>
                  <a:rPr lang="fr-FR" sz="3700" dirty="0"/>
                  <a:t> pour Z et N pairs</a:t>
                </a:r>
              </a:p>
              <a:p>
                <a:pPr marL="0" indent="0">
                  <a:buNone/>
                </a:pPr>
                <a:r>
                  <a:rPr lang="fr-FR" sz="3700" dirty="0"/>
                  <a:t>		 0</a:t>
                </a:r>
                <a:r>
                  <a:rPr lang="fr-FR" sz="3700" baseline="30000" dirty="0"/>
                  <a:t> </a:t>
                </a:r>
                <a:r>
                  <a:rPr lang="fr-FR" sz="3700" dirty="0"/>
                  <a:t> pour Z ou N impair</a:t>
                </a:r>
              </a:p>
              <a:p>
                <a:pPr marL="0" indent="0">
                  <a:buNone/>
                </a:pPr>
                <a:r>
                  <a:rPr lang="fr-FR" sz="3700" dirty="0"/>
                  <a:t>		 -a</a:t>
                </a:r>
                <a:r>
                  <a:rPr lang="fr-FR" sz="3700" baseline="-25000" dirty="0"/>
                  <a:t>p</a:t>
                </a:r>
                <a:r>
                  <a:rPr lang="fr-FR" sz="3700" dirty="0"/>
                  <a:t>A</a:t>
                </a:r>
                <a:r>
                  <a:rPr lang="fr-FR" sz="3700" baseline="30000" dirty="0"/>
                  <a:t>-3/4 </a:t>
                </a:r>
                <a:r>
                  <a:rPr lang="fr-FR" sz="3700" dirty="0"/>
                  <a:t> pour Z et N impairs</a:t>
                </a:r>
              </a:p>
              <a:p>
                <a:pPr marL="0" indent="0">
                  <a:buNone/>
                </a:pPr>
                <a:endParaRPr lang="fr-FR" sz="35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fr-FR" sz="4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fr-FR" sz="4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4BFFB949-3B39-4228-92CA-BD91C7C40A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37702"/>
                <a:ext cx="10515600" cy="4351338"/>
              </a:xfrm>
              <a:blipFill>
                <a:blip r:embed="rId2"/>
                <a:stretch>
                  <a:fillRect l="-1449" t="-4208" b="-112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ccolade ouvrante 4">
            <a:extLst>
              <a:ext uri="{FF2B5EF4-FFF2-40B4-BE49-F238E27FC236}">
                <a16:creationId xmlns:a16="http://schemas.microsoft.com/office/drawing/2014/main" id="{CA9848AC-8FB8-4549-9C28-E045465E42B6}"/>
              </a:ext>
            </a:extLst>
          </p:cNvPr>
          <p:cNvSpPr/>
          <p:nvPr/>
        </p:nvSpPr>
        <p:spPr>
          <a:xfrm>
            <a:off x="2675307" y="4233968"/>
            <a:ext cx="145774" cy="161676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44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B8CCC1-9E00-4D7F-9BAD-53E81884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Courbe d’Aston</a:t>
            </a:r>
          </a:p>
        </p:txBody>
      </p:sp>
      <p:pic>
        <p:nvPicPr>
          <p:cNvPr id="2052" name="Picture 4" descr="Résultat de recherche d'images pour &quot;courbe d'aston&quot;">
            <a:extLst>
              <a:ext uri="{FF2B5EF4-FFF2-40B4-BE49-F238E27FC236}">
                <a16:creationId xmlns:a16="http://schemas.microsoft.com/office/drawing/2014/main" id="{23D2634B-4FC7-4A2A-BCB5-6FA8188EB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459" y="909950"/>
            <a:ext cx="8569081" cy="576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84E292D2-6E12-42E9-80DB-33D680ED032B}"/>
              </a:ext>
            </a:extLst>
          </p:cNvPr>
          <p:cNvCxnSpPr>
            <a:cxnSpLocks/>
          </p:cNvCxnSpPr>
          <p:nvPr/>
        </p:nvCxnSpPr>
        <p:spPr>
          <a:xfrm flipV="1">
            <a:off x="3005797" y="2235513"/>
            <a:ext cx="300111" cy="321711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45BA83D1-7501-4783-959E-B53AA6DD6CD1}"/>
              </a:ext>
            </a:extLst>
          </p:cNvPr>
          <p:cNvCxnSpPr>
            <a:cxnSpLocks/>
          </p:cNvCxnSpPr>
          <p:nvPr/>
        </p:nvCxnSpPr>
        <p:spPr>
          <a:xfrm flipH="1" flipV="1">
            <a:off x="5751342" y="1670460"/>
            <a:ext cx="3251981" cy="56505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F118F06A-BAA1-48C5-96D8-91BD1811AFF8}"/>
              </a:ext>
            </a:extLst>
          </p:cNvPr>
          <p:cNvSpPr txBox="1"/>
          <p:nvPr/>
        </p:nvSpPr>
        <p:spPr>
          <a:xfrm>
            <a:off x="3305907" y="3567073"/>
            <a:ext cx="16740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solidFill>
                  <a:srgbClr val="FF0000"/>
                </a:solidFill>
              </a:rPr>
              <a:t>Fusion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6C8CCB1-F3CE-4CC0-9D28-9F22E00CF359}"/>
              </a:ext>
            </a:extLst>
          </p:cNvPr>
          <p:cNvSpPr txBox="1"/>
          <p:nvPr/>
        </p:nvSpPr>
        <p:spPr>
          <a:xfrm>
            <a:off x="6693876" y="2011749"/>
            <a:ext cx="16740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>
                <a:solidFill>
                  <a:srgbClr val="FF0000"/>
                </a:solidFill>
              </a:rPr>
              <a:t>Fission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7CCD38F-44AC-4000-B2EB-C1903914DE64}"/>
              </a:ext>
            </a:extLst>
          </p:cNvPr>
          <p:cNvSpPr txBox="1"/>
          <p:nvPr/>
        </p:nvSpPr>
        <p:spPr>
          <a:xfrm>
            <a:off x="3530991" y="1580862"/>
            <a:ext cx="19952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solidFill>
                  <a:schemeClr val="accent1"/>
                </a:solidFill>
              </a:rPr>
              <a:t>Noyaux les plus stables</a:t>
            </a:r>
          </a:p>
        </p:txBody>
      </p:sp>
    </p:spTree>
    <p:extLst>
      <p:ext uri="{BB962C8B-B14F-4D97-AF65-F5344CB8AC3E}">
        <p14:creationId xmlns:p14="http://schemas.microsoft.com/office/powerpoint/2010/main" val="2698801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40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63B5B-94A6-415D-A98A-C6039B3E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rgbClr val="00B050"/>
                </a:solidFill>
              </a:rPr>
              <a:t>Deux types de fissions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0D002-30A1-471E-B036-1B9EEB133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>
                <a:solidFill>
                  <a:srgbClr val="FF0000"/>
                </a:solidFill>
              </a:rPr>
              <a:t>Fission spontanée </a:t>
            </a:r>
            <a:r>
              <a:rPr lang="fr-FR" sz="3200" dirty="0"/>
              <a:t>: désintégration de noyau père sans absorption préalable d’un corpuscule, possible seulement avec des noyaux lourds comme : </a:t>
            </a:r>
            <a:r>
              <a:rPr lang="fr-FR" sz="3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235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(processus radioactif de très grande période)</a:t>
            </a:r>
          </a:p>
          <a:p>
            <a:endParaRPr lang="fr-FR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Fission induite 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noyau lourd capture une autre particule (généralement un neutron) et se désintègre en plusieurs fragments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7063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706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5ECEB-1B49-4E8D-A8C8-B9308DD24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800" dirty="0">
                <a:solidFill>
                  <a:srgbClr val="00B050"/>
                </a:solidFill>
              </a:rPr>
              <a:t>Energie d’activation de la fission induite</a:t>
            </a:r>
          </a:p>
        </p:txBody>
      </p:sp>
      <p:pic>
        <p:nvPicPr>
          <p:cNvPr id="3074" name="Picture 2" descr="Résultat de recherche d'images pour &quot;barriere de fisssion&quot;">
            <a:extLst>
              <a:ext uri="{FF2B5EF4-FFF2-40B4-BE49-F238E27FC236}">
                <a16:creationId xmlns:a16="http://schemas.microsoft.com/office/drawing/2014/main" id="{A573B1BA-41C3-4EC4-AC25-80F1E70590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019" y="1325563"/>
            <a:ext cx="6621962" cy="499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436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081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964760-CC60-4BF9-A6AA-945C36AE9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Fission induite : exemple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78A274-1B09-4B8B-8D63-C3B8E8785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fr-FR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+ </a:t>
            </a:r>
            <a:r>
              <a:rPr lang="fr-FR" sz="5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235</a:t>
            </a:r>
            <a:r>
              <a:rPr lang="fr-FR" sz="500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92</a:t>
            </a:r>
            <a:r>
              <a:rPr lang="fr-FR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fr-FR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FR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5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94</a:t>
            </a:r>
            <a:r>
              <a:rPr lang="fr-FR" sz="5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</a:t>
            </a:r>
            <a:r>
              <a:rPr lang="fr-FR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Sr+ </a:t>
            </a:r>
            <a:r>
              <a:rPr lang="fr-FR" sz="5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140</a:t>
            </a:r>
            <a:r>
              <a:rPr lang="fr-FR" sz="5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</a:t>
            </a:r>
            <a:r>
              <a:rPr lang="fr-FR" sz="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 + 2 n + </a:t>
            </a:r>
            <a:r>
              <a:rPr lang="fr-FR" sz="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fr-FR" sz="50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fr-FR" sz="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dirty="0"/>
              <a:t>Production de protons qui peuvent être utilisés pour entretenir la réaction de fission : </a:t>
            </a:r>
            <a:r>
              <a:rPr lang="fr-FR" sz="4000" dirty="0">
                <a:solidFill>
                  <a:srgbClr val="FF0000"/>
                </a:solidFill>
              </a:rPr>
              <a:t>réaction en chaîne</a:t>
            </a:r>
          </a:p>
        </p:txBody>
      </p:sp>
    </p:spTree>
    <p:extLst>
      <p:ext uri="{BB962C8B-B14F-4D97-AF65-F5344CB8AC3E}">
        <p14:creationId xmlns:p14="http://schemas.microsoft.com/office/powerpoint/2010/main" val="133873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000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A3CF5F-28FD-4EBD-B75A-9A78495D6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Composants du cœur d’un réacteur nucléaire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EBA792-3068-4DFC-BB22-6C59CCDC8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500" dirty="0">
                <a:solidFill>
                  <a:srgbClr val="FF0000"/>
                </a:solidFill>
              </a:rPr>
              <a:t>Combustible </a:t>
            </a:r>
            <a:r>
              <a:rPr lang="fr-FR" sz="3500" dirty="0"/>
              <a:t>: noyau père de la réaction de fission</a:t>
            </a:r>
          </a:p>
          <a:p>
            <a:r>
              <a:rPr lang="fr-FR" sz="3500" dirty="0">
                <a:solidFill>
                  <a:srgbClr val="FF0000"/>
                </a:solidFill>
              </a:rPr>
              <a:t>Barres de contrôle </a:t>
            </a:r>
            <a:r>
              <a:rPr lang="fr-FR" sz="3500" dirty="0"/>
              <a:t>: absorbent les neutrons pour ralentir fortement la réaction en cas de besoin </a:t>
            </a:r>
            <a:r>
              <a:rPr lang="fr-FR" sz="3500"/>
              <a:t>(amovible)</a:t>
            </a:r>
            <a:endParaRPr lang="fr-FR" sz="3500" dirty="0"/>
          </a:p>
          <a:p>
            <a:r>
              <a:rPr lang="fr-FR" sz="3500" dirty="0">
                <a:solidFill>
                  <a:srgbClr val="FF0000"/>
                </a:solidFill>
              </a:rPr>
              <a:t>Colporteur</a:t>
            </a:r>
            <a:r>
              <a:rPr lang="fr-FR" sz="3500" dirty="0"/>
              <a:t> : récupère l ’énergie de la réaction sous forme de chaleur et la transporte hors du cœur</a:t>
            </a:r>
          </a:p>
          <a:p>
            <a:r>
              <a:rPr lang="fr-FR" sz="3500" dirty="0">
                <a:solidFill>
                  <a:srgbClr val="FF0000"/>
                </a:solidFill>
              </a:rPr>
              <a:t>Modérateur</a:t>
            </a:r>
            <a:r>
              <a:rPr lang="fr-FR" sz="3500" dirty="0"/>
              <a:t> : ralentit la vitesse des neutrons pour éviter que le réacteur s’emballe</a:t>
            </a:r>
          </a:p>
        </p:txBody>
      </p:sp>
    </p:spTree>
    <p:extLst>
      <p:ext uri="{BB962C8B-B14F-4D97-AF65-F5344CB8AC3E}">
        <p14:creationId xmlns:p14="http://schemas.microsoft.com/office/powerpoint/2010/main" val="3695310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7DA19-1A3A-4668-9698-F35C6BFD4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Schéma d’un réacteur à eau pressurisée (REP)</a:t>
            </a:r>
          </a:p>
        </p:txBody>
      </p:sp>
      <p:pic>
        <p:nvPicPr>
          <p:cNvPr id="5122" name="Picture 2" descr="Résultat de recherche d'images pour &quot;schema coeur reacteur nucleaire&quot;">
            <a:extLst>
              <a:ext uri="{FF2B5EF4-FFF2-40B4-BE49-F238E27FC236}">
                <a16:creationId xmlns:a16="http://schemas.microsoft.com/office/drawing/2014/main" id="{AB290E1D-7D31-413F-AE26-F28917BE68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02" y="1325563"/>
            <a:ext cx="7272996" cy="5145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373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398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83793F-DB73-462C-8D7C-8EAF64F7C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Modes de confinement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2B7F4D-275F-4355-874B-97DDC6658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Confinement gravitationnel </a:t>
            </a:r>
            <a:r>
              <a:rPr lang="fr-FR" sz="3600" dirty="0"/>
              <a:t>: celui qui est exercé dans les étoiles</a:t>
            </a:r>
          </a:p>
          <a:p>
            <a:r>
              <a:rPr lang="fr-FR" sz="3600" dirty="0">
                <a:solidFill>
                  <a:srgbClr val="FF0000"/>
                </a:solidFill>
              </a:rPr>
              <a:t>Confinement magnétique </a:t>
            </a:r>
            <a:r>
              <a:rPr lang="fr-FR" sz="3600" dirty="0"/>
              <a:t>: utilisation de champs magnétiques afin de confiner le plasma de particules (le plus étudié à l’heure actuelle)</a:t>
            </a:r>
          </a:p>
          <a:p>
            <a:r>
              <a:rPr lang="fr-FR" sz="3600" dirty="0">
                <a:solidFill>
                  <a:srgbClr val="FF0000"/>
                </a:solidFill>
              </a:rPr>
              <a:t>Confinement inertiel </a:t>
            </a:r>
            <a:r>
              <a:rPr lang="fr-FR" sz="3600" dirty="0"/>
              <a:t>: utilisation de lasers grandes puissances</a:t>
            </a:r>
          </a:p>
        </p:txBody>
      </p:sp>
    </p:spTree>
    <p:extLst>
      <p:ext uri="{BB962C8B-B14F-4D97-AF65-F5344CB8AC3E}">
        <p14:creationId xmlns:p14="http://schemas.microsoft.com/office/powerpoint/2010/main" val="2097926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CC4F62-1BFC-4005-9BD0-2137AD74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1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700" dirty="0">
                <a:solidFill>
                  <a:srgbClr val="00B050"/>
                </a:solidFill>
              </a:rPr>
              <a:t>Réactions nucléaires dans les étoiles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03E7EC-86E3-444C-A039-FCCC7C852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995"/>
            <a:ext cx="10515600" cy="4351338"/>
          </a:xfrm>
        </p:spPr>
        <p:txBody>
          <a:bodyPr/>
          <a:lstStyle/>
          <a:p>
            <a:r>
              <a:rPr lang="fr-FR" sz="3200" dirty="0"/>
              <a:t>Formation d’une étoile à partir d’un amas d’hydrogène qui, sous l’effet de la gravitation, va s’effondrer sur lui-même (augmentation de la densité et de la température : confinement gravitationnel)</a:t>
            </a:r>
          </a:p>
          <a:p>
            <a:endParaRPr lang="fr-FR" dirty="0"/>
          </a:p>
          <a:p>
            <a:r>
              <a:rPr lang="fr-FR" sz="3200" dirty="0"/>
              <a:t>A partir de 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T=1,5.10</a:t>
            </a:r>
            <a:r>
              <a:rPr lang="fr-FR" sz="3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K,</a:t>
            </a:r>
          </a:p>
          <a:p>
            <a:pPr marL="0" indent="0">
              <a:buNone/>
            </a:pP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début de la fusion dans l’étoile :</a:t>
            </a:r>
          </a:p>
          <a:p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1028" name="Picture 4" descr="Résultat de recherche d'images pour &quot;cycle de reaction etoile&quot;">
            <a:extLst>
              <a:ext uri="{FF2B5EF4-FFF2-40B4-BE49-F238E27FC236}">
                <a16:creationId xmlns:a16="http://schemas.microsoft.com/office/drawing/2014/main" id="{2F40F321-5709-45A8-AE9D-171937840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241" y="2438558"/>
            <a:ext cx="3031040" cy="431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601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CC4F62-1BFC-4005-9BD0-2137AD74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700" dirty="0">
                <a:solidFill>
                  <a:srgbClr val="00B050"/>
                </a:solidFill>
              </a:rPr>
              <a:t>Réactions nucléaires dans les étoiles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03E7EC-86E3-444C-A039-FCCC7C852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755"/>
            <a:ext cx="10515600" cy="4351338"/>
          </a:xfrm>
        </p:spPr>
        <p:txBody>
          <a:bodyPr/>
          <a:lstStyle/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Plus la masse d’une étoile est élevée</a:t>
            </a:r>
          </a:p>
          <a:p>
            <a:pPr marL="0" indent="0">
              <a:buNone/>
            </a:pPr>
            <a:r>
              <a:rPr lang="fr-FR" sz="3200" dirty="0"/>
              <a:t> et plus elle pourra créer des noyaux</a:t>
            </a:r>
          </a:p>
          <a:p>
            <a:pPr marL="0" indent="0">
              <a:buNone/>
            </a:pPr>
            <a:r>
              <a:rPr lang="fr-FR" sz="3200" dirty="0"/>
              <a:t> « lourds » (le Soleil ne pourra</a:t>
            </a:r>
          </a:p>
          <a:p>
            <a:pPr marL="0" indent="0">
              <a:buNone/>
            </a:pPr>
            <a:r>
              <a:rPr lang="fr-FR" sz="3200" dirty="0"/>
              <a:t> fusionner que jusqu’à l’oxygène)</a:t>
            </a:r>
            <a:endParaRPr lang="fr-F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C775099-2EFB-4A9A-8E19-46BAC9A81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844" y="1027906"/>
            <a:ext cx="2664014" cy="583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184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80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6063C-118D-4C1E-B3CE-6597D924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Rappels : interactions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B43FCB-C904-45A5-B14A-4AA83659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3500" dirty="0">
                <a:solidFill>
                  <a:srgbClr val="FF0000"/>
                </a:solidFill>
              </a:rPr>
              <a:t>Interaction gravitationnelle </a:t>
            </a:r>
            <a:r>
              <a:rPr lang="fr-FR" sz="3500" dirty="0"/>
              <a:t>: interaction attractive entre deux corps possédant une masse (négligeable en physique atomique devant les autres interactions)</a:t>
            </a:r>
          </a:p>
          <a:p>
            <a:pPr algn="just"/>
            <a:endParaRPr lang="fr-FR" sz="3500" dirty="0"/>
          </a:p>
          <a:p>
            <a:pPr algn="just"/>
            <a:r>
              <a:rPr lang="fr-FR" sz="3500" dirty="0">
                <a:solidFill>
                  <a:srgbClr val="FF0000"/>
                </a:solidFill>
              </a:rPr>
              <a:t>Interaction électromagnétique </a:t>
            </a:r>
            <a:r>
              <a:rPr lang="fr-FR" sz="3500" dirty="0"/>
              <a:t>: interaction attractive ou répulsive entre deux corps possédant une charge électrique</a:t>
            </a:r>
          </a:p>
        </p:txBody>
      </p:sp>
    </p:spTree>
    <p:extLst>
      <p:ext uri="{BB962C8B-B14F-4D97-AF65-F5344CB8AC3E}">
        <p14:creationId xmlns:p14="http://schemas.microsoft.com/office/powerpoint/2010/main" val="385449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33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E2467-ECAB-4810-840B-86AF53D9C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1957834"/>
            <a:ext cx="4038600" cy="1325563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Diagramme N-Z</a:t>
            </a:r>
          </a:p>
        </p:txBody>
      </p:sp>
      <p:pic>
        <p:nvPicPr>
          <p:cNvPr id="1026" name="Picture 2" descr="Résultat de recherche d'images pour &quot;diagramme n z&quot;">
            <a:extLst>
              <a:ext uri="{FF2B5EF4-FFF2-40B4-BE49-F238E27FC236}">
                <a16:creationId xmlns:a16="http://schemas.microsoft.com/office/drawing/2014/main" id="{DE3B7F0E-4624-4BA5-9A72-53EA109592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119" y="40118"/>
            <a:ext cx="4733671" cy="677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AC141C9A-EC27-4C7E-8039-6ECF0E0172F2}"/>
              </a:ext>
            </a:extLst>
          </p:cNvPr>
          <p:cNvSpPr txBox="1">
            <a:spLocks/>
          </p:cNvSpPr>
          <p:nvPr/>
        </p:nvSpPr>
        <p:spPr>
          <a:xfrm>
            <a:off x="785192" y="4346535"/>
            <a:ext cx="4038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266 noyaux stables sur plus de 3000 noyaux connus </a:t>
            </a:r>
          </a:p>
        </p:txBody>
      </p:sp>
    </p:spTree>
    <p:extLst>
      <p:ext uri="{BB962C8B-B14F-4D97-AF65-F5344CB8AC3E}">
        <p14:creationId xmlns:p14="http://schemas.microsoft.com/office/powerpoint/2010/main" val="218267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79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B8CCC1-9E00-4D7F-9BAD-53E81884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Courbe d’Aston</a:t>
            </a:r>
          </a:p>
        </p:txBody>
      </p:sp>
      <p:pic>
        <p:nvPicPr>
          <p:cNvPr id="2052" name="Picture 4" descr="Résultat de recherche d'images pour &quot;courbe d'aston&quot;">
            <a:extLst>
              <a:ext uri="{FF2B5EF4-FFF2-40B4-BE49-F238E27FC236}">
                <a16:creationId xmlns:a16="http://schemas.microsoft.com/office/drawing/2014/main" id="{23D2634B-4FC7-4A2A-BCB5-6FA8188EB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459" y="909950"/>
            <a:ext cx="8569081" cy="576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88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D23CD1-5D68-4091-94DE-900FAAC1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D8E15-2923-42E8-9F0F-33135AE0C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BBA5AE-CA1D-4B9C-8946-FF7E20D6ACEA}"/>
              </a:ext>
            </a:extLst>
          </p:cNvPr>
          <p:cNvSpPr/>
          <p:nvPr/>
        </p:nvSpPr>
        <p:spPr>
          <a:xfrm>
            <a:off x="-106017" y="-119270"/>
            <a:ext cx="12457043" cy="715617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03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558C8-DD81-48C1-86A8-6545C23E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5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5000" dirty="0">
                <a:solidFill>
                  <a:srgbClr val="00B050"/>
                </a:solidFill>
              </a:rPr>
              <a:t>Formule de Bethe Weizsäcker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FFB949-3B39-4228-92CA-BD91C7C40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093"/>
            <a:ext cx="10515600" cy="4351338"/>
          </a:xfrm>
        </p:spPr>
        <p:txBody>
          <a:bodyPr>
            <a:normAutofit/>
          </a:bodyPr>
          <a:lstStyle/>
          <a:p>
            <a:r>
              <a:rPr lang="fr-FR" sz="4000" dirty="0"/>
              <a:t>Rayon d’un noyau : 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= R</a:t>
            </a:r>
            <a:r>
              <a:rPr lang="fr-FR" sz="40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</a:t>
            </a:r>
            <a:endParaRPr lang="fr-FR" sz="4000" dirty="0">
              <a:solidFill>
                <a:srgbClr val="0070C0"/>
              </a:solidFill>
            </a:endParaRPr>
          </a:p>
          <a:p>
            <a:r>
              <a:rPr lang="fr-FR" sz="4000" u="sng" dirty="0"/>
              <a:t>Terme de volume </a:t>
            </a:r>
            <a:r>
              <a:rPr lang="fr-FR" sz="4000" dirty="0"/>
              <a:t>: </a:t>
            </a:r>
            <a:r>
              <a:rPr lang="fr-FR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40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fr-FR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4000" dirty="0">
              <a:solidFill>
                <a:srgbClr val="0070C0"/>
              </a:solidFill>
            </a:endParaRPr>
          </a:p>
        </p:txBody>
      </p:sp>
      <p:pic>
        <p:nvPicPr>
          <p:cNvPr id="4" name="Picture 4" descr="Résultat de recherche d'images pour &quot;courbe d'aston&quot;">
            <a:extLst>
              <a:ext uri="{FF2B5EF4-FFF2-40B4-BE49-F238E27FC236}">
                <a16:creationId xmlns:a16="http://schemas.microsoft.com/office/drawing/2014/main" id="{F000EEEF-5B18-45AB-A137-D947FD494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671" y="2982351"/>
            <a:ext cx="5487344" cy="3690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742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562</Words>
  <Application>Microsoft Office PowerPoint</Application>
  <PresentationFormat>Grand écran</PresentationFormat>
  <Paragraphs>69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Thème Office</vt:lpstr>
      <vt:lpstr>LP42 : Fusion, fission</vt:lpstr>
      <vt:lpstr>Présentation PowerPoint</vt:lpstr>
      <vt:lpstr>Rappels : interactions</vt:lpstr>
      <vt:lpstr>Présentation PowerPoint</vt:lpstr>
      <vt:lpstr>Diagramme N-Z</vt:lpstr>
      <vt:lpstr>Présentation PowerPoint</vt:lpstr>
      <vt:lpstr>Courbe d’Aston</vt:lpstr>
      <vt:lpstr>Présentation PowerPoint</vt:lpstr>
      <vt:lpstr>Formule de Bethe Weizsäcker</vt:lpstr>
      <vt:lpstr>Formule de Bethe Weizsäcker</vt:lpstr>
      <vt:lpstr>Formule de Bethe Weizsäcker</vt:lpstr>
      <vt:lpstr>Formule de Bethe Weizsäcker</vt:lpstr>
      <vt:lpstr>Courbe d’Aston</vt:lpstr>
      <vt:lpstr>Présentation PowerPoint</vt:lpstr>
      <vt:lpstr>Deux types de fissions</vt:lpstr>
      <vt:lpstr>Présentation PowerPoint</vt:lpstr>
      <vt:lpstr>Energie d’activation de la fission induite</vt:lpstr>
      <vt:lpstr>Présentation PowerPoint</vt:lpstr>
      <vt:lpstr>Fission induite : exemple</vt:lpstr>
      <vt:lpstr>Composants du cœur d’un réacteur nucléaire</vt:lpstr>
      <vt:lpstr>Schéma d’un réacteur à eau pressurisée (REP)</vt:lpstr>
      <vt:lpstr>Présentation PowerPoint</vt:lpstr>
      <vt:lpstr>Modes de confinement</vt:lpstr>
      <vt:lpstr>Réactions nucléaires dans les étoiles</vt:lpstr>
      <vt:lpstr>Réactions nucléaires dans les étoiles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LP42 : Fusion, fission</dc:title>
  <dc:creator>Fabien Baudribos</dc:creator>
  <cp:lastModifiedBy>Fabien Baudribos</cp:lastModifiedBy>
  <cp:revision>34</cp:revision>
  <dcterms:created xsi:type="dcterms:W3CDTF">2021-02-17T03:57:23Z</dcterms:created>
  <dcterms:modified xsi:type="dcterms:W3CDTF">2021-03-27T13:44:19Z</dcterms:modified>
</cp:coreProperties>
</file>