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8" r:id="rId3"/>
    <p:sldId id="273" r:id="rId4"/>
    <p:sldId id="264" r:id="rId5"/>
    <p:sldId id="265" r:id="rId6"/>
    <p:sldId id="258" r:id="rId7"/>
    <p:sldId id="260" r:id="rId8"/>
    <p:sldId id="257" r:id="rId9"/>
    <p:sldId id="266" r:id="rId10"/>
    <p:sldId id="269" r:id="rId11"/>
    <p:sldId id="271" r:id="rId12"/>
    <p:sldId id="261" r:id="rId13"/>
    <p:sldId id="267" r:id="rId14"/>
    <p:sldId id="274" r:id="rId15"/>
    <p:sldId id="259" r:id="rId16"/>
    <p:sldId id="256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941744-55A3-4169-95B8-080423313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498FC8-D79B-4010-AB1A-7967889B5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79F1CE-3105-4022-B4D1-708C9C59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04DC-EBA9-4FB5-AEAD-DADC0DCB1929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0512DD-2398-4866-B13A-1C8F9ED8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3CE084-9F01-468C-9C9F-F0CCF0ED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F75F-3440-4F92-B5BD-ADE56FCC6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47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F5DDF1-F16B-487A-B9A6-973003215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8CC2F5-AF9E-4917-A17C-23CF0C2D2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0DF2E4-188B-47B4-86CA-F9D786E9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04DC-EBA9-4FB5-AEAD-DADC0DCB1929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2DB9EF-32B4-45BE-A418-AB442026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AF36A1-C66A-44C8-9882-4296BDC5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F75F-3440-4F92-B5BD-ADE56FCC6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80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585F936-540C-46FC-A677-B784B175C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091742-B48E-4432-B5C7-C46840237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5F9B5E-4A83-49A4-8407-1BD3A136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04DC-EBA9-4FB5-AEAD-DADC0DCB1929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ECE30E-FB9A-461D-A381-9276A826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2706BC-3F12-4309-805D-4E535EEF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F75F-3440-4F92-B5BD-ADE56FCC6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03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C5643E-C9F2-4C0B-95F0-6DDD24C8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3C7725-5185-4886-AF4A-AB1C41959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3F6702-E4C9-46DE-90B8-7523E52B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04DC-EBA9-4FB5-AEAD-DADC0DCB1929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5C2BF-1CA0-449F-8998-73EA3A56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AC9063-8F11-49EC-B0E6-C6DDA58A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F75F-3440-4F92-B5BD-ADE56FCC6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19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08CC1-9338-4B34-A5CD-F97580ED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41FC9A-58A0-4381-B6E5-A53DEFAB8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4ABBDB-2C09-4B66-B60F-3751BEDC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04DC-EBA9-4FB5-AEAD-DADC0DCB1929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D2569D-476D-4985-8CAF-3F6DA9CB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7BCA52-9F57-4A79-9C08-822D40EA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F75F-3440-4F92-B5BD-ADE56FCC6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51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0ABE8-B98E-4A26-8A23-BE260031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A8C384-2DC7-434F-BE51-B817868D9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955477-150D-41D9-84BF-DE03C1052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FAB43C-3B9B-45EB-90B9-2160EF19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04DC-EBA9-4FB5-AEAD-DADC0DCB1929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296707-9DBB-4679-869D-027D91B6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FD4E69-0979-48F2-A598-CAE094E0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F75F-3440-4F92-B5BD-ADE56FCC6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82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8E966-BB3B-4C64-8783-AFCCDA3A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E6BADA-74AF-49AE-B3F5-3F3ECA76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733959-77FE-4034-B3E3-4C2515749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C70C02-8299-4319-91ED-E00D9A7F4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D7BC87-E756-4AAF-B10B-B91B58357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37B885-883B-468F-B46F-52877F52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04DC-EBA9-4FB5-AEAD-DADC0DCB1929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BBB0FB5-991F-40AE-97BB-4072FA3F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E0A453-2DB1-448E-8982-D21DC24E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F75F-3440-4F92-B5BD-ADE56FCC6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79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34C30-4B69-4632-BE4A-36260FDD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2AF84F-3655-40DA-8C38-5FA9BBCF9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04DC-EBA9-4FB5-AEAD-DADC0DCB1929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908C27-F9DB-4F1F-9EDD-0FECABAF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1B9408-04CE-44BA-80DF-EF70B045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F75F-3440-4F92-B5BD-ADE56FCC6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76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5E9B32-6CB2-45BA-8F94-00787D449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04DC-EBA9-4FB5-AEAD-DADC0DCB1929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AA9DCD3-9B32-4AD4-BF77-2D52349F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BB2D39-8F74-4F00-B07B-370321A3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F75F-3440-4F92-B5BD-ADE56FCC6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60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17FC6-ED62-4D3E-A20C-20441F19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9BADC7-7B55-42CE-A705-4CC5F0BD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7924BD-6274-4C59-8BED-26F9872A1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6436F8-EB5F-48BB-8B02-F013B1C2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04DC-EBA9-4FB5-AEAD-DADC0DCB1929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2C5BCF-477D-4211-96CE-97FD2395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458BFE-07C0-48C5-B6F2-B7D8A341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F75F-3440-4F92-B5BD-ADE56FCC6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8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6912D5-7855-4783-90D5-4788F8E0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AE9AD9-C218-4FFB-88F4-E4AC66FAB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800C7F-C1D7-4C8A-8739-0CC0B189D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628D5-BBB2-4AEA-BFCD-232C751B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04DC-EBA9-4FB5-AEAD-DADC0DCB1929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E30ACB-625E-4B40-B937-826C9AC7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0DD80E-2BA6-4B34-A5D6-C37791DA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F75F-3440-4F92-B5BD-ADE56FCC6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80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C295467-4FEC-4FC8-BCF5-E4C7842FA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821813-0DC6-47D5-B15A-CC950738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A5069C-83A7-4D41-9624-ADAD30F57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004DC-EBA9-4FB5-AEAD-DADC0DCB1929}" type="datetimeFigureOut">
              <a:rPr lang="fr-FR" smtClean="0"/>
              <a:t>13/06/2021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8B20B6-8CAF-4175-AB1C-32D9B22A1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1EDEF7-B40B-4DE8-B410-4C05F00D3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1F75F-3440-4F92-B5BD-ADE56FCC6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96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1362E-DD8E-4A59-9E8D-E9DE9C7E9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0051"/>
            <a:ext cx="9144000" cy="1085417"/>
          </a:xfrm>
        </p:spPr>
        <p:txBody>
          <a:bodyPr/>
          <a:lstStyle/>
          <a:p>
            <a:r>
              <a:rPr lang="fr-FR" dirty="0"/>
              <a:t>	Effet tunnel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0F7663-DDA9-4513-8AE6-FF9997BEA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24" y="1871058"/>
            <a:ext cx="4930346" cy="39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96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3FB84CF-8F04-4AE5-BA4E-1D25A259C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16" y="-107922"/>
            <a:ext cx="10281752" cy="4117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ADEED9B-E8B2-4AD0-9A6E-B728FCEF8E0A}"/>
                  </a:ext>
                </a:extLst>
              </p:cNvPr>
              <p:cNvSpPr txBox="1"/>
              <p:nvPr/>
            </p:nvSpPr>
            <p:spPr>
              <a:xfrm>
                <a:off x="4136810" y="5236565"/>
                <a:ext cx="3918379" cy="554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𝑞𝑚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fr-FR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ADEED9B-E8B2-4AD0-9A6E-B728FCEF8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10" y="5236565"/>
                <a:ext cx="3918379" cy="554639"/>
              </a:xfrm>
              <a:prstGeom prst="rect">
                <a:avLst/>
              </a:prstGeom>
              <a:blipFill>
                <a:blip r:embed="rId3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716E20FD-6FDB-4B51-9658-8989FA324298}"/>
                  </a:ext>
                </a:extLst>
              </p:cNvPr>
              <p:cNvSpPr txBox="1"/>
              <p:nvPr/>
            </p:nvSpPr>
            <p:spPr>
              <a:xfrm>
                <a:off x="580768" y="4683209"/>
                <a:ext cx="411480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𝑘𝑎</m:t>
                            </m:r>
                          </m:e>
                        </m:d>
                      </m:e>
                    </m:func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=−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𝑘𝑎</m:t>
                    </m:r>
                  </m:oMath>
                </a14:m>
                <a:endParaRPr lang="fr-FR" sz="2000" b="0" i="1" dirty="0">
                  <a:latin typeface="Cambria Math" panose="02040503050406030204" pitchFamily="18" charset="0"/>
                </a:endParaRPr>
              </a:p>
              <a:p>
                <a:endParaRPr lang="fr-FR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𝑘𝑎</m:t>
                              </m:r>
                            </m:e>
                          </m:d>
                        </m:e>
                      </m:func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=−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𝑘𝑎</m:t>
                      </m:r>
                    </m:oMath>
                  </m:oMathPara>
                </a14:m>
                <a:endParaRPr lang="fr-FR" sz="2000" b="0" i="1" dirty="0">
                  <a:latin typeface="Cambria Math" panose="02040503050406030204" pitchFamily="18" charset="0"/>
                </a:endParaRPr>
              </a:p>
              <a:p>
                <a:endParaRPr lang="fr-FR" sz="2000" b="0" i="1" dirty="0">
                  <a:latin typeface="Cambria Math" panose="02040503050406030204" pitchFamily="18" charset="0"/>
                </a:endParaRPr>
              </a:p>
              <a:p>
                <a:r>
                  <a:rPr lang="fr-FR" sz="2000" dirty="0">
                    <a:latin typeface="Cambria Math" panose="02040503050406030204" pitchFamily="18" charset="0"/>
                  </a:rPr>
                  <a:t>avec</a:t>
                </a:r>
                <a:r>
                  <a:rPr lang="fr-FR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fr-FR" sz="2000" b="0" i="1" dirty="0">
                  <a:latin typeface="Cambria Math" panose="02040503050406030204" pitchFamily="18" charset="0"/>
                </a:endParaRPr>
              </a:p>
              <a:p>
                <a:endParaRPr lang="fr-FR" sz="2000" b="0" i="1" dirty="0">
                  <a:latin typeface="Cambria Math" panose="02040503050406030204" pitchFamily="18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716E20FD-6FDB-4B51-9658-8989FA324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68" y="4683209"/>
                <a:ext cx="4114800" cy="2215991"/>
              </a:xfrm>
              <a:prstGeom prst="rect">
                <a:avLst/>
              </a:prstGeom>
              <a:blipFill>
                <a:blip r:embed="rId4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B827C339-0523-4EF7-A062-EAF78FD3631F}"/>
                  </a:ext>
                </a:extLst>
              </p:cNvPr>
              <p:cNvSpPr txBox="1"/>
              <p:nvPr/>
            </p:nvSpPr>
            <p:spPr>
              <a:xfrm>
                <a:off x="580768" y="4139514"/>
                <a:ext cx="9045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Les conditions de continuité de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riv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conduisent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à :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B827C339-0523-4EF7-A062-EAF78FD36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68" y="4139514"/>
                <a:ext cx="9045146" cy="369332"/>
              </a:xfrm>
              <a:prstGeom prst="rect">
                <a:avLst/>
              </a:prstGeom>
              <a:blipFill>
                <a:blip r:embed="rId5"/>
                <a:stretch>
                  <a:fillRect l="-539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66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6B977A5-9542-4093-A8AC-8F97F84C7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603" y="687085"/>
            <a:ext cx="7372350" cy="2190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D6CFD0F-B1AC-4CC1-83B7-0FB529ACD4B1}"/>
                  </a:ext>
                </a:extLst>
              </p:cNvPr>
              <p:cNvSpPr txBox="1"/>
              <p:nvPr/>
            </p:nvSpPr>
            <p:spPr>
              <a:xfrm>
                <a:off x="2934731" y="3293763"/>
                <a:ext cx="2279822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D6CFD0F-B1AC-4CC1-83B7-0FB529ACD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731" y="3293763"/>
                <a:ext cx="2279822" cy="647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B017C61-106B-4DA1-9997-C36CC4E8C88C}"/>
                  </a:ext>
                </a:extLst>
              </p:cNvPr>
              <p:cNvSpPr txBox="1"/>
              <p:nvPr/>
            </p:nvSpPr>
            <p:spPr>
              <a:xfrm>
                <a:off x="6485238" y="3361342"/>
                <a:ext cx="2279822" cy="618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B017C61-106B-4DA1-9997-C36CC4E8C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238" y="3361342"/>
                <a:ext cx="2279822" cy="6188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4CA4969-6256-4652-8DE4-54077702851F}"/>
                  </a:ext>
                </a:extLst>
              </p:cNvPr>
              <p:cNvSpPr txBox="1"/>
              <p:nvPr/>
            </p:nvSpPr>
            <p:spPr>
              <a:xfrm>
                <a:off x="1147119" y="4672828"/>
                <a:ext cx="9897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Oscillation quantique entre les états « gauches » et les états « droites » par effet tunnel de fréquence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𝑮𝑯𝒛</m:t>
                    </m:r>
                  </m:oMath>
                </a14:m>
                <a:r>
                  <a:rPr lang="fr-FR" b="1" dirty="0"/>
                  <a:t> </a:t>
                </a:r>
                <a:r>
                  <a:rPr lang="fr-FR" dirty="0"/>
                  <a:t>soit une longueur d’onde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fr-FR" b="1" dirty="0"/>
                  <a:t> </a:t>
                </a:r>
                <a:r>
                  <a:rPr lang="fr-FR" dirty="0"/>
                  <a:t>aisément détectable en spectroscopie.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4CA4969-6256-4652-8DE4-540777028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19" y="4672828"/>
                <a:ext cx="9897762" cy="646331"/>
              </a:xfrm>
              <a:prstGeom prst="rect">
                <a:avLst/>
              </a:prstGeom>
              <a:blipFill>
                <a:blip r:embed="rId5"/>
                <a:stretch>
                  <a:fillRect l="-493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25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B4A8442-F83D-4995-9ED6-F193C4135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831" y="651226"/>
            <a:ext cx="6488587" cy="311290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418DAC6-E15E-419C-91AF-60084A048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0" y="536284"/>
            <a:ext cx="3496374" cy="367119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4AD8F1-7996-45BE-8E5C-328935B7E123}"/>
              </a:ext>
            </a:extLst>
          </p:cNvPr>
          <p:cNvSpPr txBox="1"/>
          <p:nvPr/>
        </p:nvSpPr>
        <p:spPr>
          <a:xfrm>
            <a:off x="568411" y="4423719"/>
            <a:ext cx="329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Charles Townes, inventeur du MASER en </a:t>
            </a:r>
            <a:r>
              <a:rPr lang="fr-FR" b="1" dirty="0"/>
              <a:t>1954</a:t>
            </a:r>
          </a:p>
        </p:txBody>
      </p:sp>
    </p:spTree>
    <p:extLst>
      <p:ext uri="{BB962C8B-B14F-4D97-AF65-F5344CB8AC3E}">
        <p14:creationId xmlns:p14="http://schemas.microsoft.com/office/powerpoint/2010/main" val="2053508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C63BA2A-1407-4C55-83C7-6182A8C4D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24" y="510746"/>
            <a:ext cx="8921021" cy="54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10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B2E80D0-88D9-4584-9162-A639D8EB5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375" y="373641"/>
            <a:ext cx="7064881" cy="2721193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92CF8C4-86A5-4D97-AC61-44191BC81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27" y="3763167"/>
            <a:ext cx="7419975" cy="20097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2448699-6D72-4F0F-9DEF-1710FF611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125" y="1091404"/>
            <a:ext cx="36195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DB409FA-7931-4236-937E-1B8DCF034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7287"/>
            <a:ext cx="47625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29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05AF2C7-4337-4A8B-93DC-6CC941FCB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509" y="902044"/>
            <a:ext cx="5130982" cy="403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83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C28E7-967B-4C3C-BD94-ACE32BA8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6967D04-A1E3-4372-BED0-AB6C3B3EF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958306"/>
            <a:ext cx="7315200" cy="2085975"/>
          </a:xfrm>
        </p:spPr>
      </p:pic>
    </p:spTree>
    <p:extLst>
      <p:ext uri="{BB962C8B-B14F-4D97-AF65-F5344CB8AC3E}">
        <p14:creationId xmlns:p14="http://schemas.microsoft.com/office/powerpoint/2010/main" val="5253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9CD6265-82E6-4A90-9953-22B18B599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948" y="1146392"/>
            <a:ext cx="5324475" cy="340995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0ADBE0-A1AD-47F9-AA4E-CA005FD74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5" y="943518"/>
            <a:ext cx="4460941" cy="381569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F7422B5-C827-4DEE-9956-411AFC502A88}"/>
              </a:ext>
            </a:extLst>
          </p:cNvPr>
          <p:cNvSpPr txBox="1"/>
          <p:nvPr/>
        </p:nvSpPr>
        <p:spPr>
          <a:xfrm>
            <a:off x="1634836" y="5527964"/>
            <a:ext cx="770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L’effet tunnel n’est pas compréhensible à l’aide de la mécanique classique mais l’est parfaitement grâce à la physique ondulatoire</a:t>
            </a:r>
          </a:p>
        </p:txBody>
      </p:sp>
    </p:spTree>
    <p:extLst>
      <p:ext uri="{BB962C8B-B14F-4D97-AF65-F5344CB8AC3E}">
        <p14:creationId xmlns:p14="http://schemas.microsoft.com/office/powerpoint/2010/main" val="53023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59471-5F84-4163-B9CF-B3772AAD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/>
              <a:t>Application à la radioactivité alpha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1E188EA-5684-4FA8-BED1-55874787EE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→ </m:t>
                        </m:r>
                        <m:sPre>
                          <m:sPre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𝐻𝑒</m:t>
                            </m:r>
                          </m:e>
                        </m:sPre>
                      </m:e>
                    </m:sPre>
                  </m:oMath>
                </a14:m>
                <a:r>
                  <a:rPr lang="fr-FR" dirty="0"/>
                  <a:t> +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sPre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1E188EA-5684-4FA8-BED1-55874787EE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1802D35-765D-4A49-9EF0-77643DA76111}"/>
                  </a:ext>
                </a:extLst>
              </p:cNvPr>
              <p:cNvSpPr txBox="1"/>
              <p:nvPr/>
            </p:nvSpPr>
            <p:spPr>
              <a:xfrm>
                <a:off x="1427205" y="2854612"/>
                <a:ext cx="3035896" cy="14338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=74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fr-FR" dirty="0"/>
                  <a:t> = 4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Me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1802D35-765D-4A49-9EF0-77643DA76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205" y="2854612"/>
                <a:ext cx="3035896" cy="1433854"/>
              </a:xfrm>
              <a:prstGeom prst="rect">
                <a:avLst/>
              </a:prstGeom>
              <a:blipFill>
                <a:blip r:embed="rId3"/>
                <a:stretch>
                  <a:fillRect l="-201" b="-93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E5E625E5-AFA1-4237-B185-3B67C420A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563" y="1690688"/>
            <a:ext cx="42957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8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23CEB25-063B-4A01-8116-0FE886B4A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48" y="403706"/>
            <a:ext cx="4925135" cy="1953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E2CB81E-9756-4468-9CF3-AEA4AE01DF28}"/>
                  </a:ext>
                </a:extLst>
              </p:cNvPr>
              <p:cNvSpPr txBox="1"/>
              <p:nvPr/>
            </p:nvSpPr>
            <p:spPr>
              <a:xfrm>
                <a:off x="530014" y="2782669"/>
                <a:ext cx="6400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Cette approximation porte le nom </a:t>
                </a:r>
                <a:r>
                  <a:rPr lang="fr-FR" b="1" dirty="0"/>
                  <a:t>d’approximation WKB </a:t>
                </a:r>
                <a:r>
                  <a:rPr lang="fr-FR" dirty="0"/>
                  <a:t>(pour </a:t>
                </a:r>
                <a:r>
                  <a:rPr lang="fr-FR" dirty="0" err="1"/>
                  <a:t>W</a:t>
                </a:r>
                <a:r>
                  <a:rPr lang="fr-FR" dirty="0" err="1">
                    <a:effectLst/>
                    <a:latin typeface="Arial" panose="020B0604020202020204" pitchFamily="34" charset="0"/>
                  </a:rPr>
                  <a:t>entzel</a:t>
                </a:r>
                <a:r>
                  <a:rPr lang="fr-FR" dirty="0">
                    <a:effectLst/>
                    <a:latin typeface="Arial" panose="020B0604020202020204" pitchFamily="34" charset="0"/>
                  </a:rPr>
                  <a:t>, </a:t>
                </a:r>
                <a:r>
                  <a:rPr lang="fr-FR" dirty="0" err="1">
                    <a:effectLst/>
                    <a:latin typeface="Arial" panose="020B0604020202020204" pitchFamily="34" charset="0"/>
                  </a:rPr>
                  <a:t>Kramers</a:t>
                </a:r>
                <a:r>
                  <a:rPr lang="fr-FR" dirty="0">
                    <a:effectLst/>
                    <a:latin typeface="Arial" panose="020B0604020202020204" pitchFamily="34" charset="0"/>
                  </a:rPr>
                  <a:t> et Brillouin)</a:t>
                </a:r>
              </a:p>
              <a:p>
                <a:endParaRPr lang="fr-FR" dirty="0">
                  <a:latin typeface="Arial" panose="020B0604020202020204" pitchFamily="34" charset="0"/>
                </a:endParaRPr>
              </a:p>
              <a:p>
                <a:r>
                  <a:rPr lang="fr-FR" dirty="0">
                    <a:latin typeface="Arial" panose="020B0604020202020204" pitchFamily="34" charset="0"/>
                  </a:rPr>
                  <a:t>On considère une barrière épaisse et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∝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E2CB81E-9756-4468-9CF3-AEA4AE01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14" y="2782669"/>
                <a:ext cx="6400800" cy="1200329"/>
              </a:xfrm>
              <a:prstGeom prst="rect">
                <a:avLst/>
              </a:prstGeom>
              <a:blipFill>
                <a:blip r:embed="rId3"/>
                <a:stretch>
                  <a:fillRect l="-857" t="-2538" b="-65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00C938D4-9E4F-4395-A246-41BEAE36B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16" y="4160591"/>
            <a:ext cx="5620584" cy="12718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FF0BF6-9F9F-4985-9EAF-018DF4F40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657" y="4251302"/>
            <a:ext cx="3464560" cy="118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366B8E-3E0A-48D1-9899-70397C7EF112}"/>
              </a:ext>
            </a:extLst>
          </p:cNvPr>
          <p:cNvSpPr/>
          <p:nvPr/>
        </p:nvSpPr>
        <p:spPr>
          <a:xfrm>
            <a:off x="7257963" y="4020068"/>
            <a:ext cx="3464560" cy="14828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3D520E-B61E-4B9E-B806-F137FEC94900}"/>
              </a:ext>
            </a:extLst>
          </p:cNvPr>
          <p:cNvSpPr txBox="1"/>
          <p:nvPr/>
        </p:nvSpPr>
        <p:spPr>
          <a:xfrm>
            <a:off x="7461809" y="5594203"/>
            <a:ext cx="329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Loi de Gamow-Condon-</a:t>
            </a:r>
            <a:r>
              <a:rPr lang="fr-FR" b="1" dirty="0" err="1"/>
              <a:t>Gurney</a:t>
            </a:r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193C18-F312-437B-A870-D8A5517D9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0065" y="733019"/>
            <a:ext cx="5862647" cy="13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22DAF5B-58A6-4CAE-9778-C06228E7D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168" y="356321"/>
            <a:ext cx="6011664" cy="467287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36404DD-A51B-462F-BD3A-83D7CBD21EEB}"/>
              </a:ext>
            </a:extLst>
          </p:cNvPr>
          <p:cNvSpPr txBox="1"/>
          <p:nvPr/>
        </p:nvSpPr>
        <p:spPr>
          <a:xfrm>
            <a:off x="4585855" y="53610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La loi de Geiger-Nuttall (</a:t>
            </a:r>
            <a:r>
              <a:rPr lang="fr-FR" sz="1800" b="1" dirty="0"/>
              <a:t>1911</a:t>
            </a:r>
            <a:r>
              <a:rPr lang="fr-FR" sz="1800" dirty="0"/>
              <a:t>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185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AC5F20-08F7-4708-8A89-C1333933D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99" y="498763"/>
            <a:ext cx="9144000" cy="701964"/>
          </a:xfrm>
        </p:spPr>
        <p:txBody>
          <a:bodyPr>
            <a:normAutofit/>
          </a:bodyPr>
          <a:lstStyle/>
          <a:p>
            <a:r>
              <a:rPr lang="fr-FR" sz="2800" b="1" dirty="0"/>
              <a:t>Une barrière coulombienne infranchissable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0DA00D-CB53-49EA-8FA4-21AC00B27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1" y="2032648"/>
            <a:ext cx="6180220" cy="3661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67733D2-19BF-436B-9F34-73D13886D55F}"/>
                  </a:ext>
                </a:extLst>
              </p:cNvPr>
              <p:cNvSpPr txBox="1"/>
              <p:nvPr/>
            </p:nvSpPr>
            <p:spPr>
              <a:xfrm>
                <a:off x="7758545" y="1575448"/>
                <a:ext cx="3214254" cy="4159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Température au cœur du Soleil :</a:t>
                </a:r>
              </a:p>
              <a:p>
                <a:endParaRPr lang="fr-F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𝟓𝟔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fr-F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fr-FR" b="1" dirty="0"/>
                  <a:t> </a:t>
                </a:r>
              </a:p>
              <a:p>
                <a:endParaRPr lang="fr-FR" dirty="0"/>
              </a:p>
              <a:p>
                <a:r>
                  <a:rPr lang="fr-FR" dirty="0"/>
                  <a:t>Energie d’agitation thermique : </a:t>
                </a:r>
              </a:p>
              <a:p>
                <a:endParaRPr lang="fr-FR" dirty="0"/>
              </a:p>
              <a:p>
                <a:r>
                  <a:rPr lang="fr-FR" b="1" dirty="0"/>
                  <a:t>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fr-FR" b="1" dirty="0"/>
                  <a:t> = 1,3 keV</a:t>
                </a:r>
              </a:p>
              <a:p>
                <a:endParaRPr lang="fr-FR" dirty="0"/>
              </a:p>
              <a:p>
                <a:r>
                  <a:rPr lang="fr-FR" dirty="0"/>
                  <a:t>Barrière de potentiel à vaincre pour une réaction entre deux noyaux d’hydrogène (r = 2,6 </a:t>
                </a:r>
                <a:r>
                  <a:rPr lang="fr-FR" dirty="0" err="1"/>
                  <a:t>fm</a:t>
                </a:r>
                <a:r>
                  <a:rPr lang="fr-FR" dirty="0"/>
                  <a:t>) : </a:t>
                </a:r>
              </a:p>
              <a:p>
                <a:endParaRPr lang="fr-FR" dirty="0"/>
              </a:p>
              <a:p>
                <a:r>
                  <a:rPr lang="fr-FR" b="1" dirty="0"/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fr-FR" b="1" dirty="0"/>
                  <a:t> = 550 keV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67733D2-19BF-436B-9F34-73D13886D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545" y="1575448"/>
                <a:ext cx="3214254" cy="4159408"/>
              </a:xfrm>
              <a:prstGeom prst="rect">
                <a:avLst/>
              </a:prstGeom>
              <a:blipFill>
                <a:blip r:embed="rId3"/>
                <a:stretch>
                  <a:fillRect l="-1708" t="-732" r="-13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F5E995DE-55BF-4B2B-A1A5-A9ACDCFC83F0}"/>
              </a:ext>
            </a:extLst>
          </p:cNvPr>
          <p:cNvSpPr txBox="1"/>
          <p:nvPr/>
        </p:nvSpPr>
        <p:spPr>
          <a:xfrm>
            <a:off x="3103417" y="5694217"/>
            <a:ext cx="450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réactions de fusions sont interdites par la mécanique classique </a:t>
            </a:r>
          </a:p>
        </p:txBody>
      </p:sp>
    </p:spTree>
    <p:extLst>
      <p:ext uri="{BB962C8B-B14F-4D97-AF65-F5344CB8AC3E}">
        <p14:creationId xmlns:p14="http://schemas.microsoft.com/office/powerpoint/2010/main" val="252440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475414B-2736-41F7-BCE1-A171E858B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353" y="318276"/>
            <a:ext cx="4739554" cy="5029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11463C5-5334-4711-A33D-AF4EB799A336}"/>
                  </a:ext>
                </a:extLst>
              </p:cNvPr>
              <p:cNvSpPr txBox="1"/>
              <p:nvPr/>
            </p:nvSpPr>
            <p:spPr>
              <a:xfrm>
                <a:off x="6096000" y="5307414"/>
                <a:ext cx="5541818" cy="1202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Cycle « pp » permettant la formation d’Hélium au sein du 		     Soleil </a:t>
                </a:r>
              </a:p>
              <a:p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11463C5-5334-4711-A33D-AF4EB799A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307414"/>
                <a:ext cx="5541818" cy="1202893"/>
              </a:xfrm>
              <a:prstGeom prst="rect">
                <a:avLst/>
              </a:prstGeom>
              <a:blipFill>
                <a:blip r:embed="rId3"/>
                <a:stretch>
                  <a:fillRect l="-880" t="-3046" r="-1210" b="-35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212B7CB6-3AFA-4E5A-B076-C303C73E4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53" y="3843307"/>
            <a:ext cx="2667000" cy="2667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B41EE35-6009-47FC-B999-BB97388772BF}"/>
              </a:ext>
            </a:extLst>
          </p:cNvPr>
          <p:cNvSpPr txBox="1"/>
          <p:nvPr/>
        </p:nvSpPr>
        <p:spPr>
          <a:xfrm>
            <a:off x="585353" y="307328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cs typeface="Arial" panose="020B0604020202020204" pitchFamily="34" charset="0"/>
              </a:rPr>
              <a:t>1901-1903 : </a:t>
            </a:r>
            <a:r>
              <a:rPr lang="fr-FR" dirty="0">
                <a:cs typeface="Arial" panose="020B0604020202020204" pitchFamily="34" charset="0"/>
              </a:rPr>
              <a:t>Ernest Rutherford et Frédéric Soddy découvrent la </a:t>
            </a:r>
            <a:r>
              <a:rPr lang="fr-FR" b="1" dirty="0">
                <a:cs typeface="Arial" panose="020B0604020202020204" pitchFamily="34" charset="0"/>
              </a:rPr>
              <a:t>radioactivité alpha</a:t>
            </a:r>
            <a:r>
              <a:rPr lang="fr-FR" dirty="0">
                <a:cs typeface="Arial" panose="020B0604020202020204" pitchFamily="34" charset="0"/>
              </a:rPr>
              <a:t>.</a:t>
            </a:r>
          </a:p>
          <a:p>
            <a:endParaRPr lang="fr-FR" dirty="0"/>
          </a:p>
          <a:p>
            <a:r>
              <a:rPr lang="fr-FR" b="1" dirty="0">
                <a:effectLst/>
              </a:rPr>
              <a:t>1920 : </a:t>
            </a:r>
            <a:r>
              <a:rPr lang="fr-FR" dirty="0">
                <a:effectLst/>
              </a:rPr>
              <a:t>Eddington suggère que l’énergie des étoiles résulte de </a:t>
            </a:r>
            <a:r>
              <a:rPr lang="fr-FR" b="1" dirty="0">
                <a:effectLst/>
              </a:rPr>
              <a:t>la fusion nucléaire.</a:t>
            </a:r>
          </a:p>
          <a:p>
            <a:endParaRPr lang="fr-FR" b="1" dirty="0">
              <a:effectLst/>
            </a:endParaRPr>
          </a:p>
          <a:p>
            <a:r>
              <a:rPr lang="fr-FR" b="1" dirty="0">
                <a:effectLst/>
              </a:rPr>
              <a:t>1928 : </a:t>
            </a:r>
            <a:r>
              <a:rPr lang="fr-FR" dirty="0">
                <a:effectLst/>
              </a:rPr>
              <a:t>Gamow découvre </a:t>
            </a:r>
            <a:r>
              <a:rPr lang="fr-FR" b="1" dirty="0">
                <a:effectLst/>
              </a:rPr>
              <a:t>l’effet tunnel</a:t>
            </a:r>
            <a:r>
              <a:rPr lang="fr-FR" dirty="0">
                <a:effectLst/>
              </a:rPr>
              <a:t>, qui démontre la probabilité non nulle de réactions nucléaires dans les étoiles.</a:t>
            </a:r>
            <a:endParaRPr lang="fr-FR" dirty="0"/>
          </a:p>
          <a:p>
            <a:endParaRPr lang="fr-FR" b="1" dirty="0"/>
          </a:p>
          <a:p>
            <a:r>
              <a:rPr lang="fr-FR" b="1" dirty="0">
                <a:effectLst/>
              </a:rPr>
              <a:t>1938 : </a:t>
            </a:r>
            <a:r>
              <a:rPr lang="fr-FR" dirty="0">
                <a:effectLst/>
              </a:rPr>
              <a:t>Bethe, </a:t>
            </a:r>
            <a:r>
              <a:rPr lang="fr-FR" dirty="0" err="1">
                <a:effectLst/>
              </a:rPr>
              <a:t>Critchfield</a:t>
            </a:r>
            <a:r>
              <a:rPr lang="fr-FR" dirty="0">
                <a:effectLst/>
              </a:rPr>
              <a:t> &amp; von </a:t>
            </a:r>
            <a:r>
              <a:rPr lang="fr-FR" dirty="0" err="1">
                <a:effectLst/>
              </a:rPr>
              <a:t>Weizsaecker</a:t>
            </a:r>
            <a:r>
              <a:rPr lang="fr-FR" dirty="0">
                <a:effectLst/>
              </a:rPr>
              <a:t> </a:t>
            </a:r>
          </a:p>
          <a:p>
            <a:r>
              <a:rPr lang="fr-FR" dirty="0">
                <a:effectLst/>
              </a:rPr>
              <a:t>découvrent les chaînes pp et le cycle CNO.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258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626A74-24E3-4D01-9ADE-4D9EF8D2E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95" y="166254"/>
            <a:ext cx="9992592" cy="2368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A3F2F22-363B-4140-986C-523E1675B797}"/>
                  </a:ext>
                </a:extLst>
              </p:cNvPr>
              <p:cNvSpPr txBox="1"/>
              <p:nvPr/>
            </p:nvSpPr>
            <p:spPr>
              <a:xfrm>
                <a:off x="380199" y="4240000"/>
                <a:ext cx="33774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𝒎𝒆𝑽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𝒑𝒐𝒖𝒓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𝟑𝟎𝟎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A3F2F22-363B-4140-986C-523E1675B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99" y="4240000"/>
                <a:ext cx="3377463" cy="276999"/>
              </a:xfrm>
              <a:prstGeom prst="rect">
                <a:avLst/>
              </a:prstGeom>
              <a:blipFill>
                <a:blip r:embed="rId3"/>
                <a:stretch>
                  <a:fillRect l="-1264" t="-2222" r="-1444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A0C382AA-053D-4DB3-8E95-91B57EE59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366" y="2667216"/>
            <a:ext cx="3676650" cy="3533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A0FD457-F4A4-4392-8095-459F18EA3471}"/>
                  </a:ext>
                </a:extLst>
              </p:cNvPr>
              <p:cNvSpPr txBox="1"/>
              <p:nvPr/>
            </p:nvSpPr>
            <p:spPr>
              <a:xfrm>
                <a:off x="0" y="3787773"/>
                <a:ext cx="24230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𝒆𝑽</m:t>
                      </m:r>
                    </m:oMath>
                  </m:oMathPara>
                </a14:m>
                <a:endParaRPr lang="fr-FR" b="1" dirty="0"/>
              </a:p>
              <a:p>
                <a:r>
                  <a:rPr lang="fr-FR" dirty="0"/>
                  <a:t>        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A0FD457-F4A4-4392-8095-459F18EA3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87773"/>
                <a:ext cx="242309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8E93D933-3BF3-4B4E-AC74-E6D347E713B8}"/>
              </a:ext>
            </a:extLst>
          </p:cNvPr>
          <p:cNvSpPr txBox="1"/>
          <p:nvPr/>
        </p:nvSpPr>
        <p:spPr>
          <a:xfrm>
            <a:off x="887151" y="4842046"/>
            <a:ext cx="258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Température d’inversion « classique »  de 3000 K </a:t>
            </a:r>
          </a:p>
        </p:txBody>
      </p:sp>
    </p:spTree>
    <p:extLst>
      <p:ext uri="{BB962C8B-B14F-4D97-AF65-F5344CB8AC3E}">
        <p14:creationId xmlns:p14="http://schemas.microsoft.com/office/powerpoint/2010/main" val="116054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E0475EE-CBF0-4C80-8F4E-135BA3841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880" y="586683"/>
            <a:ext cx="8271163" cy="3054629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8F6E7FD-DB3C-4066-A72E-C50B153B4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832" y="4201297"/>
            <a:ext cx="7048108" cy="15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064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339</Words>
  <Application>Microsoft Office PowerPoint</Application>
  <PresentationFormat>Grand écran</PresentationFormat>
  <Paragraphs>52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Thème Office</vt:lpstr>
      <vt:lpstr> Effet tunnel</vt:lpstr>
      <vt:lpstr>Présentation PowerPoint</vt:lpstr>
      <vt:lpstr>Application à la radioactivité alpha</vt:lpstr>
      <vt:lpstr>Présentation PowerPoint</vt:lpstr>
      <vt:lpstr>Présentation PowerPoint</vt:lpstr>
      <vt:lpstr>Une barrière coulombienne infranchissable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MACCARY</dc:creator>
  <cp:lastModifiedBy>Armel JOUAN-POURCHET</cp:lastModifiedBy>
  <cp:revision>43</cp:revision>
  <dcterms:created xsi:type="dcterms:W3CDTF">2021-01-13T10:13:43Z</dcterms:created>
  <dcterms:modified xsi:type="dcterms:W3CDTF">2021-06-13T18:51:15Z</dcterms:modified>
</cp:coreProperties>
</file>