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9"/>
  </p:notesMasterIdLst>
  <p:handoutMasterIdLst>
    <p:handoutMasterId r:id="rId40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9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10080625" cy="567055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7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5B22C46-885B-4623-A795-A36E49168DA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6EDC937-898F-42BE-ABB0-20B7AF40455A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066070-435D-4F1A-A1E0-EEA11A063D69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E6109D-C05A-4AD7-82C2-A81831530D49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7AAE35D-A61E-453A-BDD2-4A920AFCC56F}" type="slidenum">
              <a:t>‹N°›</a:t>
            </a:fld>
            <a:endParaRPr lang="fr-FR" sz="14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74390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99A6104-C206-49C5-AC6A-7BEF03E163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7838E88-9BE4-4241-9763-0D0E28A3AC8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FFA15091-41ED-4A89-B06F-17794A48226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C6E6FA-F2CB-4E26-9361-95C593D3E28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EC7967-8C3D-422D-AA60-CE1ACC280C6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14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717371-5744-4645-B3C3-A0AA5542886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r-FR" sz="14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BC932D89-3BEA-44CF-931D-D10C170C209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85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fr-FR" sz="2000" b="0" i="0" u="none" strike="noStrike" kern="1200" cap="none">
        <a:ln>
          <a:noFill/>
        </a:ln>
        <a:latin typeface="Source Sans Pro" pitchFamily="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CF362B-B510-4B6B-8955-BFDE0D013F5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6900E24-E5F3-4160-A143-6BE32632ECBC}" type="slidenum">
              <a:t>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DBE039E-CC4C-4234-8F8F-029575F682F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882D632-DF12-4B69-8006-2FAC5B7946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8000" cy="4811040"/>
          </a:xfrm>
        </p:spPr>
        <p:txBody>
          <a:bodyPr vert="horz">
            <a:spAutoFit/>
          </a:bodyPr>
          <a:lstStyle/>
          <a:p>
            <a:pPr rtl="0"/>
            <a:endParaRPr lang="fr-FR">
              <a:solidFill>
                <a:srgbClr val="2C3E5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E507A7-A92C-46AC-8C62-4D82A354801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1ED5E8D-925C-47AD-9139-5EB8D4648DC6}" type="slidenum">
              <a:t>10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569D024-8F8D-4392-838A-400E39FBB60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CF8A01A-3585-4B8E-BA8E-125D32EB9E1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4BE4BD-4F78-410D-BB04-BB1F4B19C6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8BE5452-B729-41F7-92BA-64095B658091}" type="slidenum">
              <a:t>11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FDF6541-9EA2-4E15-A8DB-FF8E336CDB0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2DFBE74-4F0C-4737-98C5-431F49BAEAB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9DD4A1-957C-4F20-ACC8-862FD56AD08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0C5B698-BC38-407D-9874-ADC82FAA5435}" type="slidenum">
              <a:t>12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9781BD2-0709-42FE-9780-EF738CB07E3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210CDF9-A7A0-40C5-A641-A232D8F6AA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B2C431-12B0-46E6-A735-51F62433E2D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424F3F9-0A59-4E01-A879-86915A75785D}" type="slidenum">
              <a:t>13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9BAE4B8-2AE4-4E95-85E9-DCB725BDD28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69B0109-2C30-4827-9B4D-027A059CAB1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7AE32C-857E-4A92-BD4E-06E1EFF8E7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3D91D06-7DC4-4A14-BB0F-AD4630B749C4}" type="slidenum">
              <a:t>14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D2FFDF-D1DE-45A9-987C-61F5B2DA2D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3898A2D-11C7-4AAE-A1E4-0D19AA6BD1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FF67FA-83F5-4AD3-BA75-D06215066D2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F233F46-250D-4124-9323-6A996E52879A}" type="slidenum">
              <a:t>15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48F8BC5-54B9-4F0E-8896-9056FD49A5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EB6BA8A-B749-4368-B418-E9EF4BB71E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0B85F0-D86F-44D3-BD1B-01317394548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23A6924-CDAB-4C3F-B4EA-7DAA3BDAFD06}" type="slidenum">
              <a:t>16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4D9331F-CC55-4E82-A530-7178F104AB5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900FF8F-9CE9-46B4-A8F8-A7A35E1879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F52208-1AEB-4238-858B-46A4F7443AA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1E881AF-7E59-431D-81EA-65934DD82812}" type="slidenum">
              <a:t>17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480ADDF-DFF5-422B-8960-9EF1DFD3F9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3B640F1-7F25-483A-8874-8820EE1D03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2F6A99-0B32-4F14-9D16-35A96C29CBA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D21AC90-6614-4D86-A4EF-A3580CB794A2}" type="slidenum">
              <a:t>18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0F65D2E-E300-43AF-914B-178BFEA6115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4848C9E-DCBB-4778-805D-7B06B96FE08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208187-71C9-4384-AD32-32B688E14E2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CCEF498-64FE-403A-AA7C-2054C26D4978}" type="slidenum">
              <a:t>19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78308CC-EEC1-4ABF-90D5-9929A496F74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5F2C9B3-CF97-4EAC-9C0E-B4923198BF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73B746-CC8B-4879-92D2-D07EBFB53C1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229FE64-DD73-49DF-8084-F42177A596F7}" type="slidenum">
              <a:t>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A044172-BF92-4C5F-BFCA-88B67156CFB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0365070-1528-4E72-BC32-055CA7AD7D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EEA928-C0B1-400D-B03E-C47CA200FD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814D228-FED3-43CD-856B-A1A6B5A90973}" type="slidenum">
              <a:t>20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CB5F29C-999C-46C3-933D-1712614B97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04146A0-7F29-437C-991E-19FB8762C7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184671-A2C7-43FF-8FFB-113C8F99980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D042C02-D295-405E-BB40-31EDC3C328F7}" type="slidenum">
              <a:t>21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F28A994-8E36-4CB4-896D-52065317BBC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E7BAC5C-1DA5-403D-9A4B-077A8EA533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04660D-9D7C-43CF-8ACD-BF2CBFE2897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20E1E75-3E5A-4CF4-A32D-ADF4B2368E0A}" type="slidenum">
              <a:t>22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0F81DC1-865E-4280-84EB-2A7B4D5930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C7BEE69-31DE-4C2E-BC63-3BAA34BE5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2EFCF6-CECE-455A-BA5F-252BD150947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53C7658-6FE8-4F73-A0EA-92B881723107}" type="slidenum">
              <a:t>23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A2461DE-4CEA-4FB1-8818-89269A9ED4E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184B248-E50E-4BBF-B7B7-78F8A684F3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67D75A-AEB4-4EAD-B8AB-12BCFF79BFE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C3CB7-C1C4-4774-B2A4-6EDD4C9C975A}" type="slidenum">
              <a:t>24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7640E5D-359D-497B-AFD2-75AD9B58C23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D210892-5FD5-499E-9E66-A9E062E5C73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4F2C37-4ACF-4CEA-ACA6-A8B889893C5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E225AAC-2610-4155-82A8-912ADA04F939}" type="slidenum">
              <a:t>25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90882D6-81CB-4E76-952B-3269868CA54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26FA940-5E8F-434C-969B-9499FA55145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ED7895-9EE1-4F56-923B-24C19FB2EFA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3F6C1C3-5B0E-4DFD-84A2-6D73079E7071}" type="slidenum">
              <a:t>26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21A0FA4-C1CD-41DB-B659-A24A6A1DE91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58671FB-2598-4E75-8BC1-AF39A3E621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C3B26A-29DB-4A50-8A23-5E2C5D5D5F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C079999-0D5B-4B17-A3BA-FFE0F5D407F0}" type="slidenum">
              <a:t>27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9B6BB25-D109-483E-ACC7-71243B5219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01AE043-4644-48E8-9BDE-17BC48AE90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86CCB7-87A5-43F3-8C81-637D431D240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1228680-A92D-4C3B-9CAE-3851152E4FB1}" type="slidenum">
              <a:t>28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7482B32-D031-4877-A78F-AF57A8E4CF8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F0E2665-D061-46AF-B87A-07744497EC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083C17-F075-433B-9538-861EEDB58BE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A5563C4-B2EB-4AB5-937F-9BC27F8B73C4}" type="slidenum">
              <a:t>29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C304D32-CF7F-4E7D-891F-6B3FB5BA8EF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ED77B42-C786-454B-B7AC-D69B7DF278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4364C7-706A-4BCB-94E5-9970FAACA70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8C05AED-52D6-44D5-91E0-DB850206191E}" type="slidenum">
              <a:t>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56BEA30-64F5-459D-9E25-F4503C6BB4D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643B927-17F1-4B12-8DAC-6FDDC8C3F3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4DF02F-B759-4A4F-AE8F-54E504B8E5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8B93F3-AE2F-4255-A356-96ADD52F95B2}" type="slidenum">
              <a:t>30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CC8F7E2-611A-4F16-8317-3D699461040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FC74848-57C6-435D-A49C-1E3AC0B033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C88B25-F0BA-47A1-9483-97CD177D22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97A6262-2A73-4F19-8863-41A7BB78EEF1}" type="slidenum">
              <a:t>31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0A16A30-39AC-465B-8B82-86ED7EACB56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15EC9E1-4170-4253-9D84-9C982E0785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31F19B-81DB-4F1F-A5E0-A2CDA3FE51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D97C7F7-45E4-42F5-80E8-2C4DEBEE6C33}" type="slidenum">
              <a:t>32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69CA6F7-1900-4D88-8DDE-260A2AD30BD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457B410-D9D5-441C-B129-1C8E693B7B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5B1F11-FA80-4671-B59A-C6F3AED6555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0EE42B-23F9-4450-8F09-19D4576B1DD6}" type="slidenum">
              <a:t>33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6B51B16-9055-466D-ABDD-3CBE11165F1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DF32BFA-22B7-4629-BC45-EE09BD996EF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C183C8-50C6-433A-9385-5FE450F6ED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4844BF3-4519-4FF5-B54C-ABC1CD16F273}" type="slidenum">
              <a:t>34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B02D436-C406-4EA5-8728-DDDB66C30BD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F2360E1-291C-4219-A58D-8DBC910694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80F3C9-4584-4499-B4C9-687EFAED171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823618B-0800-424A-9430-603652F40065}" type="slidenum">
              <a:t>35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12B306C-6239-4AAD-B235-66560B5A1E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0FFA7CC-D021-41E7-9F92-F3C6F6B9471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72D122-F7FF-492B-BB6D-D460EBD2DD7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C654347-4B30-46BB-8AC3-63FD9EA1A8D0}" type="slidenum">
              <a:t>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78D424F-1235-4F90-B6E8-9639BFE718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A41E35A-B6E1-4317-AA7B-6415A6377E3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0593CF-97AF-476A-AFAF-7306EB6304A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3A960E1-22DD-4354-8319-0C1BA1018A84}" type="slidenum">
              <a:t>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B3997E8-F5DD-4FE7-977D-07B1D22926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69FAC4E-ABD4-48D8-B6A9-EBA3377CDB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377459-AEF2-41C5-902B-4DA8F98169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C27B4E5-6153-4D67-8A8D-39FC75D8606E}" type="slidenum">
              <a:t>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B20358F-B3C6-450B-A9B8-074710F18B0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7B70B02-1925-41D7-ADA4-51B4F301E8F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0CB31E-DAF3-4A88-9FAD-97F67D423ED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0EC058A-568D-46E4-94B5-C77592050B40}" type="slidenum">
              <a:t>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CEDF560-AFF0-4D1E-892A-14E95DCB422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473B3F4-CE44-4B87-B3BE-EBF807C2D4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0CB31E-DAF3-4A88-9FAD-97F67D423ED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0EC058A-568D-46E4-94B5-C77592050B40}" type="slidenum">
              <a:t>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CEDF560-AFF0-4D1E-892A-14E95DCB422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473B3F4-CE44-4B87-B3BE-EBF807C2D4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491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704723-F502-453E-BA9D-B5FEA43B7A4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502E6B-0B3A-435A-B926-5CCAB706B86E}" type="slidenum">
              <a:t>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DF1AEFA-966B-4885-94D8-313737A497E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4BDB2CC-6E5E-4E27-BCD4-D951FCEA69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420A92-0B16-463D-94D8-D101A79E3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4B9FCAC-9FA4-48D6-8510-179A1A9B8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E08D57-C596-4E33-AA15-A68EB32B8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7B39CC-63EB-46B6-8FE2-A262B4D69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98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D1C0C2-BAE4-4A00-828C-F8E3BBCB5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F76FEAE-E7B6-4A2F-9D7C-4A353778E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12ACC2-B972-4A58-A634-17FD9B6DF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34B31A-C8BE-4695-9F46-556752AE0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73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A00F82A-C93A-493A-9552-F80B0826E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80288" y="225425"/>
            <a:ext cx="2339975" cy="504031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09C77B4-6B60-464F-B910-842983A31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0363" y="225425"/>
            <a:ext cx="6867525" cy="50403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2AD7B1-E3C4-4EAF-8E6F-D0F9F57F0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78F5B9-4EA0-4ADE-A4A2-1755670BE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89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AF4EF2-E44F-4C87-BC47-120CD7E5F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88ECD4-A87A-4B0D-A75A-0072C700E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022108-8887-4A54-BE13-D27B15A98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216D71-F29F-428E-BA1A-B0646EBB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1A57C7-F04D-4E1D-B0B6-2ADA409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EE9472-078F-41B8-A04C-14224B6DB95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18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D9DE5-8AD0-44A2-A015-60AD24805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9E032F-F831-4249-BAFE-28E5CFBF5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5179FF-16A8-4611-908E-D92D7F008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005848-EC38-4CDD-AB1A-D76AF5E5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39C5D7-FA1B-42F9-B6F0-AECE04172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6BD238-53E6-4493-8D78-984F62436A7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574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ACB76E-EA70-4D9A-ABB7-68DF41047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FD13D6-C769-4FE7-9E8F-4C51B47E7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37062E-47D7-459C-A959-C982D98A1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D77CEF-D6E2-4741-8586-4961647E0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75D34B-3C38-43E6-98BE-D876F624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1ED786-8EE8-497A-8697-AF284B23102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700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32C19-DA9E-4EF1-B75B-5F3C5805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778042-DB0C-46D0-8DED-4D31CF5F6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363" y="3914775"/>
            <a:ext cx="4603750" cy="14859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50B8EC-EDBB-4D3B-8EF6-70866F863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6513" y="3914775"/>
            <a:ext cx="4603750" cy="14859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917C73-952B-43FC-A3C3-1E59DE4A5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39778A-14B1-48A3-91D4-FE9B1FBF3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FC03F4-8D7F-405C-A6A6-AB5DAB0A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585F08-B235-4DD4-BEC2-1F9B851508F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205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CD711B-21EC-476A-BFC3-67B58679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6F4C86-C587-484C-AC85-DD3A92311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2D8B5A-9F0E-46AC-A19E-B4E6E0167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3B088F6-C58F-4040-8BA5-952033991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9D0120C-32F0-4478-A05C-96FF8E01FA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1160642-E4ED-43D5-9DCF-CD9F524F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82ED7F5-C7BE-4524-B94C-8E74624E0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A1BE4C1-0A5D-4E56-9F09-53A33BBA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FC8466-C41F-4758-8DDB-A2135481971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437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76E241-37C5-4E0F-B783-966EF28BC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E8AA2F-4CB3-4B0A-907C-332845264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855447-AEA9-4A7E-BDB6-61C3CE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53A3F8-918B-40EB-B865-9226012D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3684D9-5467-49C6-AACB-33C0FBF8407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078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3C21852-88FF-4328-8329-CCA55BA0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30F05E0-C30E-4AFE-8092-2994EC3C7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DD7226-186B-4D42-B755-D1B259BA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010A08-A5B2-4B4E-BE7E-A3558F99620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98770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7B7F57-7A14-42FB-BEBB-7FC46F016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DA8925-B226-4946-8BBE-1C51544F7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28B2E1-7CBA-4DA7-AA22-A6992CABA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760E23-B99F-4A7F-A525-36B97AA8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A80EC9-D629-403A-8A88-4DAA96D94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43D73D-ED55-42AB-9585-C235022F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A9687D-DAEC-4B43-B438-B1C5EB7F9A8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68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8D5A02-88D5-44BE-8CFB-AF0E131A3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26D394-6C73-4CCB-847B-07ABE532E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3C8147-FD16-4FB0-829B-A17CA188E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4EA963-0362-4E43-8709-C8A5EA7F4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583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F14565-9409-48FD-B175-5F714D4A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D1CD409-7930-4863-8FB0-C3A36BE4BE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0FBD05-2166-404D-974B-D19F917B0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8DC8D9-7458-4970-A596-52055A72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90D852-B0F4-4357-BF31-8CBFC9274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160E14-C711-43FE-B40C-EC9B011E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ED4D4E-4408-4954-9360-EC856F67FD9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630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E10132-1500-4BC5-A857-B029AFCE7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4982CA-8177-4434-B934-184E3938F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4AC07A-EB44-43B5-B160-8CB0761D5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649212-BA2C-48F2-83EB-4AF03270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3A0D26-0BB9-4C5C-AE7A-B23E2728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9956FC-68E2-4D6E-ABE4-6F73B442622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588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0250EF3-238A-4C2C-A123-14597FF60C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80288" y="2835275"/>
            <a:ext cx="2339975" cy="25654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960139-4B28-4295-AE4F-43139A5A9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0363" y="2835275"/>
            <a:ext cx="6867525" cy="2565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34EBC6-2B20-4D36-B8EB-B22997D8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B7712E-9297-48A8-80A2-53CDE1730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D3EEE4-384F-4EE7-9C1B-5667F24C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4D476B-350C-494D-AD78-62CCDC1DC0B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885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C73476-C27F-4943-B74F-1A69478C8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4F5A31D-4B04-4756-8858-875417158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CBDF49-8CB4-408B-B95F-36591FDE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D0104B-4338-4196-A0D1-C4F2CF3CA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D2BB76-DB96-4850-92E9-DD77A34B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2ECC5B-D3BA-4B66-A528-46E8B7CFE12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05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5B1D00-FD23-47A0-BA77-1B653AFB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AB7A53-6961-46EF-9CFE-447DB0978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AC7F48-B379-4D30-811E-EC7F2DC4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B9B68F-D379-4E0B-BBDE-47FCF054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22050E-6852-4E8D-AEB9-E1C55D4E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CC2B30-C61D-4A45-9590-7DCDE89D2BC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966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01E365-B2BC-426B-B008-265C28376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461603-78AA-47E0-8D48-B5AA8C6F9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D2FE4-1D04-45AC-BC47-BB98B690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6658C2-BDC4-426C-B4B3-884CB36E2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A046C6-E131-496E-B46A-2D082F145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B73477-1BFA-4595-9F4C-10F6A63CE46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601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20C07B-6671-4B81-8A7A-AA6C27FC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2A3CAC-FB03-40EC-B42C-6DAFEF09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9475" y="3240088"/>
            <a:ext cx="3073400" cy="1619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35C598-54C9-4D21-B5D3-DA07748C5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5275" y="3240088"/>
            <a:ext cx="3074988" cy="1619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E4813D-2A55-45A1-84E5-962FDAAAA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7BA057-DE3B-44E2-A68C-B44EA047F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28507D-95D1-438F-B9DE-E8091CF2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9B5D80-E826-4482-9E9D-13BF1DF6E21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101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98B007-293C-41E2-AA7F-422577E3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9EBD13-F508-4054-99D6-D82B800B7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00F944-3DBD-4D04-8E82-8D841D047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BA2E0E5-78BC-45E6-B1F3-423A97FEF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15C56CA-B99F-4C89-8C48-DC7C811302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402A62C-B8F0-4EBC-A9C1-7AA54AA84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38BD94B-0AEE-4FDB-99F8-30A6025C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AF94050-DD41-4888-8188-9A709DEBE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5BB134-4EBE-432A-A391-519D1EA02C1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086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536810-F7DC-47F1-A771-407ECCE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A0E2F6E-4300-4F3D-9109-8B4EC57B4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D73C75-B681-4937-9FB3-D4F2E3A8B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D73690-CD63-41B7-8A23-41AC86BA7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851218-6439-4E61-B0A8-AC4AD752C76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770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A0E7BA-8DCB-455F-A854-BC4C54144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AF4AA68-1117-411B-8657-BEB59ECBF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BC369E-426C-4363-B617-79346521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E86078-960D-4021-BCF3-A40843EF678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00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21FBD1-1E09-4B6A-B2FA-78F45D924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4F2AC2-97EC-44B3-A9A3-93BC70E58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9D494A-72DC-4D82-BC6B-7DAE27B6C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44BE6D-D966-49F8-9476-48F9DD58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600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70364-CB97-4AE5-A00C-7189461D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57969D-948A-4534-AE9B-A5B587BDB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23B982-4BF4-48D3-958B-53CA58ECF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A6DE7B-F4A3-4B79-AF67-A99E35BEF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F49256-7384-4FB4-A38D-4269A54FF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FA920A-92B6-4AD8-9DFF-776FA791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5A06E5-B5AC-4483-9D98-2AD6B5A484C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23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960A68-590E-451B-B4B6-A3DA7B12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8972EE1-9AA7-41B2-853D-FFEF54DA3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00116A-EFB3-43F9-B28A-B00583BF5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6B8303-D722-4D38-91C4-9EF8894BE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7B59E3-D1AA-43D8-BC46-FC0FCE82A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666456-7398-47AE-8A04-886226BB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9DA041-98D4-499A-8C71-CC25805CD9B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832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46100-0429-430E-9428-968646498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C67E4AD-FBAD-4FB3-B9A8-592A056A8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4FB70E-8224-483D-B7BC-383358833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4EB392-6F4D-4CDE-BE99-5E12CB66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133199-D682-4D9D-8AF5-7AEBE9585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4360E9-0513-48C0-9C4A-6BB72FCC337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984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5372C99-1033-4D2A-9FE3-ABF14149E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66075" y="1484313"/>
            <a:ext cx="1754188" cy="33750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6E19C4F-E6F7-4DE0-888F-D0A1D3614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700338" y="1484313"/>
            <a:ext cx="5113337" cy="33750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1213E1-1DF6-4F5F-91BB-1C35B3FA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250B29-7A0D-4BCB-B3FE-08A1F8877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328D93-7D2B-4370-8573-34E942AC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D00A6B-CCEC-487E-86D6-16D65EA068E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53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DC1172-4333-4473-82BB-F75619503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A988BA-3140-41C0-8394-38AB01E5C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363" y="1484313"/>
            <a:ext cx="4603750" cy="37814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F15126-C5C9-4E5C-A886-FCE5501C1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6513" y="1484313"/>
            <a:ext cx="4603750" cy="37814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1459D0-B42C-4AC8-9EEA-94006BB05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E0A5AC-5407-411A-B67A-810AC5ECC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40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09AFFB-DF1E-4B12-8542-4FD3416A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E53E2E-5F45-4BCD-92C8-BA3C17E09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2B66F3-B31B-4B45-B91A-F3C7B5D67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C5598A9-6B8E-4D58-87B7-93EAA38AA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C291ECC-203F-4AC9-AC20-0BD2970D5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1190718-9C9C-40FF-8EED-EC685972F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6891013-3D56-4D71-B894-8733830D2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C402F4-ED2D-4F1D-8733-14D405376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DEE1205-3DED-4D58-AF89-911F11944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CE94931-7E15-4B07-BE74-7557BD0F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18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CCDF89-DAE2-47DD-85AE-80BF3035B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663E324-FD02-426D-89D1-48502079B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91420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DA6E6C-C3D1-4734-BC71-1584823E1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35E6C-E3B1-4111-BDC6-CF4D5F2E1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6FDC469-3747-4BA3-B914-8E50D07E5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38FDB5-D289-4EE6-9217-ECCF59197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41227D-E393-4E04-B528-E6CC9644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13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D72192-4DDB-4EB5-A99E-C02061EC3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9D795A9-9C8C-4C7A-8803-74AF8221D1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91503F-7B77-4B35-B1E9-93C45342A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A07A73-257A-4387-A03E-4C3F8342D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0356AC-8AA3-4BFF-B646-28A132FD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52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C09D40F8-8DA6-4333-AC24-49C92659B1AB}"/>
              </a:ext>
            </a:extLst>
          </p:cNvPr>
          <p:cNvSpPr>
            <a:spLocks noMove="1" noResize="1"/>
          </p:cNvSpPr>
          <p:nvPr/>
        </p:nvSpPr>
        <p:spPr>
          <a:xfrm>
            <a:off x="0" y="5400000"/>
            <a:ext cx="10080000" cy="2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C3E50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E9D7ACD4-10A3-4E05-8E45-5743F237C2C2}"/>
              </a:ext>
            </a:extLst>
          </p:cNvPr>
          <p:cNvSpPr/>
          <p:nvPr/>
        </p:nvSpPr>
        <p:spPr>
          <a:xfrm>
            <a:off x="0" y="0"/>
            <a:ext cx="10080000" cy="1214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C3E50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4" name="Espace réservé du titre 3">
            <a:extLst>
              <a:ext uri="{FF2B5EF4-FFF2-40B4-BE49-F238E27FC236}">
                <a16:creationId xmlns:a16="http://schemas.microsoft.com/office/drawing/2014/main" id="{62CA7641-BB2B-4E70-9795-E14D4B5F49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D4671D1-4FB3-442E-8FAF-61A18F1BD3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0000" y="1484999"/>
            <a:ext cx="9360000" cy="37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7E4357F-4F81-47CB-B9CF-690EDB80A6C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360000" y="5400000"/>
            <a:ext cx="2880000" cy="27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l" rtl="0" hangingPunct="0">
              <a:buNone/>
              <a:tabLst/>
              <a:defRPr lang="fr-FR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F1C1843-CD99-4F81-93A0-7AA8E53DE9C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20000" y="5400000"/>
            <a:ext cx="3240000" cy="27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fr-FR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2E65C2E3-2BF5-436F-AE56-D23E823EB376}"/>
              </a:ext>
            </a:extLst>
          </p:cNvPr>
          <p:cNvSpPr/>
          <p:nvPr/>
        </p:nvSpPr>
        <p:spPr>
          <a:xfrm>
            <a:off x="9315000" y="5175000"/>
            <a:ext cx="450000" cy="45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1ABC9C"/>
          </a:solidFill>
          <a:ln w="10800">
            <a:solidFill>
              <a:srgbClr val="1ABC9C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7B427C9-6FE5-4290-B1BD-8E775868F670}"/>
              </a:ext>
            </a:extLst>
          </p:cNvPr>
          <p:cNvSpPr txBox="1"/>
          <p:nvPr/>
        </p:nvSpPr>
        <p:spPr>
          <a:xfrm>
            <a:off x="9180000" y="5130000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>
            <a:noAutofit/>
          </a:bodyPr>
          <a:lstStyle/>
          <a:p>
            <a:pPr lvl="0" algn="ctr" rtl="0" hangingPunct="0">
              <a:buNone/>
              <a:tabLst/>
            </a:pPr>
            <a:fld id="{A98D1CF9-E0E9-4629-86B0-E4489FA1C339}" type="slidenum">
              <a:t>‹N°›</a:t>
            </a:fld>
            <a:endParaRPr lang="fr-FR" sz="1800" b="1" kern="1200">
              <a:solidFill>
                <a:srgbClr val="FFFFFF"/>
              </a:solidFill>
              <a:latin typeface="Source Sans Pro Black" pitchFamily="34"/>
              <a:ea typeface="Segoe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hangingPunct="1">
        <a:tabLst/>
        <a:defRPr lang="fr-FR" sz="2700" b="1" i="0" u="none" strike="noStrike" kern="1200" cap="none">
          <a:ln>
            <a:noFill/>
          </a:ln>
          <a:solidFill>
            <a:srgbClr val="FFFFFF"/>
          </a:solidFill>
          <a:latin typeface="Source Sans Pro Black" pitchFamily="34"/>
        </a:defRPr>
      </a:lvl1pPr>
    </p:titleStyle>
    <p:bodyStyle>
      <a:lvl1pPr marL="0" marR="0" indent="0" hangingPunct="1">
        <a:spcBef>
          <a:spcPts val="0"/>
        </a:spcBef>
        <a:spcAft>
          <a:spcPts val="1057"/>
        </a:spcAft>
        <a:tabLst/>
        <a:defRPr lang="fr-FR" sz="2400" b="1" i="0" u="none" strike="noStrike" kern="1200" cap="none">
          <a:ln>
            <a:noFill/>
          </a:ln>
          <a:solidFill>
            <a:srgbClr val="2C3E50"/>
          </a:solidFill>
          <a:latin typeface="Source Sans Pro Semibold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3826F96E-C01D-416F-8286-A95344C5E117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C3E50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723D4A2F-36B6-4FED-978D-B8C41DCBA414}"/>
              </a:ext>
            </a:extLst>
          </p:cNvPr>
          <p:cNvSpPr/>
          <p:nvPr/>
        </p:nvSpPr>
        <p:spPr>
          <a:xfrm>
            <a:off x="0" y="0"/>
            <a:ext cx="10080000" cy="37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1ABC9C"/>
          </a:solidFill>
          <a:ln w="10800">
            <a:solidFill>
              <a:srgbClr val="1ABC9C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4" name="Espace réservé du titre 3">
            <a:extLst>
              <a:ext uri="{FF2B5EF4-FFF2-40B4-BE49-F238E27FC236}">
                <a16:creationId xmlns:a16="http://schemas.microsoft.com/office/drawing/2014/main" id="{7633B490-555E-4F4A-9607-7B62F96009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283500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7DE558-3D2D-4322-B737-019B245AB3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0000" y="3915000"/>
            <a:ext cx="9360000" cy="1484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64A9E46-AC1F-4369-B5E0-AEE384C79CC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360000" y="5400000"/>
            <a:ext cx="2880000" cy="27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l" rtl="0" hangingPunct="0">
              <a:buNone/>
              <a:tabLst/>
              <a:defRPr lang="fr-FR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B9319C6-E2AD-4693-B3BF-E555C1C6391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20000" y="5400000"/>
            <a:ext cx="3240000" cy="27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fr-FR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09B6640-9B05-4EA1-9667-909B3EC1300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180000" y="5130000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>
            <a:noAutofit/>
          </a:bodyPr>
          <a:lstStyle>
            <a:lvl1pPr lvl="0" algn="ctr" rtl="0" hangingPunct="0">
              <a:buNone/>
              <a:tabLst/>
              <a:defRPr lang="fr-FR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401EEE92-219B-4686-9F13-8DF62992053C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hangingPunct="1">
        <a:lnSpc>
          <a:spcPct val="150000"/>
        </a:lnSpc>
        <a:tabLst/>
        <a:defRPr lang="fr-FR" sz="2700" b="1" i="0" u="none" strike="noStrike" kern="1200" cap="none">
          <a:ln>
            <a:noFill/>
          </a:ln>
          <a:solidFill>
            <a:srgbClr val="FFFFFF"/>
          </a:solidFill>
          <a:latin typeface="Source Sans Pro Black" pitchFamily="34"/>
        </a:defRPr>
      </a:lvl1pPr>
    </p:titleStyle>
    <p:bodyStyle>
      <a:lvl1pPr marL="0" marR="0" indent="0" algn="l" hangingPunct="1">
        <a:spcBef>
          <a:spcPts val="0"/>
        </a:spcBef>
        <a:spcAft>
          <a:spcPts val="655"/>
        </a:spcAft>
        <a:tabLst/>
        <a:defRPr lang="fr-FR" sz="1500" b="0" i="0" u="none" strike="noStrike" kern="1200" cap="none">
          <a:ln>
            <a:noFill/>
          </a:ln>
          <a:solidFill>
            <a:srgbClr val="FFFFFF"/>
          </a:solidFill>
          <a:latin typeface="Source Sans Pro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9D110A33-C89F-4DE8-B0C7-9AB9DA4A1C21}"/>
              </a:ext>
            </a:extLst>
          </p:cNvPr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C3E50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C2AEE02D-D6CB-46B9-AF18-025EC24F781F}"/>
              </a:ext>
            </a:extLst>
          </p:cNvPr>
          <p:cNvSpPr/>
          <p:nvPr/>
        </p:nvSpPr>
        <p:spPr>
          <a:xfrm>
            <a:off x="2520000" y="1350000"/>
            <a:ext cx="5040000" cy="1890000"/>
          </a:xfrm>
          <a:custGeom>
            <a:avLst>
              <a:gd name="f0" fmla="val 3449"/>
              <a:gd name="f1" fmla="val 3951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+- 0 0 0"/>
              <a:gd name="f17" fmla="*/ f5 1 21600"/>
              <a:gd name="f18" fmla="*/ f6 1 21600"/>
              <a:gd name="f19" fmla="pin -2147483647 f0 2147483647"/>
              <a:gd name="f20" fmla="pin -2147483647 f1 2147483647"/>
              <a:gd name="f21" fmla="*/ f16 f2 1"/>
              <a:gd name="f22" fmla="+- f19 0 10800"/>
              <a:gd name="f23" fmla="+- f20 0 10800"/>
              <a:gd name="f24" fmla="+- f20 0 21600"/>
              <a:gd name="f25" fmla="+- f19 0 21600"/>
              <a:gd name="f26" fmla="val f19"/>
              <a:gd name="f27" fmla="val f20"/>
              <a:gd name="f28" fmla="*/ f19 f17 1"/>
              <a:gd name="f29" fmla="*/ f20 f18 1"/>
              <a:gd name="f30" fmla="*/ 0 f17 1"/>
              <a:gd name="f31" fmla="*/ 21600 f17 1"/>
              <a:gd name="f32" fmla="*/ 21600 f18 1"/>
              <a:gd name="f33" fmla="*/ 0 f18 1"/>
              <a:gd name="f34" fmla="*/ 10800 f17 1"/>
              <a:gd name="f35" fmla="*/ f21 1 f4"/>
              <a:gd name="f36" fmla="*/ 10800 f18 1"/>
              <a:gd name="f37" fmla="abs f22"/>
              <a:gd name="f38" fmla="abs f23"/>
              <a:gd name="f39" fmla="+- f35 0 f3"/>
              <a:gd name="f40" fmla="*/ f26 f17 1"/>
              <a:gd name="f41" fmla="*/ f27 f18 1"/>
              <a:gd name="f42" fmla="+- f37 0 f38"/>
              <a:gd name="f43" fmla="+- f38 0 f37"/>
              <a:gd name="f44" fmla="?: f23 f9 f42"/>
              <a:gd name="f45" fmla="?: f23 f42 f9"/>
              <a:gd name="f46" fmla="?: f22 f9 f43"/>
              <a:gd name="f47" fmla="?: f22 f43 f9"/>
              <a:gd name="f48" fmla="?: f19 f9 f44"/>
              <a:gd name="f49" fmla="?: f19 f9 f45"/>
              <a:gd name="f50" fmla="?: f24 f46 f9"/>
              <a:gd name="f51" fmla="?: f24 f47 f9"/>
              <a:gd name="f52" fmla="?: f25 f45 f9"/>
              <a:gd name="f53" fmla="?: f25 f44 f9"/>
              <a:gd name="f54" fmla="?: f20 f9 f47"/>
              <a:gd name="f55" fmla="?: f20 f9 f46"/>
              <a:gd name="f56" fmla="?: f48 f19 0"/>
              <a:gd name="f57" fmla="?: f48 f20 6280"/>
              <a:gd name="f58" fmla="?: f49 f19 0"/>
              <a:gd name="f59" fmla="?: f49 f20 15320"/>
              <a:gd name="f60" fmla="?: f50 f19 6280"/>
              <a:gd name="f61" fmla="?: f50 f20 21600"/>
              <a:gd name="f62" fmla="?: f51 f19 15320"/>
              <a:gd name="f63" fmla="?: f51 f20 21600"/>
              <a:gd name="f64" fmla="?: f52 f19 21600"/>
              <a:gd name="f65" fmla="?: f52 f20 15320"/>
              <a:gd name="f66" fmla="?: f53 f19 21600"/>
              <a:gd name="f67" fmla="?: f53 f20 6280"/>
              <a:gd name="f68" fmla="?: f54 f19 15320"/>
              <a:gd name="f69" fmla="?: f54 f20 0"/>
              <a:gd name="f70" fmla="?: f55 f19 6280"/>
              <a:gd name="f71" fmla="?: f55 f20 0"/>
            </a:gdLst>
            <a:ahLst>
              <a:ahXY gdRefX="f0" minX="f10" maxX="f11" gdRefY="f1" minY="f10" maxY="f11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34" y="f33"/>
              </a:cxn>
              <a:cxn ang="f39">
                <a:pos x="f30" y="f36"/>
              </a:cxn>
              <a:cxn ang="f39">
                <a:pos x="f34" y="f32"/>
              </a:cxn>
              <a:cxn ang="f39">
                <a:pos x="f31" y="f36"/>
              </a:cxn>
              <a:cxn ang="f39">
                <a:pos x="f40" y="f41"/>
              </a:cxn>
            </a:cxnLst>
            <a:rect l="f30" t="f33" r="f31" b="f32"/>
            <a:pathLst>
              <a:path w="21600" h="21600">
                <a:moveTo>
                  <a:pt x="f7" y="f7"/>
                </a:moveTo>
                <a:lnTo>
                  <a:pt x="f7" y="f12"/>
                </a:lnTo>
                <a:lnTo>
                  <a:pt x="f56" y="f57"/>
                </a:lnTo>
                <a:lnTo>
                  <a:pt x="f7" y="f13"/>
                </a:lnTo>
                <a:lnTo>
                  <a:pt x="f7" y="f14"/>
                </a:lnTo>
                <a:lnTo>
                  <a:pt x="f58" y="f59"/>
                </a:lnTo>
                <a:lnTo>
                  <a:pt x="f7" y="f15"/>
                </a:lnTo>
                <a:lnTo>
                  <a:pt x="f7" y="f8"/>
                </a:lnTo>
                <a:lnTo>
                  <a:pt x="f12" y="f8"/>
                </a:lnTo>
                <a:lnTo>
                  <a:pt x="f60" y="f61"/>
                </a:lnTo>
                <a:lnTo>
                  <a:pt x="f13" y="f8"/>
                </a:lnTo>
                <a:lnTo>
                  <a:pt x="f14" y="f8"/>
                </a:lnTo>
                <a:lnTo>
                  <a:pt x="f62" y="f63"/>
                </a:lnTo>
                <a:lnTo>
                  <a:pt x="f15" y="f8"/>
                </a:lnTo>
                <a:lnTo>
                  <a:pt x="f8" y="f8"/>
                </a:lnTo>
                <a:lnTo>
                  <a:pt x="f8" y="f15"/>
                </a:lnTo>
                <a:lnTo>
                  <a:pt x="f64" y="f65"/>
                </a:lnTo>
                <a:lnTo>
                  <a:pt x="f8" y="f14"/>
                </a:lnTo>
                <a:lnTo>
                  <a:pt x="f8" y="f13"/>
                </a:lnTo>
                <a:lnTo>
                  <a:pt x="f66" y="f67"/>
                </a:lnTo>
                <a:lnTo>
                  <a:pt x="f8" y="f12"/>
                </a:lnTo>
                <a:lnTo>
                  <a:pt x="f8" y="f7"/>
                </a:lnTo>
                <a:lnTo>
                  <a:pt x="f15" y="f7"/>
                </a:lnTo>
                <a:lnTo>
                  <a:pt x="f68" y="f69"/>
                </a:lnTo>
                <a:lnTo>
                  <a:pt x="f14" y="f7"/>
                </a:lnTo>
                <a:lnTo>
                  <a:pt x="f13" y="f7"/>
                </a:lnTo>
                <a:lnTo>
                  <a:pt x="f70" y="f71"/>
                </a:lnTo>
                <a:lnTo>
                  <a:pt x="f12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FFFFFF"/>
          </a:solidFill>
          <a:ln w="72000">
            <a:solidFill>
              <a:srgbClr val="1ABC9C"/>
            </a:solidFill>
            <a:prstDash val="solid"/>
          </a:ln>
        </p:spPr>
        <p:txBody>
          <a:bodyPr wrap="none" lIns="120600" tIns="75600" rIns="120600" bIns="756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4" name="Espace réservé du titre 3">
            <a:extLst>
              <a:ext uri="{FF2B5EF4-FFF2-40B4-BE49-F238E27FC236}">
                <a16:creationId xmlns:a16="http://schemas.microsoft.com/office/drawing/2014/main" id="{4A3E1FC4-A92F-4FA7-91BB-EB05047A82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00000" y="1484999"/>
            <a:ext cx="4680000" cy="162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DD3BFE8-354A-4702-8C8B-70F13B486D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20000" y="3240000"/>
            <a:ext cx="6300000" cy="16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2102C7-0591-49DD-8D6A-F65BC06D6DD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360000" y="5400000"/>
            <a:ext cx="2880000" cy="27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l" rtl="0" hangingPunct="0">
              <a:buNone/>
              <a:tabLst/>
              <a:defRPr lang="fr-FR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910E605-09E6-4D7F-916E-F53E7AD9CA3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20000" y="5400000"/>
            <a:ext cx="3240000" cy="27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fr-FR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EF89748-C483-4E0A-9521-19E658B3756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180000" y="5130000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>
            <a:noAutofit/>
          </a:bodyPr>
          <a:lstStyle>
            <a:lvl1pPr lvl="0" algn="ctr" rtl="0" hangingPunct="0">
              <a:buNone/>
              <a:tabLst/>
              <a:defRPr lang="fr-FR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6AA30E65-C997-4883-9945-C7B371D0B367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hangingPunct="1">
        <a:lnSpc>
          <a:spcPct val="100000"/>
        </a:lnSpc>
        <a:tabLst/>
        <a:defRPr lang="fr-FR" sz="2700" b="1" i="0" u="none" strike="noStrike" kern="1200" cap="none">
          <a:ln>
            <a:noFill/>
          </a:ln>
          <a:solidFill>
            <a:srgbClr val="2C3E50"/>
          </a:solidFill>
          <a:latin typeface="Source Sans Pro Black" pitchFamily="34"/>
        </a:defRPr>
      </a:lvl1pPr>
    </p:titleStyle>
    <p:bodyStyle>
      <a:lvl1pPr marL="0" marR="0" indent="0" algn="l" hangingPunct="1">
        <a:spcBef>
          <a:spcPts val="0"/>
        </a:spcBef>
        <a:spcAft>
          <a:spcPts val="655"/>
        </a:spcAft>
        <a:tabLst/>
        <a:defRPr lang="fr-FR" sz="1500" b="0" i="0" u="none" strike="noStrike" kern="1200" cap="none">
          <a:ln>
            <a:noFill/>
          </a:ln>
          <a:solidFill>
            <a:srgbClr val="FFFFFF"/>
          </a:solidFill>
          <a:latin typeface="Source Sans Pro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291C06-7A7C-4D61-B049-B33E5445BE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844559"/>
            <a:ext cx="10080000" cy="2180880"/>
          </a:xfrm>
        </p:spPr>
        <p:txBody>
          <a:bodyPr vert="horz">
            <a:spAutoFit/>
          </a:bodyPr>
          <a:lstStyle/>
          <a:p>
            <a:pPr lvl="0" rtl="0"/>
            <a:r>
              <a:rPr lang="fr-FR">
                <a:cs typeface="Tahoma" pitchFamily="2"/>
              </a:rPr>
              <a:t>LP40</a:t>
            </a:r>
            <a:br>
              <a:rPr lang="fr-FR">
                <a:cs typeface="Tahoma" pitchFamily="2"/>
              </a:rPr>
            </a:br>
            <a:r>
              <a:rPr lang="fr-FR" sz="3200">
                <a:cs typeface="Tahoma" pitchFamily="2"/>
              </a:rPr>
              <a:t>Confinement d’une particule et quantification de l’énergie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E152BF-4933-4A82-B2A4-BEDD25DF205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60000" y="3735000"/>
            <a:ext cx="9360000" cy="2240639"/>
          </a:xfrm>
        </p:spPr>
        <p:txBody>
          <a:bodyPr vert="horz" anchor="t">
            <a:spAutoFit/>
          </a:bodyPr>
          <a:lstStyle/>
          <a:p>
            <a:pPr lvl="0" rtl="0"/>
            <a:r>
              <a:rPr lang="fr-FR" sz="2000" u="sng">
                <a:cs typeface="Tahoma" pitchFamily="2"/>
              </a:rPr>
              <a:t>Niveau :</a:t>
            </a:r>
            <a:r>
              <a:rPr lang="fr-FR" sz="2000">
                <a:cs typeface="Tahoma" pitchFamily="2"/>
              </a:rPr>
              <a:t>  L3</a:t>
            </a:r>
          </a:p>
          <a:p>
            <a:pPr lvl="0" rtl="0"/>
            <a:r>
              <a:rPr lang="fr-FR" sz="2000" u="sng">
                <a:cs typeface="Tahoma" pitchFamily="2"/>
              </a:rPr>
              <a:t>Prérequis :</a:t>
            </a:r>
            <a:r>
              <a:rPr lang="fr-FR" sz="2000">
                <a:cs typeface="Tahoma" pitchFamily="2"/>
              </a:rPr>
              <a:t>  - équation de Schrödinger stationnaire en représentation position</a:t>
            </a:r>
          </a:p>
          <a:p>
            <a:pPr lvl="0" rtl="0"/>
            <a:r>
              <a:rPr lang="fr-FR" sz="2000">
                <a:cs typeface="Tahoma" pitchFamily="2"/>
              </a:rPr>
              <a:t>		       - résolution d’équations différentielles du 2nd ordre à coefficients constants</a:t>
            </a:r>
          </a:p>
          <a:p>
            <a:pPr lvl="0" rtl="0"/>
            <a:r>
              <a:rPr lang="fr-FR" sz="2000">
                <a:cs typeface="Tahoma" pitchFamily="2"/>
              </a:rPr>
              <a:t>		       - modèle de Bohr de l’atome d’hydrogène</a:t>
            </a:r>
          </a:p>
          <a:p>
            <a:pPr lvl="0" rtl="0"/>
            <a:r>
              <a:rPr lang="fr-FR" sz="2000">
                <a:cs typeface="Tahoma" pitchFamily="2"/>
              </a:rPr>
              <a:t>		       - longueur d’onde de De Broglie</a:t>
            </a:r>
          </a:p>
          <a:p>
            <a:pPr lvl="0" rtl="0"/>
            <a:r>
              <a:rPr lang="fr-FR" sz="2000">
                <a:cs typeface="Tahoma" pitchFamily="2"/>
              </a:rPr>
              <a:t>		       - quelques notions sur les semi-conducteurs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8C8783-CAF3-4090-9A37-47A539C03B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>
                <a:cs typeface="Tahoma" pitchFamily="2"/>
              </a:rPr>
              <a:t>Résolution du puits fini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A82976E5-E6BD-4C49-A6C9-38E16356634F}"/>
              </a:ext>
            </a:extLst>
          </p:cNvPr>
          <p:cNvSpPr/>
          <p:nvPr/>
        </p:nvSpPr>
        <p:spPr>
          <a:xfrm>
            <a:off x="2376000" y="2071439"/>
            <a:ext cx="180000" cy="1980000"/>
          </a:xfrm>
          <a:custGeom>
            <a:avLst>
              <a:gd name="f0" fmla="val 18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6200"/>
              <a:gd name="f13" fmla="val 108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7 f15 1"/>
              <a:gd name="f28" fmla="*/ f18 f16 1"/>
              <a:gd name="f29" fmla="*/ 13800 f15 1"/>
              <a:gd name="f30" fmla="*/ 21600 f15 1"/>
              <a:gd name="f31" fmla="*/ 0 f16 1"/>
              <a:gd name="f32" fmla="*/ f19 1 f4"/>
              <a:gd name="f33" fmla="*/ 0 f15 1"/>
              <a:gd name="f34" fmla="*/ 10800 f16 1"/>
              <a:gd name="f35" fmla="*/ 216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30" y="f31"/>
              </a:cxn>
              <a:cxn ang="f42">
                <a:pos x="f33" y="f34"/>
              </a:cxn>
              <a:cxn ang="f42">
                <a:pos x="f30" y="f35"/>
              </a:cxn>
            </a:cxnLst>
            <a:rect l="f29" t="f44" r="f30" b="f45"/>
            <a:pathLst>
              <a:path w="21600" h="21600">
                <a:moveTo>
                  <a:pt x="f8" y="f7"/>
                </a:moveTo>
                <a:cubicBezTo>
                  <a:pt x="f12" y="f7"/>
                  <a:pt x="f13" y="f20"/>
                  <a:pt x="f13" y="f21"/>
                </a:cubicBezTo>
                <a:lnTo>
                  <a:pt x="f13" y="f36"/>
                </a:lnTo>
                <a:cubicBezTo>
                  <a:pt x="f13" y="f37"/>
                  <a:pt x="f11" y="f22"/>
                  <a:pt x="f7" y="f22"/>
                </a:cubicBezTo>
                <a:cubicBezTo>
                  <a:pt x="f11" y="f22"/>
                  <a:pt x="f13" y="f38"/>
                  <a:pt x="f13" y="f39"/>
                </a:cubicBezTo>
                <a:lnTo>
                  <a:pt x="f13" y="f23"/>
                </a:lnTo>
                <a:cubicBezTo>
                  <a:pt x="f13" y="f40"/>
                  <a:pt x="f12" y="f8"/>
                  <a:pt x="f8" y="f8"/>
                </a:cubicBezTo>
              </a:path>
            </a:pathLst>
          </a:custGeom>
          <a:noFill/>
          <a:ln w="1080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F9535B-A0AF-4764-8E64-5F3AD4359A12}"/>
              </a:ext>
            </a:extLst>
          </p:cNvPr>
          <p:cNvSpPr txBox="1"/>
          <p:nvPr/>
        </p:nvSpPr>
        <p:spPr>
          <a:xfrm>
            <a:off x="628560" y="1302120"/>
            <a:ext cx="4161240" cy="4409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Expression des fonctions d’ondes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7886FB8-5EF5-4FB6-A389-CC7B50E57E77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2694960" y="1933200"/>
                <a:ext cx="1372319" cy="4399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algn="ctr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𝑞𝑥</m:t>
                          </m:r>
                        </m:sup>
                      </m:sSup>
                    </m:oMath>
                  </m:oMathPara>
                </a14:m>
                <a:endParaRPr lang="fr-FR" i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7886FB8-5EF5-4FB6-A389-CC7B50E57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960" y="1933200"/>
                <a:ext cx="1372319" cy="4399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5C87589-0770-405F-88C6-5D02247C34B3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2696400" y="3697559"/>
                <a:ext cx="1655999" cy="4399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algn="ctr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𝐼𝐼𝐼</m:t>
                          </m:r>
                        </m:sub>
                      </m:sSub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𝑞𝑥</m:t>
                          </m:r>
                        </m:sup>
                      </m:sSup>
                    </m:oMath>
                  </m:oMathPara>
                </a14:m>
                <a:endParaRPr lang="fr-FR" i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5C87589-0770-405F-88C6-5D02247C3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400" y="3697559"/>
                <a:ext cx="1655999" cy="4399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72BC47F-49CE-4812-953F-F078CBCD19CB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2696400" y="2829240"/>
                <a:ext cx="3436919" cy="4039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algn="ctr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m:rPr>
                          <m:sty m:val="p"/>
                        </m:rPr>
                        <a:rPr lang="fr-FR" i="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𝑘𝑥</m:t>
                          </m:r>
                        </m:e>
                      </m:d>
                      <m:r>
                        <a:rPr lang="fr-FR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m:rPr>
                          <m:sty m:val="p"/>
                        </m:rPr>
                        <a:rPr lang="fr-FR" i="0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𝑘𝑥</m:t>
                          </m:r>
                        </m:e>
                      </m:d>
                    </m:oMath>
                  </m:oMathPara>
                </a14:m>
                <a:endParaRPr lang="fr-FR" i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72BC47F-49CE-4812-953F-F078CBCD1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400" y="2829240"/>
                <a:ext cx="3436919" cy="4039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3D5B308-99C7-4645-A82F-00B6D6F55F4D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3037320" y="4507200"/>
                <a:ext cx="1706400" cy="575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algn="ctr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fr-FR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fr-FR" i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3D5B308-99C7-4645-A82F-00B6D6F55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320" y="4507200"/>
                <a:ext cx="1706400" cy="575640"/>
              </a:xfrm>
              <a:prstGeom prst="rect">
                <a:avLst/>
              </a:prstGeom>
              <a:blipFill>
                <a:blip r:embed="rId6"/>
                <a:stretch>
                  <a:fillRect l="-2143" b="-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1F0A35D8-8BEB-48EB-BB05-E59EB1CE488B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5184720" y="4505760"/>
                <a:ext cx="1039680" cy="53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algn="ctr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𝑚𝐸</m:t>
                              </m:r>
                            </m:e>
                          </m:rad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fr-FR" i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1F0A35D8-8BEB-48EB-BB05-E59EB1CE4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20" y="4505760"/>
                <a:ext cx="1039680" cy="532800"/>
              </a:xfrm>
              <a:prstGeom prst="rect">
                <a:avLst/>
              </a:prstGeom>
              <a:blipFill>
                <a:blip r:embed="rId7"/>
                <a:stretch>
                  <a:fillRect l="-2353" b="-34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8EDDC027-6F95-4B96-8E08-9CEFFB5480AA}"/>
              </a:ext>
            </a:extLst>
          </p:cNvPr>
          <p:cNvSpPr txBox="1"/>
          <p:nvPr/>
        </p:nvSpPr>
        <p:spPr>
          <a:xfrm>
            <a:off x="2412000" y="4489200"/>
            <a:ext cx="720000" cy="6670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avec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3D56446-B30C-4CE4-BE20-31C82431FD65}"/>
              </a:ext>
            </a:extLst>
          </p:cNvPr>
          <p:cNvSpPr txBox="1"/>
          <p:nvPr/>
        </p:nvSpPr>
        <p:spPr>
          <a:xfrm>
            <a:off x="4825800" y="4453920"/>
            <a:ext cx="538200" cy="6670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et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2C234-AEF0-4854-9B02-8719DBDC0D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>
                <a:cs typeface="Tahoma" pitchFamily="2"/>
              </a:rPr>
              <a:t>Résolution du puits fini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FC22A58-1EB8-4684-B6EB-4D95A2AF2F6B}"/>
              </a:ext>
            </a:extLst>
          </p:cNvPr>
          <p:cNvSpPr txBox="1"/>
          <p:nvPr/>
        </p:nvSpPr>
        <p:spPr>
          <a:xfrm>
            <a:off x="628920" y="1302480"/>
            <a:ext cx="4161240" cy="4409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Équations transcendantes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EF90DB2F-DA36-4344-9118-50A9980DD4BE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2736000" y="2015999"/>
                <a:ext cx="1637280" cy="793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algn="ctr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cos</m:t>
                          </m:r>
                          <m:f>
                            <m:f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𝑘𝑎</m:t>
                              </m:r>
                            </m:num>
                            <m:den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i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EF90DB2F-DA36-4344-9118-50A9980DD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000" y="2015999"/>
                <a:ext cx="1637280" cy="7930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A86FFA1-69B1-4458-9037-565DC9EE5388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2736000" y="3420360"/>
                <a:ext cx="1590120" cy="793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algn="ctr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sin</m:t>
                          </m:r>
                          <m:f>
                            <m:f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𝑘𝑎</m:t>
                              </m:r>
                            </m:num>
                            <m:den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i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A86FFA1-69B1-4458-9037-565DC9EE5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000" y="3420360"/>
                <a:ext cx="1590120" cy="793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F7904FCD-213D-4262-93AC-2F897DE852C0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5451480" y="2015280"/>
                <a:ext cx="1271160" cy="747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algn="ctr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</a:rPr>
                        <m:t>tan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𝑘𝑎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i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fr-FR" i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F7904FCD-213D-4262-93AC-2F897DE85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480" y="2015280"/>
                <a:ext cx="1271160" cy="7477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D792768-FE8C-43D1-86E1-A27C04B26CFF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5451839" y="3420000"/>
                <a:ext cx="1271160" cy="747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algn="ctr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</a:rPr>
                        <m:t>tan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𝑘𝑎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i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fr-FR" i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D792768-FE8C-43D1-86E1-A27C04B26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839" y="3420000"/>
                <a:ext cx="1271160" cy="7477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9157A3E9-A88B-409B-8345-07BEB3380059}"/>
              </a:ext>
            </a:extLst>
          </p:cNvPr>
          <p:cNvSpPr txBox="1"/>
          <p:nvPr/>
        </p:nvSpPr>
        <p:spPr>
          <a:xfrm>
            <a:off x="4706280" y="2001599"/>
            <a:ext cx="513719" cy="730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et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389FE1C-D358-474F-B846-7E10243FA2BB}"/>
              </a:ext>
            </a:extLst>
          </p:cNvPr>
          <p:cNvSpPr txBox="1"/>
          <p:nvPr/>
        </p:nvSpPr>
        <p:spPr>
          <a:xfrm>
            <a:off x="4706640" y="3405600"/>
            <a:ext cx="513360" cy="730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et</a:t>
            </a: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1F138423-FC57-47FA-9B7B-7B68F3E4104D}"/>
              </a:ext>
            </a:extLst>
          </p:cNvPr>
          <p:cNvSpPr/>
          <p:nvPr/>
        </p:nvSpPr>
        <p:spPr>
          <a:xfrm>
            <a:off x="2376000" y="2052000"/>
            <a:ext cx="180000" cy="2160000"/>
          </a:xfrm>
          <a:custGeom>
            <a:avLst>
              <a:gd name="f0" fmla="val 18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6200"/>
              <a:gd name="f13" fmla="val 108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7 f15 1"/>
              <a:gd name="f28" fmla="*/ f18 f16 1"/>
              <a:gd name="f29" fmla="*/ 13800 f15 1"/>
              <a:gd name="f30" fmla="*/ 21600 f15 1"/>
              <a:gd name="f31" fmla="*/ 0 f16 1"/>
              <a:gd name="f32" fmla="*/ f19 1 f4"/>
              <a:gd name="f33" fmla="*/ 0 f15 1"/>
              <a:gd name="f34" fmla="*/ 10800 f16 1"/>
              <a:gd name="f35" fmla="*/ 216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30" y="f31"/>
              </a:cxn>
              <a:cxn ang="f42">
                <a:pos x="f33" y="f34"/>
              </a:cxn>
              <a:cxn ang="f42">
                <a:pos x="f30" y="f35"/>
              </a:cxn>
            </a:cxnLst>
            <a:rect l="f29" t="f44" r="f30" b="f45"/>
            <a:pathLst>
              <a:path w="21600" h="21600">
                <a:moveTo>
                  <a:pt x="f8" y="f7"/>
                </a:moveTo>
                <a:cubicBezTo>
                  <a:pt x="f12" y="f7"/>
                  <a:pt x="f13" y="f20"/>
                  <a:pt x="f13" y="f21"/>
                </a:cubicBezTo>
                <a:lnTo>
                  <a:pt x="f13" y="f36"/>
                </a:lnTo>
                <a:cubicBezTo>
                  <a:pt x="f13" y="f37"/>
                  <a:pt x="f11" y="f22"/>
                  <a:pt x="f7" y="f22"/>
                </a:cubicBezTo>
                <a:cubicBezTo>
                  <a:pt x="f11" y="f22"/>
                  <a:pt x="f13" y="f38"/>
                  <a:pt x="f13" y="f39"/>
                </a:cubicBezTo>
                <a:lnTo>
                  <a:pt x="f13" y="f23"/>
                </a:lnTo>
                <a:cubicBezTo>
                  <a:pt x="f13" y="f40"/>
                  <a:pt x="f12" y="f8"/>
                  <a:pt x="f8" y="f8"/>
                </a:cubicBezTo>
              </a:path>
            </a:pathLst>
          </a:custGeom>
          <a:noFill/>
          <a:ln w="1080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96F792C-F6AB-46B3-A13E-C2C25971C2E1}"/>
              </a:ext>
            </a:extLst>
          </p:cNvPr>
          <p:cNvSpPr txBox="1"/>
          <p:nvPr/>
        </p:nvSpPr>
        <p:spPr>
          <a:xfrm>
            <a:off x="3375000" y="4697279"/>
            <a:ext cx="429120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où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483E3CB5-DBC4-47BD-B78C-C8A479CACEF2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3916080" y="4530960"/>
                <a:ext cx="1405080" cy="638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algn="ctr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fr-FR" i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483E3CB5-DBC4-47BD-B78C-C8A479CAC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080" y="4530960"/>
                <a:ext cx="1405080" cy="6382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998D4868-E20C-46C7-8757-7F373AAE8746}"/>
              </a:ext>
            </a:extLst>
          </p:cNvPr>
          <p:cNvSpPr txBox="1"/>
          <p:nvPr/>
        </p:nvSpPr>
        <p:spPr>
          <a:xfrm>
            <a:off x="7729919" y="2193480"/>
            <a:ext cx="432359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(1)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2356331-FB8C-4B0B-A8D3-A66A1597EECD}"/>
              </a:ext>
            </a:extLst>
          </p:cNvPr>
          <p:cNvSpPr txBox="1"/>
          <p:nvPr/>
        </p:nvSpPr>
        <p:spPr>
          <a:xfrm>
            <a:off x="7730280" y="3597480"/>
            <a:ext cx="432359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(2)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D9262B-92D0-475D-A437-BA4BC0408C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>
                <a:cs typeface="Tahoma" pitchFamily="2"/>
              </a:rPr>
              <a:t>Résolution du puits fini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975C291-12D3-488D-8224-F87AC9D8DE1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260000"/>
            <a:ext cx="7935119" cy="40586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F97BA240-DEEE-4D41-A260-B9A11BC8A8BE}"/>
              </a:ext>
            </a:extLst>
          </p:cNvPr>
          <p:cNvSpPr/>
          <p:nvPr/>
        </p:nvSpPr>
        <p:spPr>
          <a:xfrm>
            <a:off x="972000" y="5112000"/>
            <a:ext cx="7848000" cy="0"/>
          </a:xfrm>
          <a:prstGeom prst="line">
            <a:avLst/>
          </a:prstGeom>
          <a:noFill/>
          <a:ln w="1080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048D5CA5-7F57-4A8F-8467-3B56236FFE12}"/>
              </a:ext>
            </a:extLst>
          </p:cNvPr>
          <p:cNvSpPr/>
          <p:nvPr/>
        </p:nvSpPr>
        <p:spPr>
          <a:xfrm flipV="1">
            <a:off x="969480" y="1260000"/>
            <a:ext cx="0" cy="3852000"/>
          </a:xfrm>
          <a:prstGeom prst="line">
            <a:avLst/>
          </a:prstGeom>
          <a:noFill/>
          <a:ln w="1080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CAC45BC-146F-42E0-BA76-730B0872E984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8854920" y="4938120"/>
                <a:ext cx="280080" cy="32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algn="ctr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𝑘𝑎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fr-FR" i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CAC45BC-146F-42E0-BA76-730B0872E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920" y="4938120"/>
                <a:ext cx="280080" cy="324000"/>
              </a:xfrm>
              <a:prstGeom prst="rect">
                <a:avLst/>
              </a:prstGeom>
              <a:blipFill>
                <a:blip r:embed="rId4"/>
                <a:stretch>
                  <a:fillRect l="-6522" t="-22642" b="-320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necteur droit 6">
            <a:extLst>
              <a:ext uri="{FF2B5EF4-FFF2-40B4-BE49-F238E27FC236}">
                <a16:creationId xmlns:a16="http://schemas.microsoft.com/office/drawing/2014/main" id="{26C4B52B-C475-4101-964B-EAF9277C1374}"/>
              </a:ext>
            </a:extLst>
          </p:cNvPr>
          <p:cNvSpPr/>
          <p:nvPr/>
        </p:nvSpPr>
        <p:spPr>
          <a:xfrm>
            <a:off x="8748000" y="1655999"/>
            <a:ext cx="324000" cy="0"/>
          </a:xfrm>
          <a:prstGeom prst="line">
            <a:avLst/>
          </a:prstGeom>
          <a:noFill/>
          <a:ln w="19080">
            <a:solidFill>
              <a:srgbClr val="FF972F"/>
            </a:solidFill>
            <a:prstDash val="solid"/>
          </a:ln>
        </p:spPr>
        <p:txBody>
          <a:bodyPr wrap="none" lIns="93960" tIns="48960" rIns="93960" bIns="4896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C2BE997D-0196-47F1-B628-569F44BB6AC7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9097560" y="1368000"/>
                <a:ext cx="767159" cy="541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algn="ctr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sin</m:t>
                          </m:r>
                          <m:f>
                            <m:f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𝑘𝑎</m:t>
                              </m:r>
                            </m:num>
                            <m:den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i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C2BE997D-0196-47F1-B628-569F44BB6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560" y="1368000"/>
                <a:ext cx="767159" cy="541080"/>
              </a:xfrm>
              <a:prstGeom prst="rect">
                <a:avLst/>
              </a:prstGeom>
              <a:blipFill>
                <a:blip r:embed="rId5"/>
                <a:stretch>
                  <a:fillRect t="-1124" b="-78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8CBD9F9-B06C-4A17-8B96-A3C8290CF64F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9097920" y="2448360"/>
                <a:ext cx="802440" cy="541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algn="ctr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cos</m:t>
                          </m:r>
                          <m:f>
                            <m:f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𝑘𝑎</m:t>
                              </m:r>
                            </m:num>
                            <m:den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i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8CBD9F9-B06C-4A17-8B96-A3C8290CF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920" y="2448360"/>
                <a:ext cx="802440" cy="541080"/>
              </a:xfrm>
              <a:prstGeom prst="rect">
                <a:avLst/>
              </a:prstGeom>
              <a:blipFill>
                <a:blip r:embed="rId6"/>
                <a:stretch>
                  <a:fillRect t="-1136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necteur droit 9">
            <a:extLst>
              <a:ext uri="{FF2B5EF4-FFF2-40B4-BE49-F238E27FC236}">
                <a16:creationId xmlns:a16="http://schemas.microsoft.com/office/drawing/2014/main" id="{808D418E-07D7-47E4-8568-CB52DAC37ACD}"/>
              </a:ext>
            </a:extLst>
          </p:cNvPr>
          <p:cNvSpPr/>
          <p:nvPr/>
        </p:nvSpPr>
        <p:spPr>
          <a:xfrm>
            <a:off x="8748000" y="2736000"/>
            <a:ext cx="324000" cy="0"/>
          </a:xfrm>
          <a:prstGeom prst="line">
            <a:avLst/>
          </a:prstGeom>
          <a:noFill/>
          <a:ln w="19080">
            <a:solidFill>
              <a:srgbClr val="2A6099"/>
            </a:solidFill>
            <a:prstDash val="solid"/>
          </a:ln>
        </p:spPr>
        <p:txBody>
          <a:bodyPr wrap="none" lIns="93960" tIns="48960" rIns="93960" bIns="4896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1" name="Connecteur droit 10">
            <a:extLst>
              <a:ext uri="{FF2B5EF4-FFF2-40B4-BE49-F238E27FC236}">
                <a16:creationId xmlns:a16="http://schemas.microsoft.com/office/drawing/2014/main" id="{0B60A501-215A-4309-96D4-3AE7D2F4C37A}"/>
              </a:ext>
            </a:extLst>
          </p:cNvPr>
          <p:cNvSpPr/>
          <p:nvPr/>
        </p:nvSpPr>
        <p:spPr>
          <a:xfrm>
            <a:off x="8748000" y="3816000"/>
            <a:ext cx="324000" cy="0"/>
          </a:xfrm>
          <a:prstGeom prst="line">
            <a:avLst/>
          </a:prstGeom>
          <a:noFill/>
          <a:ln w="19080">
            <a:solidFill>
              <a:srgbClr val="00A933"/>
            </a:solidFill>
            <a:prstDash val="solid"/>
          </a:ln>
        </p:spPr>
        <p:txBody>
          <a:bodyPr wrap="none" lIns="93960" tIns="48960" rIns="93960" bIns="4896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5D9849F-6B41-43F5-A319-5AD6FAE284DD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9216000" y="3528000"/>
                <a:ext cx="312840" cy="573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algn="ctr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i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5D9849F-6B41-43F5-A319-5AD6FAE28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000" y="3528000"/>
                <a:ext cx="312840" cy="5734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26F459-62C5-4DD4-9504-0E1EC01563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>
                <a:cs typeface="Tahoma" pitchFamily="2"/>
              </a:rPr>
              <a:t>Résolution du puits fini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5488803-3A07-45A0-A623-0FF07C9DB9D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260000"/>
            <a:ext cx="7935119" cy="40586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5C833D4A-0537-47A2-959A-8B4BE8893C3D}"/>
              </a:ext>
            </a:extLst>
          </p:cNvPr>
          <p:cNvSpPr/>
          <p:nvPr/>
        </p:nvSpPr>
        <p:spPr>
          <a:xfrm>
            <a:off x="972000" y="5112000"/>
            <a:ext cx="7848000" cy="0"/>
          </a:xfrm>
          <a:prstGeom prst="line">
            <a:avLst/>
          </a:prstGeom>
          <a:noFill/>
          <a:ln w="1080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2028407F-F504-4558-A9C9-07726A5F9A79}"/>
              </a:ext>
            </a:extLst>
          </p:cNvPr>
          <p:cNvSpPr/>
          <p:nvPr/>
        </p:nvSpPr>
        <p:spPr>
          <a:xfrm flipV="1">
            <a:off x="969480" y="1260000"/>
            <a:ext cx="0" cy="3852000"/>
          </a:xfrm>
          <a:prstGeom prst="line">
            <a:avLst/>
          </a:prstGeom>
          <a:noFill/>
          <a:ln w="1080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A430B9A-4BE3-421D-A917-F715594C3BBB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8854920" y="4938120"/>
                <a:ext cx="280080" cy="32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algn="ctr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𝑘𝑎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fr-FR" i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A430B9A-4BE3-421D-A917-F715594C3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920" y="4938120"/>
                <a:ext cx="280080" cy="324000"/>
              </a:xfrm>
              <a:prstGeom prst="rect">
                <a:avLst/>
              </a:prstGeom>
              <a:blipFill>
                <a:blip r:embed="rId4"/>
                <a:stretch>
                  <a:fillRect l="-6522" t="-22642" b="-320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DD6BE10C-A6DC-4475-9816-31F28EB873EA}"/>
              </a:ext>
            </a:extLst>
          </p:cNvPr>
          <p:cNvSpPr/>
          <p:nvPr/>
        </p:nvSpPr>
        <p:spPr>
          <a:xfrm rot="2700000">
            <a:off x="2120400" y="4615039"/>
            <a:ext cx="180000" cy="180000"/>
          </a:xfrm>
          <a:custGeom>
            <a:avLst>
              <a:gd name="f0" fmla="val 9226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10800"/>
              <a:gd name="f9" fmla="val -2147483647"/>
              <a:gd name="f10" fmla="val 2147483647"/>
              <a:gd name="f11" fmla="+- 0 0 0"/>
              <a:gd name="f12" fmla="abs f4"/>
              <a:gd name="f13" fmla="abs f5"/>
              <a:gd name="f14" fmla="abs f6"/>
              <a:gd name="f15" fmla="pin 0 f0 10800"/>
              <a:gd name="f16" fmla="*/ f11 f1 1"/>
              <a:gd name="f17" fmla="?: f12 f4 1"/>
              <a:gd name="f18" fmla="?: f13 f5 1"/>
              <a:gd name="f19" fmla="?: f14 f6 1"/>
              <a:gd name="f20" fmla="*/ f15 10799 1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*/ f20 1 10800"/>
              <a:gd name="f27" fmla="+- f21 0 f2"/>
              <a:gd name="f28" fmla="min f23 f22"/>
              <a:gd name="f29" fmla="*/ f24 1 f19"/>
              <a:gd name="f30" fmla="*/ f25 1 f19"/>
              <a:gd name="f31" fmla="val f26"/>
              <a:gd name="f32" fmla="+- f29 0 f26"/>
              <a:gd name="f33" fmla="+- f30 0 f26"/>
              <a:gd name="f34" fmla="*/ f15 f28 1"/>
              <a:gd name="f35" fmla="*/ f7 f28 1"/>
              <a:gd name="f36" fmla="*/ f31 f28 1"/>
              <a:gd name="f37" fmla="*/ f29 f28 1"/>
              <a:gd name="f38" fmla="*/ f30 f28 1"/>
              <a:gd name="f39" fmla="*/ 10800 f28 1"/>
              <a:gd name="f40" fmla="*/ f32 f28 1"/>
              <a:gd name="f41" fmla="*/ f33 f28 1"/>
            </a:gdLst>
            <a:ahLst>
              <a:ahXY gdRefX="f0" minX="f7" maxX="f8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9" y="f35"/>
              </a:cxn>
              <a:cxn ang="f27">
                <a:pos x="f35" y="f39"/>
              </a:cxn>
              <a:cxn ang="f27">
                <a:pos x="f39" y="f38"/>
              </a:cxn>
              <a:cxn ang="f27">
                <a:pos x="f37" y="f39"/>
              </a:cxn>
            </a:cxnLst>
            <a:rect l="f36" t="f36" r="f40" b="f41"/>
            <a:pathLst>
              <a:path>
                <a:moveTo>
                  <a:pt x="f36" y="f35"/>
                </a:moveTo>
                <a:lnTo>
                  <a:pt x="f40" y="f35"/>
                </a:lnTo>
                <a:lnTo>
                  <a:pt x="f40" y="f36"/>
                </a:lnTo>
                <a:lnTo>
                  <a:pt x="f37" y="f36"/>
                </a:lnTo>
                <a:lnTo>
                  <a:pt x="f37" y="f41"/>
                </a:lnTo>
                <a:lnTo>
                  <a:pt x="f40" y="f41"/>
                </a:lnTo>
                <a:lnTo>
                  <a:pt x="f40" y="f38"/>
                </a:lnTo>
                <a:lnTo>
                  <a:pt x="f36" y="f38"/>
                </a:lnTo>
                <a:lnTo>
                  <a:pt x="f36" y="f41"/>
                </a:lnTo>
                <a:lnTo>
                  <a:pt x="f35" y="f41"/>
                </a:lnTo>
                <a:lnTo>
                  <a:pt x="f35" y="f36"/>
                </a:lnTo>
                <a:lnTo>
                  <a:pt x="f36" y="f36"/>
                </a:lnTo>
                <a:lnTo>
                  <a:pt x="f36" y="f35"/>
                </a:lnTo>
                <a:close/>
              </a:path>
            </a:pathLst>
          </a:custGeom>
          <a:solidFill>
            <a:srgbClr val="FF0000"/>
          </a:solidFill>
          <a:ln w="29160">
            <a:solidFill>
              <a:srgbClr val="FF0000"/>
            </a:solidFill>
            <a:prstDash val="solid"/>
          </a:ln>
        </p:spPr>
        <p:txBody>
          <a:bodyPr wrap="none" lIns="99000" tIns="54000" rIns="99000" bIns="54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93C0B5B4-2E6B-4A14-8EAC-4B9229B46089}"/>
              </a:ext>
            </a:extLst>
          </p:cNvPr>
          <p:cNvSpPr/>
          <p:nvPr/>
        </p:nvSpPr>
        <p:spPr>
          <a:xfrm rot="2700000">
            <a:off x="4862520" y="3537918"/>
            <a:ext cx="180000" cy="180000"/>
          </a:xfrm>
          <a:custGeom>
            <a:avLst>
              <a:gd name="f0" fmla="val 9355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10800"/>
              <a:gd name="f9" fmla="val -2147483647"/>
              <a:gd name="f10" fmla="val 2147483647"/>
              <a:gd name="f11" fmla="+- 0 0 0"/>
              <a:gd name="f12" fmla="abs f4"/>
              <a:gd name="f13" fmla="abs f5"/>
              <a:gd name="f14" fmla="abs f6"/>
              <a:gd name="f15" fmla="pin 0 f0 10800"/>
              <a:gd name="f16" fmla="*/ f11 f1 1"/>
              <a:gd name="f17" fmla="?: f12 f4 1"/>
              <a:gd name="f18" fmla="?: f13 f5 1"/>
              <a:gd name="f19" fmla="?: f14 f6 1"/>
              <a:gd name="f20" fmla="*/ f15 10799 1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*/ f20 1 10800"/>
              <a:gd name="f27" fmla="+- f21 0 f2"/>
              <a:gd name="f28" fmla="min f23 f22"/>
              <a:gd name="f29" fmla="*/ f24 1 f19"/>
              <a:gd name="f30" fmla="*/ f25 1 f19"/>
              <a:gd name="f31" fmla="val f26"/>
              <a:gd name="f32" fmla="+- f29 0 f26"/>
              <a:gd name="f33" fmla="+- f30 0 f26"/>
              <a:gd name="f34" fmla="*/ f15 f28 1"/>
              <a:gd name="f35" fmla="*/ f7 f28 1"/>
              <a:gd name="f36" fmla="*/ f31 f28 1"/>
              <a:gd name="f37" fmla="*/ f29 f28 1"/>
              <a:gd name="f38" fmla="*/ f30 f28 1"/>
              <a:gd name="f39" fmla="*/ 10800 f28 1"/>
              <a:gd name="f40" fmla="*/ f32 f28 1"/>
              <a:gd name="f41" fmla="*/ f33 f28 1"/>
            </a:gdLst>
            <a:ahLst>
              <a:ahXY gdRefX="f0" minX="f7" maxX="f8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9" y="f35"/>
              </a:cxn>
              <a:cxn ang="f27">
                <a:pos x="f35" y="f39"/>
              </a:cxn>
              <a:cxn ang="f27">
                <a:pos x="f39" y="f38"/>
              </a:cxn>
              <a:cxn ang="f27">
                <a:pos x="f37" y="f39"/>
              </a:cxn>
            </a:cxnLst>
            <a:rect l="f36" t="f36" r="f40" b="f41"/>
            <a:pathLst>
              <a:path>
                <a:moveTo>
                  <a:pt x="f36" y="f35"/>
                </a:moveTo>
                <a:lnTo>
                  <a:pt x="f40" y="f35"/>
                </a:lnTo>
                <a:lnTo>
                  <a:pt x="f40" y="f36"/>
                </a:lnTo>
                <a:lnTo>
                  <a:pt x="f37" y="f36"/>
                </a:lnTo>
                <a:lnTo>
                  <a:pt x="f37" y="f41"/>
                </a:lnTo>
                <a:lnTo>
                  <a:pt x="f40" y="f41"/>
                </a:lnTo>
                <a:lnTo>
                  <a:pt x="f40" y="f38"/>
                </a:lnTo>
                <a:lnTo>
                  <a:pt x="f36" y="f38"/>
                </a:lnTo>
                <a:lnTo>
                  <a:pt x="f36" y="f41"/>
                </a:lnTo>
                <a:lnTo>
                  <a:pt x="f35" y="f41"/>
                </a:lnTo>
                <a:lnTo>
                  <a:pt x="f35" y="f36"/>
                </a:lnTo>
                <a:lnTo>
                  <a:pt x="f36" y="f36"/>
                </a:lnTo>
                <a:lnTo>
                  <a:pt x="f36" y="f35"/>
                </a:lnTo>
                <a:close/>
              </a:path>
            </a:pathLst>
          </a:custGeom>
          <a:solidFill>
            <a:srgbClr val="FF0000"/>
          </a:solidFill>
          <a:ln w="29160">
            <a:solidFill>
              <a:srgbClr val="FF0000"/>
            </a:solidFill>
            <a:prstDash val="solid"/>
          </a:ln>
        </p:spPr>
        <p:txBody>
          <a:bodyPr wrap="none" lIns="99000" tIns="54000" rIns="99000" bIns="54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FBCB46CD-36DC-422B-BFEF-F157DEF9C62B}"/>
              </a:ext>
            </a:extLst>
          </p:cNvPr>
          <p:cNvSpPr/>
          <p:nvPr/>
        </p:nvSpPr>
        <p:spPr>
          <a:xfrm rot="2700000">
            <a:off x="7549919" y="2488159"/>
            <a:ext cx="180000" cy="180000"/>
          </a:xfrm>
          <a:custGeom>
            <a:avLst>
              <a:gd name="f0" fmla="val 8665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10800"/>
              <a:gd name="f9" fmla="val -2147483647"/>
              <a:gd name="f10" fmla="val 2147483647"/>
              <a:gd name="f11" fmla="+- 0 0 0"/>
              <a:gd name="f12" fmla="abs f4"/>
              <a:gd name="f13" fmla="abs f5"/>
              <a:gd name="f14" fmla="abs f6"/>
              <a:gd name="f15" fmla="pin 0 f0 10800"/>
              <a:gd name="f16" fmla="*/ f11 f1 1"/>
              <a:gd name="f17" fmla="?: f12 f4 1"/>
              <a:gd name="f18" fmla="?: f13 f5 1"/>
              <a:gd name="f19" fmla="?: f14 f6 1"/>
              <a:gd name="f20" fmla="*/ f15 10799 1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*/ f20 1 10800"/>
              <a:gd name="f27" fmla="+- f21 0 f2"/>
              <a:gd name="f28" fmla="min f23 f22"/>
              <a:gd name="f29" fmla="*/ f24 1 f19"/>
              <a:gd name="f30" fmla="*/ f25 1 f19"/>
              <a:gd name="f31" fmla="val f26"/>
              <a:gd name="f32" fmla="+- f29 0 f26"/>
              <a:gd name="f33" fmla="+- f30 0 f26"/>
              <a:gd name="f34" fmla="*/ f15 f28 1"/>
              <a:gd name="f35" fmla="*/ f7 f28 1"/>
              <a:gd name="f36" fmla="*/ f31 f28 1"/>
              <a:gd name="f37" fmla="*/ f29 f28 1"/>
              <a:gd name="f38" fmla="*/ f30 f28 1"/>
              <a:gd name="f39" fmla="*/ 10800 f28 1"/>
              <a:gd name="f40" fmla="*/ f32 f28 1"/>
              <a:gd name="f41" fmla="*/ f33 f28 1"/>
            </a:gdLst>
            <a:ahLst>
              <a:ahXY gdRefX="f0" minX="f7" maxX="f8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9" y="f35"/>
              </a:cxn>
              <a:cxn ang="f27">
                <a:pos x="f35" y="f39"/>
              </a:cxn>
              <a:cxn ang="f27">
                <a:pos x="f39" y="f38"/>
              </a:cxn>
              <a:cxn ang="f27">
                <a:pos x="f37" y="f39"/>
              </a:cxn>
            </a:cxnLst>
            <a:rect l="f36" t="f36" r="f40" b="f41"/>
            <a:pathLst>
              <a:path>
                <a:moveTo>
                  <a:pt x="f36" y="f35"/>
                </a:moveTo>
                <a:lnTo>
                  <a:pt x="f40" y="f35"/>
                </a:lnTo>
                <a:lnTo>
                  <a:pt x="f40" y="f36"/>
                </a:lnTo>
                <a:lnTo>
                  <a:pt x="f37" y="f36"/>
                </a:lnTo>
                <a:lnTo>
                  <a:pt x="f37" y="f41"/>
                </a:lnTo>
                <a:lnTo>
                  <a:pt x="f40" y="f41"/>
                </a:lnTo>
                <a:lnTo>
                  <a:pt x="f40" y="f38"/>
                </a:lnTo>
                <a:lnTo>
                  <a:pt x="f36" y="f38"/>
                </a:lnTo>
                <a:lnTo>
                  <a:pt x="f36" y="f41"/>
                </a:lnTo>
                <a:lnTo>
                  <a:pt x="f35" y="f41"/>
                </a:lnTo>
                <a:lnTo>
                  <a:pt x="f35" y="f36"/>
                </a:lnTo>
                <a:lnTo>
                  <a:pt x="f36" y="f36"/>
                </a:lnTo>
                <a:lnTo>
                  <a:pt x="f36" y="f35"/>
                </a:lnTo>
                <a:close/>
              </a:path>
            </a:pathLst>
          </a:custGeom>
          <a:solidFill>
            <a:srgbClr val="FF0000"/>
          </a:solidFill>
          <a:ln w="29160">
            <a:solidFill>
              <a:srgbClr val="FF0000"/>
            </a:solidFill>
            <a:prstDash val="solid"/>
          </a:ln>
        </p:spPr>
        <p:txBody>
          <a:bodyPr wrap="none" lIns="99000" tIns="54000" rIns="99000" bIns="54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0E1EA6E-A3F0-4AE9-A0F1-E0A3AE0C3DC7}"/>
              </a:ext>
            </a:extLst>
          </p:cNvPr>
          <p:cNvSpPr txBox="1"/>
          <p:nvPr/>
        </p:nvSpPr>
        <p:spPr>
          <a:xfrm>
            <a:off x="8532000" y="2724480"/>
            <a:ext cx="1485359" cy="955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solidFill>
                  <a:srgbClr val="FF0000"/>
                </a:solidFill>
                <a:latin typeface="Source Sans Pro" pitchFamily="34"/>
                <a:ea typeface="Segoe UI" pitchFamily="2"/>
                <a:cs typeface="Tahoma" pitchFamily="2"/>
              </a:rPr>
              <a:t>Solutions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solidFill>
                  <a:srgbClr val="FF0000"/>
                </a:solidFill>
                <a:latin typeface="Source Sans Pro" pitchFamily="34"/>
                <a:ea typeface="Segoe UI" pitchFamily="2"/>
                <a:cs typeface="Tahoma" pitchFamily="2"/>
              </a:rPr>
              <a:t>de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solidFill>
                  <a:srgbClr val="FF0000"/>
                </a:solidFill>
                <a:latin typeface="Source Sans Pro" pitchFamily="34"/>
                <a:ea typeface="Segoe UI" pitchFamily="2"/>
                <a:cs typeface="Tahoma" pitchFamily="2"/>
              </a:rPr>
              <a:t> l’équation (1)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6D8EA0-B827-4CF9-BCFF-3F933A099FC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>
                <a:cs typeface="Tahoma" pitchFamily="2"/>
              </a:rPr>
              <a:t>Résolution du puits fini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B22B7FE-302E-43B1-9708-A63E924A741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260000"/>
            <a:ext cx="7935119" cy="40586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EF38E4B3-C168-4B9A-AA17-A00E7CCA33A5}"/>
              </a:ext>
            </a:extLst>
          </p:cNvPr>
          <p:cNvSpPr/>
          <p:nvPr/>
        </p:nvSpPr>
        <p:spPr>
          <a:xfrm>
            <a:off x="972000" y="5112000"/>
            <a:ext cx="7848000" cy="0"/>
          </a:xfrm>
          <a:prstGeom prst="line">
            <a:avLst/>
          </a:prstGeom>
          <a:noFill/>
          <a:ln w="1080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8BAE1EA9-38C6-4D8A-81E3-7001301D9CDE}"/>
              </a:ext>
            </a:extLst>
          </p:cNvPr>
          <p:cNvSpPr/>
          <p:nvPr/>
        </p:nvSpPr>
        <p:spPr>
          <a:xfrm flipV="1">
            <a:off x="969480" y="1260000"/>
            <a:ext cx="0" cy="3852000"/>
          </a:xfrm>
          <a:prstGeom prst="line">
            <a:avLst/>
          </a:prstGeom>
          <a:noFill/>
          <a:ln w="1080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CF10C5A-B028-4C03-A9B1-20CD7972F4BC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8854920" y="4938120"/>
                <a:ext cx="280080" cy="32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algn="ctr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𝑘𝑎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fr-FR" i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CF10C5A-B028-4C03-A9B1-20CD7972F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920" y="4938120"/>
                <a:ext cx="280080" cy="324000"/>
              </a:xfrm>
              <a:prstGeom prst="rect">
                <a:avLst/>
              </a:prstGeom>
              <a:blipFill>
                <a:blip r:embed="rId4"/>
                <a:stretch>
                  <a:fillRect l="-6522" t="-22642" b="-320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7F6B5551-68A4-482C-A72C-B3BACE47810F}"/>
              </a:ext>
            </a:extLst>
          </p:cNvPr>
          <p:cNvSpPr/>
          <p:nvPr/>
        </p:nvSpPr>
        <p:spPr>
          <a:xfrm rot="2700000">
            <a:off x="3497040" y="4075038"/>
            <a:ext cx="180000" cy="180000"/>
          </a:xfrm>
          <a:custGeom>
            <a:avLst>
              <a:gd name="f0" fmla="val 914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10800"/>
              <a:gd name="f9" fmla="val -2147483647"/>
              <a:gd name="f10" fmla="val 2147483647"/>
              <a:gd name="f11" fmla="+- 0 0 0"/>
              <a:gd name="f12" fmla="abs f4"/>
              <a:gd name="f13" fmla="abs f5"/>
              <a:gd name="f14" fmla="abs f6"/>
              <a:gd name="f15" fmla="pin 0 f0 10800"/>
              <a:gd name="f16" fmla="*/ f11 f1 1"/>
              <a:gd name="f17" fmla="?: f12 f4 1"/>
              <a:gd name="f18" fmla="?: f13 f5 1"/>
              <a:gd name="f19" fmla="?: f14 f6 1"/>
              <a:gd name="f20" fmla="*/ f15 10799 1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*/ f20 1 10800"/>
              <a:gd name="f27" fmla="+- f21 0 f2"/>
              <a:gd name="f28" fmla="min f23 f22"/>
              <a:gd name="f29" fmla="*/ f24 1 f19"/>
              <a:gd name="f30" fmla="*/ f25 1 f19"/>
              <a:gd name="f31" fmla="val f26"/>
              <a:gd name="f32" fmla="+- f29 0 f26"/>
              <a:gd name="f33" fmla="+- f30 0 f26"/>
              <a:gd name="f34" fmla="*/ f15 f28 1"/>
              <a:gd name="f35" fmla="*/ f7 f28 1"/>
              <a:gd name="f36" fmla="*/ f31 f28 1"/>
              <a:gd name="f37" fmla="*/ f29 f28 1"/>
              <a:gd name="f38" fmla="*/ f30 f28 1"/>
              <a:gd name="f39" fmla="*/ 10800 f28 1"/>
              <a:gd name="f40" fmla="*/ f32 f28 1"/>
              <a:gd name="f41" fmla="*/ f33 f28 1"/>
            </a:gdLst>
            <a:ahLst>
              <a:ahXY gdRefX="f0" minX="f7" maxX="f8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9" y="f35"/>
              </a:cxn>
              <a:cxn ang="f27">
                <a:pos x="f35" y="f39"/>
              </a:cxn>
              <a:cxn ang="f27">
                <a:pos x="f39" y="f38"/>
              </a:cxn>
              <a:cxn ang="f27">
                <a:pos x="f37" y="f39"/>
              </a:cxn>
            </a:cxnLst>
            <a:rect l="f36" t="f36" r="f40" b="f41"/>
            <a:pathLst>
              <a:path>
                <a:moveTo>
                  <a:pt x="f36" y="f35"/>
                </a:moveTo>
                <a:lnTo>
                  <a:pt x="f40" y="f35"/>
                </a:lnTo>
                <a:lnTo>
                  <a:pt x="f40" y="f36"/>
                </a:lnTo>
                <a:lnTo>
                  <a:pt x="f37" y="f36"/>
                </a:lnTo>
                <a:lnTo>
                  <a:pt x="f37" y="f41"/>
                </a:lnTo>
                <a:lnTo>
                  <a:pt x="f40" y="f41"/>
                </a:lnTo>
                <a:lnTo>
                  <a:pt x="f40" y="f38"/>
                </a:lnTo>
                <a:lnTo>
                  <a:pt x="f36" y="f38"/>
                </a:lnTo>
                <a:lnTo>
                  <a:pt x="f36" y="f41"/>
                </a:lnTo>
                <a:lnTo>
                  <a:pt x="f35" y="f41"/>
                </a:lnTo>
                <a:lnTo>
                  <a:pt x="f35" y="f36"/>
                </a:lnTo>
                <a:lnTo>
                  <a:pt x="f36" y="f36"/>
                </a:lnTo>
                <a:lnTo>
                  <a:pt x="f36" y="f35"/>
                </a:lnTo>
                <a:close/>
              </a:path>
            </a:pathLst>
          </a:custGeom>
          <a:solidFill>
            <a:srgbClr val="FF0000"/>
          </a:solidFill>
          <a:ln w="29160">
            <a:solidFill>
              <a:srgbClr val="FF0000"/>
            </a:solidFill>
            <a:prstDash val="solid"/>
          </a:ln>
        </p:spPr>
        <p:txBody>
          <a:bodyPr wrap="none" lIns="99000" tIns="54000" rIns="99000" bIns="54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07DB2653-2C62-4685-850C-99833BE0CCC9}"/>
              </a:ext>
            </a:extLst>
          </p:cNvPr>
          <p:cNvSpPr/>
          <p:nvPr/>
        </p:nvSpPr>
        <p:spPr>
          <a:xfrm rot="2700000">
            <a:off x="6220440" y="3006558"/>
            <a:ext cx="180000" cy="180000"/>
          </a:xfrm>
          <a:custGeom>
            <a:avLst>
              <a:gd name="f0" fmla="val 9269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10800"/>
              <a:gd name="f9" fmla="val -2147483647"/>
              <a:gd name="f10" fmla="val 2147483647"/>
              <a:gd name="f11" fmla="+- 0 0 0"/>
              <a:gd name="f12" fmla="abs f4"/>
              <a:gd name="f13" fmla="abs f5"/>
              <a:gd name="f14" fmla="abs f6"/>
              <a:gd name="f15" fmla="pin 0 f0 10800"/>
              <a:gd name="f16" fmla="*/ f11 f1 1"/>
              <a:gd name="f17" fmla="?: f12 f4 1"/>
              <a:gd name="f18" fmla="?: f13 f5 1"/>
              <a:gd name="f19" fmla="?: f14 f6 1"/>
              <a:gd name="f20" fmla="*/ f15 10799 1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*/ f20 1 10800"/>
              <a:gd name="f27" fmla="+- f21 0 f2"/>
              <a:gd name="f28" fmla="min f23 f22"/>
              <a:gd name="f29" fmla="*/ f24 1 f19"/>
              <a:gd name="f30" fmla="*/ f25 1 f19"/>
              <a:gd name="f31" fmla="val f26"/>
              <a:gd name="f32" fmla="+- f29 0 f26"/>
              <a:gd name="f33" fmla="+- f30 0 f26"/>
              <a:gd name="f34" fmla="*/ f15 f28 1"/>
              <a:gd name="f35" fmla="*/ f7 f28 1"/>
              <a:gd name="f36" fmla="*/ f31 f28 1"/>
              <a:gd name="f37" fmla="*/ f29 f28 1"/>
              <a:gd name="f38" fmla="*/ f30 f28 1"/>
              <a:gd name="f39" fmla="*/ 10800 f28 1"/>
              <a:gd name="f40" fmla="*/ f32 f28 1"/>
              <a:gd name="f41" fmla="*/ f33 f28 1"/>
            </a:gdLst>
            <a:ahLst>
              <a:ahXY gdRefX="f0" minX="f7" maxX="f8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9" y="f35"/>
              </a:cxn>
              <a:cxn ang="f27">
                <a:pos x="f35" y="f39"/>
              </a:cxn>
              <a:cxn ang="f27">
                <a:pos x="f39" y="f38"/>
              </a:cxn>
              <a:cxn ang="f27">
                <a:pos x="f37" y="f39"/>
              </a:cxn>
            </a:cxnLst>
            <a:rect l="f36" t="f36" r="f40" b="f41"/>
            <a:pathLst>
              <a:path>
                <a:moveTo>
                  <a:pt x="f36" y="f35"/>
                </a:moveTo>
                <a:lnTo>
                  <a:pt x="f40" y="f35"/>
                </a:lnTo>
                <a:lnTo>
                  <a:pt x="f40" y="f36"/>
                </a:lnTo>
                <a:lnTo>
                  <a:pt x="f37" y="f36"/>
                </a:lnTo>
                <a:lnTo>
                  <a:pt x="f37" y="f41"/>
                </a:lnTo>
                <a:lnTo>
                  <a:pt x="f40" y="f41"/>
                </a:lnTo>
                <a:lnTo>
                  <a:pt x="f40" y="f38"/>
                </a:lnTo>
                <a:lnTo>
                  <a:pt x="f36" y="f38"/>
                </a:lnTo>
                <a:lnTo>
                  <a:pt x="f36" y="f41"/>
                </a:lnTo>
                <a:lnTo>
                  <a:pt x="f35" y="f41"/>
                </a:lnTo>
                <a:lnTo>
                  <a:pt x="f35" y="f36"/>
                </a:lnTo>
                <a:lnTo>
                  <a:pt x="f36" y="f36"/>
                </a:lnTo>
                <a:lnTo>
                  <a:pt x="f36" y="f35"/>
                </a:lnTo>
                <a:close/>
              </a:path>
            </a:pathLst>
          </a:custGeom>
          <a:solidFill>
            <a:srgbClr val="FF0000"/>
          </a:solidFill>
          <a:ln w="29160">
            <a:solidFill>
              <a:srgbClr val="FF0000"/>
            </a:solidFill>
            <a:prstDash val="solid"/>
          </a:ln>
        </p:spPr>
        <p:txBody>
          <a:bodyPr wrap="none" lIns="99000" tIns="54000" rIns="99000" bIns="54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281FF46-20CD-4CB6-B688-724CC57438AA}"/>
              </a:ext>
            </a:extLst>
          </p:cNvPr>
          <p:cNvSpPr txBox="1"/>
          <p:nvPr/>
        </p:nvSpPr>
        <p:spPr>
          <a:xfrm>
            <a:off x="8532000" y="2724480"/>
            <a:ext cx="1485359" cy="955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solidFill>
                  <a:srgbClr val="FF0000"/>
                </a:solidFill>
                <a:latin typeface="Source Sans Pro" pitchFamily="34"/>
                <a:ea typeface="Segoe UI" pitchFamily="2"/>
                <a:cs typeface="Tahoma" pitchFamily="2"/>
              </a:rPr>
              <a:t>Solutions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solidFill>
                  <a:srgbClr val="FF0000"/>
                </a:solidFill>
                <a:latin typeface="Source Sans Pro" pitchFamily="34"/>
                <a:ea typeface="Segoe UI" pitchFamily="2"/>
                <a:cs typeface="Tahoma" pitchFamily="2"/>
              </a:rPr>
              <a:t>de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solidFill>
                  <a:srgbClr val="FF0000"/>
                </a:solidFill>
                <a:latin typeface="Source Sans Pro" pitchFamily="34"/>
                <a:ea typeface="Segoe UI" pitchFamily="2"/>
                <a:cs typeface="Tahoma" pitchFamily="2"/>
              </a:rPr>
              <a:t> l’équation (2)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A5A19FE-D853-4F98-8E51-5F8FAAA6DEE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5799" y="2113920"/>
            <a:ext cx="3790800" cy="29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9EF48A4B-0DBA-4D74-A54C-2E60193C39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>
                <a:cs typeface="Tahoma" pitchFamily="2"/>
              </a:rPr>
              <a:t>Résolution du puits fini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087045-F0C5-4C57-9434-35DA6706E7C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3400"/>
          <a:stretch>
            <a:fillRect/>
          </a:stretch>
        </p:blipFill>
        <p:spPr>
          <a:xfrm>
            <a:off x="5568120" y="2065680"/>
            <a:ext cx="3791880" cy="290232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05D968E-8939-4C3D-9D85-673671820EA5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6420240" y="4981320"/>
                <a:ext cx="323640" cy="294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algn="ctr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i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05D968E-8939-4C3D-9D85-673671820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240" y="4981320"/>
                <a:ext cx="323640" cy="294120"/>
              </a:xfrm>
              <a:prstGeom prst="rect">
                <a:avLst/>
              </a:prstGeom>
              <a:blipFill>
                <a:blip r:embed="rId5"/>
                <a:stretch>
                  <a:fillRect l="-111321" t="-212500" r="-160377" b="-3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706AF5C-E50F-479C-A071-70A1629618D6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8112600" y="4981680"/>
                <a:ext cx="220680" cy="294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algn="ctr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i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706AF5C-E50F-479C-A071-70A162961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600" y="4981680"/>
                <a:ext cx="220680" cy="294120"/>
              </a:xfrm>
              <a:prstGeom prst="rect">
                <a:avLst/>
              </a:prstGeom>
              <a:blipFill>
                <a:blip r:embed="rId6"/>
                <a:stretch>
                  <a:fillRect l="-227778" t="-212500" r="-172222" b="-3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240EC2BD-C3CF-4784-B9C0-4A6888701E02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5238000" y="2617200"/>
                <a:ext cx="330120" cy="19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algn="ctr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i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240EC2BD-C3CF-4784-B9C0-4A6888701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000" y="2617200"/>
                <a:ext cx="330120" cy="190800"/>
              </a:xfrm>
              <a:prstGeom prst="rect">
                <a:avLst/>
              </a:prstGeom>
              <a:blipFill>
                <a:blip r:embed="rId7"/>
                <a:stretch>
                  <a:fillRect l="-33333" t="-12500" r="-12963" b="-468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necteur droit 7">
            <a:extLst>
              <a:ext uri="{FF2B5EF4-FFF2-40B4-BE49-F238E27FC236}">
                <a16:creationId xmlns:a16="http://schemas.microsoft.com/office/drawing/2014/main" id="{3DDA006F-987E-4D16-8158-662662E7A05C}"/>
              </a:ext>
            </a:extLst>
          </p:cNvPr>
          <p:cNvSpPr/>
          <p:nvPr/>
        </p:nvSpPr>
        <p:spPr>
          <a:xfrm>
            <a:off x="5580000" y="4901760"/>
            <a:ext cx="3917160" cy="0"/>
          </a:xfrm>
          <a:prstGeom prst="line">
            <a:avLst/>
          </a:prstGeom>
          <a:noFill/>
          <a:ln w="1080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9" name="Connecteur droit 8">
            <a:extLst>
              <a:ext uri="{FF2B5EF4-FFF2-40B4-BE49-F238E27FC236}">
                <a16:creationId xmlns:a16="http://schemas.microsoft.com/office/drawing/2014/main" id="{764053D6-4F97-48E9-8231-27D4E1535020}"/>
              </a:ext>
            </a:extLst>
          </p:cNvPr>
          <p:cNvSpPr/>
          <p:nvPr/>
        </p:nvSpPr>
        <p:spPr>
          <a:xfrm flipV="1">
            <a:off x="5577480" y="1941480"/>
            <a:ext cx="28080" cy="2960280"/>
          </a:xfrm>
          <a:prstGeom prst="line">
            <a:avLst/>
          </a:prstGeom>
          <a:noFill/>
          <a:ln w="1080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5CCC6A2-E129-4226-BAF0-A2EDE5338E03}"/>
              </a:ext>
            </a:extLst>
          </p:cNvPr>
          <p:cNvSpPr txBox="1"/>
          <p:nvPr/>
        </p:nvSpPr>
        <p:spPr>
          <a:xfrm>
            <a:off x="4716000" y="1821240"/>
            <a:ext cx="78120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Énergie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3E1CDCF-F4D9-45C0-B541-2A427E2F5958}"/>
              </a:ext>
            </a:extLst>
          </p:cNvPr>
          <p:cNvSpPr txBox="1"/>
          <p:nvPr/>
        </p:nvSpPr>
        <p:spPr>
          <a:xfrm>
            <a:off x="9497520" y="4726079"/>
            <a:ext cx="26604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3F4A46C-240C-4C27-9CA6-69BB377EEF7F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1668600" y="4981320"/>
                <a:ext cx="323640" cy="294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algn="ctr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i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3F4A46C-240C-4C27-9CA6-69BB377EE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600" y="4981320"/>
                <a:ext cx="323640" cy="294120"/>
              </a:xfrm>
              <a:prstGeom prst="rect">
                <a:avLst/>
              </a:prstGeom>
              <a:blipFill>
                <a:blip r:embed="rId8"/>
                <a:stretch>
                  <a:fillRect l="-113208" t="-212500" r="-158491" b="-3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404CA16-9929-4DE1-BD0D-4DAEA262471B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3360960" y="4981680"/>
                <a:ext cx="220680" cy="294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algn="ctr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i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404CA16-9929-4DE1-BD0D-4DAEA2624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960" y="4981680"/>
                <a:ext cx="220680" cy="294120"/>
              </a:xfrm>
              <a:prstGeom prst="rect">
                <a:avLst/>
              </a:prstGeom>
              <a:blipFill>
                <a:blip r:embed="rId9"/>
                <a:stretch>
                  <a:fillRect l="-218919" t="-212500" r="-167568" b="-3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725AA157-06E4-4143-B2D8-46540432F338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522359" y="3697200"/>
                <a:ext cx="236880" cy="19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algn="ctr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i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725AA157-06E4-4143-B2D8-46540432F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59" y="3697200"/>
                <a:ext cx="236880" cy="190800"/>
              </a:xfrm>
              <a:prstGeom prst="rect">
                <a:avLst/>
              </a:prstGeom>
              <a:blipFill>
                <a:blip r:embed="rId10"/>
                <a:stretch>
                  <a:fillRect l="-41026" t="-9375" r="-7692" b="-468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necteur droit 14">
            <a:extLst>
              <a:ext uri="{FF2B5EF4-FFF2-40B4-BE49-F238E27FC236}">
                <a16:creationId xmlns:a16="http://schemas.microsoft.com/office/drawing/2014/main" id="{2B380C83-DB3D-4FB0-AD19-5D09110641F7}"/>
              </a:ext>
            </a:extLst>
          </p:cNvPr>
          <p:cNvSpPr/>
          <p:nvPr/>
        </p:nvSpPr>
        <p:spPr>
          <a:xfrm>
            <a:off x="828359" y="4901760"/>
            <a:ext cx="3917161" cy="0"/>
          </a:xfrm>
          <a:prstGeom prst="line">
            <a:avLst/>
          </a:prstGeom>
          <a:noFill/>
          <a:ln w="1080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6" name="Connecteur droit 15">
            <a:extLst>
              <a:ext uri="{FF2B5EF4-FFF2-40B4-BE49-F238E27FC236}">
                <a16:creationId xmlns:a16="http://schemas.microsoft.com/office/drawing/2014/main" id="{7CCF036E-67DC-4C6C-99CD-D557514442EF}"/>
              </a:ext>
            </a:extLst>
          </p:cNvPr>
          <p:cNvSpPr/>
          <p:nvPr/>
        </p:nvSpPr>
        <p:spPr>
          <a:xfrm flipV="1">
            <a:off x="825840" y="1941480"/>
            <a:ext cx="28079" cy="2960280"/>
          </a:xfrm>
          <a:prstGeom prst="line">
            <a:avLst/>
          </a:prstGeom>
          <a:noFill/>
          <a:ln w="1080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48A766E-D469-4E00-80B7-D686A3663863}"/>
              </a:ext>
            </a:extLst>
          </p:cNvPr>
          <p:cNvSpPr txBox="1"/>
          <p:nvPr/>
        </p:nvSpPr>
        <p:spPr>
          <a:xfrm>
            <a:off x="-35640" y="1821240"/>
            <a:ext cx="78120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Énergie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22E49DC-6873-47E8-B7D3-7C2DDEFE154B}"/>
              </a:ext>
            </a:extLst>
          </p:cNvPr>
          <p:cNvSpPr txBox="1"/>
          <p:nvPr/>
        </p:nvSpPr>
        <p:spPr>
          <a:xfrm>
            <a:off x="4745880" y="4726079"/>
            <a:ext cx="26604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x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460FCCD-9376-4C42-BF01-55482B91FE3B}"/>
              </a:ext>
            </a:extLst>
          </p:cNvPr>
          <p:cNvSpPr txBox="1"/>
          <p:nvPr/>
        </p:nvSpPr>
        <p:spPr>
          <a:xfrm>
            <a:off x="2124000" y="1640880"/>
            <a:ext cx="846719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>
                <a:ln>
                  <a:noFill/>
                </a:ln>
                <a:solidFill>
                  <a:srgbClr val="FF0000"/>
                </a:solidFill>
                <a:latin typeface="Source Sans Pro" pitchFamily="34"/>
                <a:ea typeface="Segoe UI" pitchFamily="2"/>
                <a:cs typeface="Tahoma" pitchFamily="2"/>
              </a:rPr>
              <a:t>5 états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783463E-6134-4373-873F-53731C2F4E9E}"/>
              </a:ext>
            </a:extLst>
          </p:cNvPr>
          <p:cNvSpPr txBox="1"/>
          <p:nvPr/>
        </p:nvSpPr>
        <p:spPr>
          <a:xfrm>
            <a:off x="6948000" y="1640880"/>
            <a:ext cx="892439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>
                <a:ln>
                  <a:noFill/>
                </a:ln>
                <a:solidFill>
                  <a:srgbClr val="FF0000"/>
                </a:solidFill>
                <a:latin typeface="Source Sans Pro" pitchFamily="34"/>
                <a:ea typeface="Segoe UI" pitchFamily="2"/>
                <a:cs typeface="Tahoma" pitchFamily="2"/>
              </a:rPr>
              <a:t>7 états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964957-8A11-4376-B38C-2A385622EC2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>
                <a:cs typeface="Tahoma" pitchFamily="2"/>
              </a:rPr>
              <a:t>Bilan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AA6527-156D-4E6E-8B46-AF01360C66D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80160" y="1586880"/>
            <a:ext cx="4479840" cy="3429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DAB3869A-26A2-4D9E-A4DE-B65B2F563BD3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3252960" y="4981680"/>
                <a:ext cx="323640" cy="294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algn="ctr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i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DAB3869A-26A2-4D9E-A4DE-B65B2F563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960" y="4981680"/>
                <a:ext cx="323640" cy="294120"/>
              </a:xfrm>
              <a:prstGeom prst="rect">
                <a:avLst/>
              </a:prstGeom>
              <a:blipFill>
                <a:blip r:embed="rId4"/>
                <a:stretch>
                  <a:fillRect l="-113208" t="-212500" r="-158491" b="-3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3463B23E-B5BD-44E9-BA90-53CA1E382CF1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5197320" y="4982040"/>
                <a:ext cx="220680" cy="294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algn="ctr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i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3463B23E-B5BD-44E9-BA90-53CA1E382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320" y="4982040"/>
                <a:ext cx="220680" cy="294120"/>
              </a:xfrm>
              <a:prstGeom prst="rect">
                <a:avLst/>
              </a:prstGeom>
              <a:blipFill>
                <a:blip r:embed="rId5"/>
                <a:stretch>
                  <a:fillRect l="-227778" t="-206122" r="-172222" b="-3102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3CF9A34-B3EE-4E27-BB1D-A642466BA335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1926719" y="3481560"/>
                <a:ext cx="236880" cy="19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algn="ctr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i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3CF9A34-B3EE-4E27-BB1D-A642466BA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719" y="3481560"/>
                <a:ext cx="236880" cy="190800"/>
              </a:xfrm>
              <a:prstGeom prst="rect">
                <a:avLst/>
              </a:prstGeom>
              <a:blipFill>
                <a:blip r:embed="rId6"/>
                <a:stretch>
                  <a:fillRect l="-41026" t="-12903" r="-7692" b="-516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necteur droit 6">
            <a:extLst>
              <a:ext uri="{FF2B5EF4-FFF2-40B4-BE49-F238E27FC236}">
                <a16:creationId xmlns:a16="http://schemas.microsoft.com/office/drawing/2014/main" id="{FF3524F1-EC80-452A-88FA-A0203FBBF615}"/>
              </a:ext>
            </a:extLst>
          </p:cNvPr>
          <p:cNvSpPr/>
          <p:nvPr/>
        </p:nvSpPr>
        <p:spPr>
          <a:xfrm>
            <a:off x="2232720" y="4866120"/>
            <a:ext cx="4388760" cy="22320"/>
          </a:xfrm>
          <a:prstGeom prst="line">
            <a:avLst/>
          </a:prstGeom>
          <a:noFill/>
          <a:ln w="1080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8" name="Connecteur droit 7">
            <a:extLst>
              <a:ext uri="{FF2B5EF4-FFF2-40B4-BE49-F238E27FC236}">
                <a16:creationId xmlns:a16="http://schemas.microsoft.com/office/drawing/2014/main" id="{B056D8E3-E74A-457A-B779-9383E26595F6}"/>
              </a:ext>
            </a:extLst>
          </p:cNvPr>
          <p:cNvSpPr/>
          <p:nvPr/>
        </p:nvSpPr>
        <p:spPr>
          <a:xfrm flipH="1" flipV="1">
            <a:off x="2254320" y="1368360"/>
            <a:ext cx="24480" cy="3531240"/>
          </a:xfrm>
          <a:prstGeom prst="line">
            <a:avLst/>
          </a:prstGeom>
          <a:noFill/>
          <a:ln w="1080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884F0F5-132E-488C-A308-A60D0E207B35}"/>
              </a:ext>
            </a:extLst>
          </p:cNvPr>
          <p:cNvSpPr txBox="1"/>
          <p:nvPr/>
        </p:nvSpPr>
        <p:spPr>
          <a:xfrm>
            <a:off x="1368719" y="1281600"/>
            <a:ext cx="78120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Énergie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4092B01-F4B8-481F-8E19-4B8055BE4E7C}"/>
              </a:ext>
            </a:extLst>
          </p:cNvPr>
          <p:cNvSpPr txBox="1"/>
          <p:nvPr/>
        </p:nvSpPr>
        <p:spPr>
          <a:xfrm>
            <a:off x="6582240" y="4726440"/>
            <a:ext cx="26604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x</a:t>
            </a: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D9705D95-BD09-408D-A415-1A8F0B41018C}"/>
              </a:ext>
            </a:extLst>
          </p:cNvPr>
          <p:cNvSpPr/>
          <p:nvPr/>
        </p:nvSpPr>
        <p:spPr>
          <a:xfrm>
            <a:off x="3420000" y="1692000"/>
            <a:ext cx="1898640" cy="1880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7FC7D9AB-84FD-492F-9154-8D68400839D6}"/>
              </a:ext>
            </a:extLst>
          </p:cNvPr>
          <p:cNvSpPr/>
          <p:nvPr/>
        </p:nvSpPr>
        <p:spPr>
          <a:xfrm>
            <a:off x="6840000" y="3600000"/>
            <a:ext cx="180000" cy="1260000"/>
          </a:xfrm>
          <a:custGeom>
            <a:avLst>
              <a:gd name="f0" fmla="val 18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0800"/>
              <a:gd name="f13" fmla="val 162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8 f15 1"/>
              <a:gd name="f28" fmla="*/ f18 f16 1"/>
              <a:gd name="f29" fmla="*/ 0 f15 1"/>
              <a:gd name="f30" fmla="*/ 7800 f15 1"/>
              <a:gd name="f31" fmla="*/ 0 f16 1"/>
              <a:gd name="f32" fmla="*/ f19 1 f4"/>
              <a:gd name="f33" fmla="*/ 21600 f16 1"/>
              <a:gd name="f34" fmla="*/ 21600 f15 1"/>
              <a:gd name="f35" fmla="*/ 108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29" y="f31"/>
              </a:cxn>
              <a:cxn ang="f42">
                <a:pos x="f29" y="f33"/>
              </a:cxn>
              <a:cxn ang="f42">
                <a:pos x="f34" y="f35"/>
              </a:cxn>
            </a:cxnLst>
            <a:rect l="f29" t="f44" r="f30" b="f45"/>
            <a:pathLst>
              <a:path w="21600" h="21600">
                <a:moveTo>
                  <a:pt x="f7" y="f7"/>
                </a:moveTo>
                <a:cubicBezTo>
                  <a:pt x="f11" y="f7"/>
                  <a:pt x="f12" y="f20"/>
                  <a:pt x="f12" y="f21"/>
                </a:cubicBezTo>
                <a:lnTo>
                  <a:pt x="f12" y="f36"/>
                </a:lnTo>
                <a:cubicBezTo>
                  <a:pt x="f12" y="f37"/>
                  <a:pt x="f13" y="f22"/>
                  <a:pt x="f8" y="f22"/>
                </a:cubicBezTo>
                <a:cubicBezTo>
                  <a:pt x="f13" y="f22"/>
                  <a:pt x="f12" y="f38"/>
                  <a:pt x="f12" y="f39"/>
                </a:cubicBezTo>
                <a:lnTo>
                  <a:pt x="f12" y="f23"/>
                </a:lnTo>
                <a:cubicBezTo>
                  <a:pt x="f12" y="f40"/>
                  <a:pt x="f11" y="f8"/>
                  <a:pt x="f7" y="f8"/>
                </a:cubicBezTo>
              </a:path>
            </a:pathLst>
          </a:custGeom>
          <a:noFill/>
          <a:ln w="12600">
            <a:solidFill>
              <a:srgbClr val="1ABC9C"/>
            </a:solidFill>
            <a:prstDash val="solid"/>
          </a:ln>
        </p:spPr>
        <p:txBody>
          <a:bodyPr wrap="none" lIns="90720" tIns="45720" rIns="90720" bIns="4572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663E2FCB-65F7-4FA1-8518-538A21C30F2E}"/>
              </a:ext>
            </a:extLst>
          </p:cNvPr>
          <p:cNvSpPr/>
          <p:nvPr/>
        </p:nvSpPr>
        <p:spPr>
          <a:xfrm>
            <a:off x="6840360" y="1671480"/>
            <a:ext cx="180000" cy="1856879"/>
          </a:xfrm>
          <a:custGeom>
            <a:avLst>
              <a:gd name="f0" fmla="val 18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0800"/>
              <a:gd name="f13" fmla="val 162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8 f15 1"/>
              <a:gd name="f28" fmla="*/ f18 f16 1"/>
              <a:gd name="f29" fmla="*/ 0 f15 1"/>
              <a:gd name="f30" fmla="*/ 7800 f15 1"/>
              <a:gd name="f31" fmla="*/ 0 f16 1"/>
              <a:gd name="f32" fmla="*/ f19 1 f4"/>
              <a:gd name="f33" fmla="*/ 21600 f16 1"/>
              <a:gd name="f34" fmla="*/ 21600 f15 1"/>
              <a:gd name="f35" fmla="*/ 108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29" y="f31"/>
              </a:cxn>
              <a:cxn ang="f42">
                <a:pos x="f29" y="f33"/>
              </a:cxn>
              <a:cxn ang="f42">
                <a:pos x="f34" y="f35"/>
              </a:cxn>
            </a:cxnLst>
            <a:rect l="f29" t="f44" r="f30" b="f45"/>
            <a:pathLst>
              <a:path w="21600" h="21600">
                <a:moveTo>
                  <a:pt x="f7" y="f7"/>
                </a:moveTo>
                <a:cubicBezTo>
                  <a:pt x="f11" y="f7"/>
                  <a:pt x="f12" y="f20"/>
                  <a:pt x="f12" y="f21"/>
                </a:cubicBezTo>
                <a:lnTo>
                  <a:pt x="f12" y="f36"/>
                </a:lnTo>
                <a:cubicBezTo>
                  <a:pt x="f12" y="f37"/>
                  <a:pt x="f13" y="f22"/>
                  <a:pt x="f8" y="f22"/>
                </a:cubicBezTo>
                <a:cubicBezTo>
                  <a:pt x="f13" y="f22"/>
                  <a:pt x="f12" y="f38"/>
                  <a:pt x="f12" y="f39"/>
                </a:cubicBezTo>
                <a:lnTo>
                  <a:pt x="f12" y="f23"/>
                </a:lnTo>
                <a:cubicBezTo>
                  <a:pt x="f12" y="f40"/>
                  <a:pt x="f11" y="f8"/>
                  <a:pt x="f7" y="f8"/>
                </a:cubicBezTo>
              </a:path>
            </a:pathLst>
          </a:custGeom>
          <a:noFill/>
          <a:ln w="12600">
            <a:solidFill>
              <a:srgbClr val="1ABC9C"/>
            </a:solidFill>
            <a:prstDash val="solid"/>
          </a:ln>
        </p:spPr>
        <p:txBody>
          <a:bodyPr wrap="none" lIns="90720" tIns="45720" rIns="90720" bIns="4572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6FB968D-6A3F-470A-87D9-E376EF299C77}"/>
              </a:ext>
            </a:extLst>
          </p:cNvPr>
          <p:cNvSpPr txBox="1"/>
          <p:nvPr/>
        </p:nvSpPr>
        <p:spPr>
          <a:xfrm>
            <a:off x="7007759" y="2386079"/>
            <a:ext cx="2405880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>
                <a:ln>
                  <a:noFill/>
                </a:ln>
                <a:solidFill>
                  <a:srgbClr val="1ABC9C"/>
                </a:solidFill>
                <a:latin typeface="Source Sans Pro" pitchFamily="34"/>
                <a:ea typeface="Segoe UI" pitchFamily="2"/>
                <a:cs typeface="Tahoma" pitchFamily="2"/>
              </a:rPr>
              <a:t>Continuum d’énergies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3FFBA83-1D57-493E-BD87-DE9705359E07}"/>
              </a:ext>
            </a:extLst>
          </p:cNvPr>
          <p:cNvSpPr txBox="1"/>
          <p:nvPr/>
        </p:nvSpPr>
        <p:spPr>
          <a:xfrm>
            <a:off x="7008120" y="4042079"/>
            <a:ext cx="2233440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>
                <a:ln>
                  <a:noFill/>
                </a:ln>
                <a:solidFill>
                  <a:srgbClr val="1ABC9C"/>
                </a:solidFill>
                <a:latin typeface="Source Sans Pro" pitchFamily="34"/>
                <a:ea typeface="Segoe UI" pitchFamily="2"/>
                <a:cs typeface="Tahoma" pitchFamily="2"/>
              </a:rPr>
              <a:t>Énergies quantifiées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EEB51C-742A-4A37-9A81-DBE5089A032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>
                <a:cs typeface="Tahoma" pitchFamily="2"/>
              </a:rPr>
              <a:t>Réalisation d’un puits quantique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7B847C7-7CEB-49B2-85BA-19E464518ED1}"/>
              </a:ext>
            </a:extLst>
          </p:cNvPr>
          <p:cNvSpPr txBox="1"/>
          <p:nvPr/>
        </p:nvSpPr>
        <p:spPr>
          <a:xfrm>
            <a:off x="629280" y="1302840"/>
            <a:ext cx="4184279" cy="4409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Qu’est ce qu’un semi-conducteur ?</a:t>
            </a:r>
          </a:p>
        </p:txBody>
      </p:sp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2CD40C80-F45D-4A4D-A0D1-FACCB3A81590}"/>
              </a:ext>
            </a:extLst>
          </p:cNvPr>
          <p:cNvSpPr/>
          <p:nvPr/>
        </p:nvSpPr>
        <p:spPr>
          <a:xfrm flipV="1">
            <a:off x="3348000" y="1980000"/>
            <a:ext cx="0" cy="3060000"/>
          </a:xfrm>
          <a:prstGeom prst="line">
            <a:avLst/>
          </a:prstGeom>
          <a:noFill/>
          <a:ln w="1080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8DFF810-F334-40F4-B441-40D943E55FD9}"/>
              </a:ext>
            </a:extLst>
          </p:cNvPr>
          <p:cNvSpPr txBox="1"/>
          <p:nvPr/>
        </p:nvSpPr>
        <p:spPr>
          <a:xfrm>
            <a:off x="2484720" y="1857599"/>
            <a:ext cx="78120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Énergie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5C2BB8BF-C221-4A2F-8B42-CC7C58A2AED3}"/>
              </a:ext>
            </a:extLst>
          </p:cNvPr>
          <p:cNvSpPr/>
          <p:nvPr/>
        </p:nvSpPr>
        <p:spPr>
          <a:xfrm>
            <a:off x="3708000" y="1980000"/>
            <a:ext cx="1800000" cy="122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0800">
            <a:solidFill>
              <a:srgbClr val="2A6099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2A6099"/>
                </a:solidFill>
              </a:defRPr>
            </a:pPr>
            <a:r>
              <a:rPr lang="fr-FR" sz="1800" b="0" i="0" u="none" strike="noStrike" kern="1200" cap="none">
                <a:ln>
                  <a:noFill/>
                </a:ln>
                <a:solidFill>
                  <a:srgbClr val="2A6099"/>
                </a:solidFill>
                <a:latin typeface="Source Sans Pro" pitchFamily="34"/>
                <a:ea typeface="Segoe UI" pitchFamily="2"/>
                <a:cs typeface="Tahoma" pitchFamily="2"/>
              </a:rPr>
              <a:t>Bande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2A6099"/>
                </a:solidFill>
              </a:defRPr>
            </a:pPr>
            <a:r>
              <a:rPr lang="fr-FR" sz="1800" b="0" i="0" u="none" strike="noStrike" kern="1200" cap="none">
                <a:ln>
                  <a:noFill/>
                </a:ln>
                <a:solidFill>
                  <a:srgbClr val="2A6099"/>
                </a:solidFill>
                <a:latin typeface="Source Sans Pro" pitchFamily="34"/>
                <a:ea typeface="Segoe UI" pitchFamily="2"/>
                <a:cs typeface="Tahoma" pitchFamily="2"/>
              </a:rPr>
              <a:t>de conduction</a:t>
            </a: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D538BC2C-4F64-42C3-8586-C2DE6F233303}"/>
              </a:ext>
            </a:extLst>
          </p:cNvPr>
          <p:cNvSpPr/>
          <p:nvPr/>
        </p:nvSpPr>
        <p:spPr>
          <a:xfrm>
            <a:off x="3708000" y="3780000"/>
            <a:ext cx="1800000" cy="122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0800">
            <a:solidFill>
              <a:srgbClr val="FF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FF0000"/>
                </a:solidFill>
              </a:defRPr>
            </a:pPr>
            <a:r>
              <a:rPr lang="fr-FR" sz="1800" b="0" i="0" u="none" strike="noStrike" kern="1200" cap="none">
                <a:ln>
                  <a:noFill/>
                </a:ln>
                <a:solidFill>
                  <a:srgbClr val="FF0000"/>
                </a:solidFill>
                <a:latin typeface="Source Sans Pro" pitchFamily="34"/>
                <a:ea typeface="Segoe UI" pitchFamily="2"/>
                <a:cs typeface="Tahoma" pitchFamily="2"/>
              </a:rPr>
              <a:t>Bande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FF0000"/>
                </a:solidFill>
              </a:defRPr>
            </a:pPr>
            <a:r>
              <a:rPr lang="fr-FR" sz="1800" b="0" i="0" u="none" strike="noStrike" kern="1200" cap="none">
                <a:ln>
                  <a:noFill/>
                </a:ln>
                <a:solidFill>
                  <a:srgbClr val="FF0000"/>
                </a:solidFill>
                <a:latin typeface="Source Sans Pro" pitchFamily="34"/>
                <a:ea typeface="Segoe UI" pitchFamily="2"/>
                <a:cs typeface="Tahoma" pitchFamily="2"/>
              </a:rPr>
              <a:t>de valence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32C5BD-E710-409B-9655-877CCD201BD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225720"/>
            <a:ext cx="9360000" cy="720000"/>
          </a:xfrm>
        </p:spPr>
        <p:txBody>
          <a:bodyPr vert="horz"/>
          <a:lstStyle/>
          <a:p>
            <a:pPr lvl="0" rtl="0"/>
            <a:r>
              <a:rPr lang="fr-FR">
                <a:cs typeface="Tahoma" pitchFamily="2"/>
              </a:rPr>
              <a:t>Expérience de Franck et Hertz (1914)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827938D-F084-410A-8DB3-DEB11D64C11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27120" y="1512000"/>
            <a:ext cx="7144920" cy="3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1A9C6614-7F9C-445C-AB84-E2A19892F15C}"/>
              </a:ext>
            </a:extLst>
          </p:cNvPr>
          <p:cNvSpPr/>
          <p:nvPr/>
        </p:nvSpPr>
        <p:spPr>
          <a:xfrm>
            <a:off x="4500000" y="1872000"/>
            <a:ext cx="1260000" cy="3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0800">
            <a:solidFill>
              <a:srgbClr val="808080"/>
            </a:solidFill>
            <a:custDash>
              <a:ds d="100000" sp="100000"/>
              <a:ds d="100000" sp="1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>
                <a:solidFill>
                  <a:srgbClr val="808080"/>
                </a:solidFill>
              </a:defRPr>
            </a:pPr>
            <a:r>
              <a:rPr lang="fr-FR" sz="1100" b="1" i="0" u="none" strike="noStrike" kern="1200" cap="none">
                <a:ln>
                  <a:noFill/>
                </a:ln>
                <a:solidFill>
                  <a:srgbClr val="808080"/>
                </a:solidFill>
                <a:latin typeface="Source Sans Pro" pitchFamily="34"/>
                <a:ea typeface="Segoe UI" pitchFamily="2"/>
                <a:cs typeface="Tahoma" pitchFamily="2"/>
              </a:rPr>
              <a:t>Vapeur de mercure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C126C3B5-04FF-40CC-BB00-A320B64E9C3B}"/>
              </a:ext>
            </a:extLst>
          </p:cNvPr>
          <p:cNvSpPr/>
          <p:nvPr/>
        </p:nvSpPr>
        <p:spPr>
          <a:xfrm>
            <a:off x="216000" y="2844000"/>
            <a:ext cx="1440000" cy="54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08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Filament chauffé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49BA49-F4C0-4702-995E-182E1616A3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>
                <a:cs typeface="Tahoma" pitchFamily="2"/>
              </a:rPr>
              <a:t>Réalisation d’un puits quantique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6ECCE32-5308-4220-9733-0FF06B18B2A4}"/>
              </a:ext>
            </a:extLst>
          </p:cNvPr>
          <p:cNvSpPr txBox="1"/>
          <p:nvPr/>
        </p:nvSpPr>
        <p:spPr>
          <a:xfrm>
            <a:off x="629280" y="1302840"/>
            <a:ext cx="4184279" cy="4409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Qu’est ce qu’un semi-conducteur ?</a:t>
            </a:r>
          </a:p>
        </p:txBody>
      </p:sp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9E198116-FC7E-4EC7-A85F-48E1687144DC}"/>
              </a:ext>
            </a:extLst>
          </p:cNvPr>
          <p:cNvSpPr/>
          <p:nvPr/>
        </p:nvSpPr>
        <p:spPr>
          <a:xfrm flipV="1">
            <a:off x="3348000" y="1980000"/>
            <a:ext cx="0" cy="3060000"/>
          </a:xfrm>
          <a:prstGeom prst="line">
            <a:avLst/>
          </a:prstGeom>
          <a:noFill/>
          <a:ln w="1080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0688D76-5CD3-4A82-B5E0-98F7E4520AE6}"/>
              </a:ext>
            </a:extLst>
          </p:cNvPr>
          <p:cNvSpPr txBox="1"/>
          <p:nvPr/>
        </p:nvSpPr>
        <p:spPr>
          <a:xfrm>
            <a:off x="2484720" y="1857599"/>
            <a:ext cx="78120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Énergie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4817B507-C7A9-49FA-83D8-EA52FFD4DED3}"/>
              </a:ext>
            </a:extLst>
          </p:cNvPr>
          <p:cNvSpPr/>
          <p:nvPr/>
        </p:nvSpPr>
        <p:spPr>
          <a:xfrm>
            <a:off x="3708000" y="1980000"/>
            <a:ext cx="1800000" cy="122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0800">
            <a:solidFill>
              <a:srgbClr val="2A6099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2A6099"/>
                </a:solidFill>
              </a:defRPr>
            </a:pPr>
            <a:r>
              <a:rPr lang="fr-FR" sz="1800" b="0" i="0" u="none" strike="noStrike" kern="1200" cap="none">
                <a:ln>
                  <a:noFill/>
                </a:ln>
                <a:solidFill>
                  <a:srgbClr val="2A6099"/>
                </a:solidFill>
                <a:latin typeface="Source Sans Pro" pitchFamily="34"/>
                <a:ea typeface="Segoe UI" pitchFamily="2"/>
                <a:cs typeface="Tahoma" pitchFamily="2"/>
              </a:rPr>
              <a:t>Bande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2A6099"/>
                </a:solidFill>
              </a:defRPr>
            </a:pPr>
            <a:r>
              <a:rPr lang="fr-FR" sz="1800" b="0" i="0" u="none" strike="noStrike" kern="1200" cap="none">
                <a:ln>
                  <a:noFill/>
                </a:ln>
                <a:solidFill>
                  <a:srgbClr val="2A6099"/>
                </a:solidFill>
                <a:latin typeface="Source Sans Pro" pitchFamily="34"/>
                <a:ea typeface="Segoe UI" pitchFamily="2"/>
                <a:cs typeface="Tahoma" pitchFamily="2"/>
              </a:rPr>
              <a:t>de conduction</a:t>
            </a: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4B8A825B-A9B1-4A3E-8291-BC8943E1BC7C}"/>
              </a:ext>
            </a:extLst>
          </p:cNvPr>
          <p:cNvSpPr/>
          <p:nvPr/>
        </p:nvSpPr>
        <p:spPr>
          <a:xfrm>
            <a:off x="3708000" y="3780000"/>
            <a:ext cx="1800000" cy="122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0800">
            <a:solidFill>
              <a:srgbClr val="FF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FF0000"/>
                </a:solidFill>
              </a:defRPr>
            </a:pPr>
            <a:r>
              <a:rPr lang="fr-FR" sz="1800" b="0" i="0" u="none" strike="noStrike" kern="1200" cap="none">
                <a:ln>
                  <a:noFill/>
                </a:ln>
                <a:solidFill>
                  <a:srgbClr val="FF0000"/>
                </a:solidFill>
                <a:latin typeface="Source Sans Pro" pitchFamily="34"/>
                <a:ea typeface="Segoe UI" pitchFamily="2"/>
                <a:cs typeface="Tahoma" pitchFamily="2"/>
              </a:rPr>
              <a:t>Bande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FF0000"/>
                </a:solidFill>
              </a:defRPr>
            </a:pPr>
            <a:r>
              <a:rPr lang="fr-FR" sz="1800" b="0" i="0" u="none" strike="noStrike" kern="1200" cap="none">
                <a:ln>
                  <a:noFill/>
                </a:ln>
                <a:solidFill>
                  <a:srgbClr val="FF0000"/>
                </a:solidFill>
                <a:latin typeface="Source Sans Pro" pitchFamily="34"/>
                <a:ea typeface="Segoe UI" pitchFamily="2"/>
                <a:cs typeface="Tahoma" pitchFamily="2"/>
              </a:rPr>
              <a:t>de valence</a:t>
            </a: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ED55F2FB-3359-4860-A88D-B60F8706F4EF}"/>
              </a:ext>
            </a:extLst>
          </p:cNvPr>
          <p:cNvSpPr/>
          <p:nvPr/>
        </p:nvSpPr>
        <p:spPr>
          <a:xfrm>
            <a:off x="5580000" y="3240000"/>
            <a:ext cx="180000" cy="540000"/>
          </a:xfrm>
          <a:custGeom>
            <a:avLst>
              <a:gd name="f0" fmla="val 18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0800"/>
              <a:gd name="f13" fmla="val 162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8 f15 1"/>
              <a:gd name="f28" fmla="*/ f18 f16 1"/>
              <a:gd name="f29" fmla="*/ 0 f15 1"/>
              <a:gd name="f30" fmla="*/ 7800 f15 1"/>
              <a:gd name="f31" fmla="*/ 0 f16 1"/>
              <a:gd name="f32" fmla="*/ f19 1 f4"/>
              <a:gd name="f33" fmla="*/ 21600 f16 1"/>
              <a:gd name="f34" fmla="*/ 21600 f15 1"/>
              <a:gd name="f35" fmla="*/ 108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29" y="f31"/>
              </a:cxn>
              <a:cxn ang="f42">
                <a:pos x="f29" y="f33"/>
              </a:cxn>
              <a:cxn ang="f42">
                <a:pos x="f34" y="f35"/>
              </a:cxn>
            </a:cxnLst>
            <a:rect l="f29" t="f44" r="f30" b="f45"/>
            <a:pathLst>
              <a:path w="21600" h="21600">
                <a:moveTo>
                  <a:pt x="f7" y="f7"/>
                </a:moveTo>
                <a:cubicBezTo>
                  <a:pt x="f11" y="f7"/>
                  <a:pt x="f12" y="f20"/>
                  <a:pt x="f12" y="f21"/>
                </a:cubicBezTo>
                <a:lnTo>
                  <a:pt x="f12" y="f36"/>
                </a:lnTo>
                <a:cubicBezTo>
                  <a:pt x="f12" y="f37"/>
                  <a:pt x="f13" y="f22"/>
                  <a:pt x="f8" y="f22"/>
                </a:cubicBezTo>
                <a:cubicBezTo>
                  <a:pt x="f13" y="f22"/>
                  <a:pt x="f12" y="f38"/>
                  <a:pt x="f12" y="f39"/>
                </a:cubicBezTo>
                <a:lnTo>
                  <a:pt x="f12" y="f23"/>
                </a:lnTo>
                <a:cubicBezTo>
                  <a:pt x="f12" y="f40"/>
                  <a:pt x="f11" y="f8"/>
                  <a:pt x="f7" y="f8"/>
                </a:cubicBezTo>
              </a:path>
            </a:pathLst>
          </a:custGeom>
          <a:noFill/>
          <a:ln w="10800">
            <a:solidFill>
              <a:srgbClr val="1ABC9C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89B8F14-BB5C-4EF5-B4DA-D3DD98A5A312}"/>
              </a:ext>
            </a:extLst>
          </p:cNvPr>
          <p:cNvSpPr txBox="1"/>
          <p:nvPr/>
        </p:nvSpPr>
        <p:spPr>
          <a:xfrm>
            <a:off x="5868000" y="3322799"/>
            <a:ext cx="2745719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>
                <a:ln>
                  <a:noFill/>
                </a:ln>
                <a:solidFill>
                  <a:srgbClr val="1ABC9C"/>
                </a:solidFill>
                <a:latin typeface="Source Sans Pro" pitchFamily="34"/>
                <a:ea typeface="Segoe UI" pitchFamily="2"/>
                <a:cs typeface="Tahoma" pitchFamily="2"/>
              </a:rPr>
              <a:t>Bande d’énergie interdite</a:t>
            </a:r>
          </a:p>
        </p:txBody>
      </p:sp>
      <p:sp>
        <p:nvSpPr>
          <p:cNvPr id="10" name="Connecteur droit 9">
            <a:extLst>
              <a:ext uri="{FF2B5EF4-FFF2-40B4-BE49-F238E27FC236}">
                <a16:creationId xmlns:a16="http://schemas.microsoft.com/office/drawing/2014/main" id="{0C28F44F-185A-4937-88A6-3CE20D4776C2}"/>
              </a:ext>
            </a:extLst>
          </p:cNvPr>
          <p:cNvSpPr/>
          <p:nvPr/>
        </p:nvSpPr>
        <p:spPr>
          <a:xfrm>
            <a:off x="3960000" y="3204000"/>
            <a:ext cx="0" cy="576000"/>
          </a:xfrm>
          <a:prstGeom prst="line">
            <a:avLst/>
          </a:prstGeom>
          <a:noFill/>
          <a:ln w="10800">
            <a:solidFill>
              <a:srgbClr val="1ABC9C"/>
            </a:solidFill>
            <a:prstDash val="solid"/>
            <a:headEnd type="arrow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6C93A0A-7B49-49F5-B54C-06591D0A7C04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4083480" y="3383280"/>
                <a:ext cx="757080" cy="22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algn="ctr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𝐺𝐴𝑃</m:t>
                      </m:r>
                    </m:oMath>
                  </m:oMathPara>
                </a14:m>
                <a:endParaRPr lang="fr-FR" i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6C93A0A-7B49-49F5-B54C-06591D0A7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480" y="3383280"/>
                <a:ext cx="757080" cy="221400"/>
              </a:xfrm>
              <a:prstGeom prst="rect">
                <a:avLst/>
              </a:prstGeom>
              <a:blipFill>
                <a:blip r:embed="rId3"/>
                <a:stretch>
                  <a:fillRect l="-28226" t="-8333" r="-22581" b="-5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2FBEE5-2C8A-4E35-9083-100CADF63D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>
                <a:cs typeface="Tahoma" pitchFamily="2"/>
              </a:rPr>
              <a:t>Réalisation d’un puits quantique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B60F865-80B9-4C30-B1D4-B523FF82F1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3619" b="81323"/>
          <a:stretch>
            <a:fillRect/>
          </a:stretch>
        </p:blipFill>
        <p:spPr>
          <a:xfrm>
            <a:off x="2015999" y="1260000"/>
            <a:ext cx="6300000" cy="6627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4CB4885-D466-4F35-AD32-01E64F6EFD7C}"/>
              </a:ext>
            </a:extLst>
          </p:cNvPr>
          <p:cNvSpPr txBox="1"/>
          <p:nvPr/>
        </p:nvSpPr>
        <p:spPr>
          <a:xfrm>
            <a:off x="3530880" y="1424880"/>
            <a:ext cx="53748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1" i="0" u="none" strike="noStrike" kern="1200" cap="none">
                <a:ln>
                  <a:noFill/>
                </a:ln>
                <a:solidFill>
                  <a:srgbClr val="2A6099"/>
                </a:solidFill>
                <a:latin typeface="Source Sans Pro" pitchFamily="34"/>
                <a:ea typeface="Segoe UI" pitchFamily="2"/>
                <a:cs typeface="Tahoma" pitchFamily="2"/>
              </a:rPr>
              <a:t>SC 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A645BA7-1097-473C-8710-845791E0B745}"/>
              </a:ext>
            </a:extLst>
          </p:cNvPr>
          <p:cNvSpPr txBox="1"/>
          <p:nvPr/>
        </p:nvSpPr>
        <p:spPr>
          <a:xfrm>
            <a:off x="6518880" y="1424880"/>
            <a:ext cx="53748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1" i="0" u="none" strike="noStrike" kern="1200" cap="none">
                <a:ln>
                  <a:noFill/>
                </a:ln>
                <a:solidFill>
                  <a:srgbClr val="2A6099"/>
                </a:solidFill>
                <a:latin typeface="Source Sans Pro" pitchFamily="34"/>
                <a:ea typeface="Segoe UI" pitchFamily="2"/>
                <a:cs typeface="Tahoma" pitchFamily="2"/>
              </a:rPr>
              <a:t>SC 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C1A24D9-5283-497D-97FA-9B128DD4B6BB}"/>
              </a:ext>
            </a:extLst>
          </p:cNvPr>
          <p:cNvSpPr txBox="1"/>
          <p:nvPr/>
        </p:nvSpPr>
        <p:spPr>
          <a:xfrm>
            <a:off x="4975560" y="1424880"/>
            <a:ext cx="53748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1" i="0" u="none" strike="noStrike" kern="1200" cap="none">
                <a:ln>
                  <a:noFill/>
                </a:ln>
                <a:solidFill>
                  <a:srgbClr val="FF972F"/>
                </a:solidFill>
                <a:latin typeface="Source Sans Pro" pitchFamily="34"/>
                <a:ea typeface="Segoe UI" pitchFamily="2"/>
                <a:cs typeface="Tahoma" pitchFamily="2"/>
              </a:rPr>
              <a:t>SC 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AED5F9-2C62-4602-87F5-05B8B778AA19}"/>
              </a:ext>
            </a:extLst>
          </p:cNvPr>
          <p:cNvSpPr txBox="1"/>
          <p:nvPr/>
        </p:nvSpPr>
        <p:spPr>
          <a:xfrm>
            <a:off x="4500000" y="2477880"/>
            <a:ext cx="663840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avec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230E182-8532-4AC2-AC70-6688A28F3FB6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5171400" y="2530800"/>
                <a:ext cx="878400" cy="2869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algn="ctr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i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230E182-8532-4AC2-AC70-6688A28F3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400" y="2530800"/>
                <a:ext cx="878400" cy="286920"/>
              </a:xfrm>
              <a:prstGeom prst="rect">
                <a:avLst/>
              </a:prstGeom>
              <a:blipFill>
                <a:blip r:embed="rId4"/>
                <a:stretch>
                  <a:fillRect l="-17361" r="-8333" b="-27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necteur droit 8">
            <a:extLst>
              <a:ext uri="{FF2B5EF4-FFF2-40B4-BE49-F238E27FC236}">
                <a16:creationId xmlns:a16="http://schemas.microsoft.com/office/drawing/2014/main" id="{A044D0D1-655A-478D-AF2B-331DA392F4B3}"/>
              </a:ext>
            </a:extLst>
          </p:cNvPr>
          <p:cNvSpPr/>
          <p:nvPr/>
        </p:nvSpPr>
        <p:spPr>
          <a:xfrm flipV="1">
            <a:off x="2634119" y="2115000"/>
            <a:ext cx="5288401" cy="7560"/>
          </a:xfrm>
          <a:prstGeom prst="line">
            <a:avLst/>
          </a:prstGeom>
          <a:noFill/>
          <a:ln w="1080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3767AC1-6D59-4FF9-97E8-80C4B2F0AC45}"/>
              </a:ext>
            </a:extLst>
          </p:cNvPr>
          <p:cNvSpPr txBox="1"/>
          <p:nvPr/>
        </p:nvSpPr>
        <p:spPr>
          <a:xfrm>
            <a:off x="7985160" y="1945080"/>
            <a:ext cx="26604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x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FA9719-189A-4EC0-AE55-B313D26A93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>
                <a:cs typeface="Tahoma" pitchFamily="2"/>
              </a:rPr>
              <a:t>Réalisation d’un puits quantique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00789DB-43B1-4887-A3DD-5E9848B99A7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3619" b="3806"/>
          <a:stretch>
            <a:fillRect/>
          </a:stretch>
        </p:blipFill>
        <p:spPr>
          <a:xfrm>
            <a:off x="2015999" y="1260000"/>
            <a:ext cx="6300000" cy="4079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A4214980-34B5-41B5-AECF-A683ACFD729D}"/>
              </a:ext>
            </a:extLst>
          </p:cNvPr>
          <p:cNvSpPr/>
          <p:nvPr/>
        </p:nvSpPr>
        <p:spPr>
          <a:xfrm flipV="1">
            <a:off x="2511000" y="2162880"/>
            <a:ext cx="0" cy="3060000"/>
          </a:xfrm>
          <a:prstGeom prst="line">
            <a:avLst/>
          </a:prstGeom>
          <a:noFill/>
          <a:ln w="1080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D471ED6-4BEF-4293-9509-2BD04A062AFB}"/>
              </a:ext>
            </a:extLst>
          </p:cNvPr>
          <p:cNvSpPr txBox="1"/>
          <p:nvPr/>
        </p:nvSpPr>
        <p:spPr>
          <a:xfrm>
            <a:off x="1647720" y="2112480"/>
            <a:ext cx="78120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Énergie</a:t>
            </a:r>
          </a:p>
        </p:txBody>
      </p:sp>
      <p:sp>
        <p:nvSpPr>
          <p:cNvPr id="6" name="Connecteur droit 5">
            <a:extLst>
              <a:ext uri="{FF2B5EF4-FFF2-40B4-BE49-F238E27FC236}">
                <a16:creationId xmlns:a16="http://schemas.microsoft.com/office/drawing/2014/main" id="{A070A749-A84C-496F-BE51-675A60D3189D}"/>
              </a:ext>
            </a:extLst>
          </p:cNvPr>
          <p:cNvSpPr/>
          <p:nvPr/>
        </p:nvSpPr>
        <p:spPr>
          <a:xfrm flipV="1">
            <a:off x="2636639" y="2118240"/>
            <a:ext cx="5288401" cy="7560"/>
          </a:xfrm>
          <a:prstGeom prst="line">
            <a:avLst/>
          </a:prstGeom>
          <a:noFill/>
          <a:ln w="1080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C804AF-7F40-49E8-8B11-1F968CCF1177}"/>
              </a:ext>
            </a:extLst>
          </p:cNvPr>
          <p:cNvSpPr txBox="1"/>
          <p:nvPr/>
        </p:nvSpPr>
        <p:spPr>
          <a:xfrm>
            <a:off x="7984800" y="1945080"/>
            <a:ext cx="26604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1050ABB-352F-4C59-8805-37A0BA5D5346}"/>
              </a:ext>
            </a:extLst>
          </p:cNvPr>
          <p:cNvSpPr txBox="1"/>
          <p:nvPr/>
        </p:nvSpPr>
        <p:spPr>
          <a:xfrm>
            <a:off x="3531240" y="1424880"/>
            <a:ext cx="53748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1" i="0" u="none" strike="noStrike" kern="1200" cap="none">
                <a:ln>
                  <a:noFill/>
                </a:ln>
                <a:solidFill>
                  <a:srgbClr val="2A6099"/>
                </a:solidFill>
                <a:latin typeface="Source Sans Pro" pitchFamily="34"/>
                <a:ea typeface="Segoe UI" pitchFamily="2"/>
                <a:cs typeface="Tahoma" pitchFamily="2"/>
              </a:rPr>
              <a:t>SC 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5D32B-EA73-4B57-A5C6-353B443CB975}"/>
              </a:ext>
            </a:extLst>
          </p:cNvPr>
          <p:cNvSpPr txBox="1"/>
          <p:nvPr/>
        </p:nvSpPr>
        <p:spPr>
          <a:xfrm>
            <a:off x="4975920" y="1424880"/>
            <a:ext cx="53748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1" i="0" u="none" strike="noStrike" kern="1200" cap="none">
                <a:ln>
                  <a:noFill/>
                </a:ln>
                <a:solidFill>
                  <a:srgbClr val="FF972F"/>
                </a:solidFill>
                <a:latin typeface="Source Sans Pro" pitchFamily="34"/>
                <a:ea typeface="Segoe UI" pitchFamily="2"/>
                <a:cs typeface="Tahoma" pitchFamily="2"/>
              </a:rPr>
              <a:t>SC 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49879B0-B79C-4563-A500-08DB673B5491}"/>
              </a:ext>
            </a:extLst>
          </p:cNvPr>
          <p:cNvSpPr txBox="1"/>
          <p:nvPr/>
        </p:nvSpPr>
        <p:spPr>
          <a:xfrm>
            <a:off x="6519240" y="1424880"/>
            <a:ext cx="53748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1" i="0" u="none" strike="noStrike" kern="1200" cap="none">
                <a:ln>
                  <a:noFill/>
                </a:ln>
                <a:solidFill>
                  <a:srgbClr val="2A6099"/>
                </a:solidFill>
                <a:latin typeface="Source Sans Pro" pitchFamily="34"/>
                <a:ea typeface="Segoe UI" pitchFamily="2"/>
                <a:cs typeface="Tahoma" pitchFamily="2"/>
              </a:rPr>
              <a:t>SC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B0EA5F1F-DAC9-4B4E-B618-747A5991E3E9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3706560" y="3744000"/>
                <a:ext cx="357840" cy="2552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algn="ctr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i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B0EA5F1F-DAC9-4B4E-B618-747A5991E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560" y="3744000"/>
                <a:ext cx="357840" cy="255240"/>
              </a:xfrm>
              <a:prstGeom prst="rect">
                <a:avLst/>
              </a:prstGeom>
              <a:blipFill>
                <a:blip r:embed="rId4"/>
                <a:stretch>
                  <a:fillRect l="-27119" r="-3390" b="-380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CA12C9CA-9E98-46F9-97C5-FFF3B97D2F5E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6766560" y="3744360"/>
                <a:ext cx="357840" cy="2552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algn="ctr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i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CA12C9CA-9E98-46F9-97C5-FFF3B97D2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560" y="3744360"/>
                <a:ext cx="357840" cy="255240"/>
              </a:xfrm>
              <a:prstGeom prst="rect">
                <a:avLst/>
              </a:prstGeom>
              <a:blipFill>
                <a:blip r:embed="rId5"/>
                <a:stretch>
                  <a:fillRect l="-27119" r="-3390" b="-380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A65D3E14-94D0-48D2-8F39-7C7CFA8D4336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5326560" y="3852720"/>
                <a:ext cx="358920" cy="2552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algn="ctr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i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A65D3E14-94D0-48D2-8F39-7C7CFA8D4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560" y="3852720"/>
                <a:ext cx="358920" cy="255240"/>
              </a:xfrm>
              <a:prstGeom prst="rect">
                <a:avLst/>
              </a:prstGeom>
              <a:blipFill>
                <a:blip r:embed="rId6"/>
                <a:stretch>
                  <a:fillRect l="-27119" r="-3390" b="-3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6BCD9A9-1951-41D6-A02E-CFF7E7BF69A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3933" b="2642"/>
          <a:stretch>
            <a:fillRect/>
          </a:stretch>
        </p:blipFill>
        <p:spPr>
          <a:xfrm>
            <a:off x="2015999" y="1282320"/>
            <a:ext cx="6300000" cy="407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CB8396BA-2BA9-4769-B62C-0927AFBF6BA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>
                <a:cs typeface="Tahoma" pitchFamily="2"/>
              </a:rPr>
              <a:t>Réalisation d’un puits quantique</a:t>
            </a:r>
          </a:p>
        </p:txBody>
      </p:sp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B1A6973F-6ED3-4098-91B7-69D16025701A}"/>
              </a:ext>
            </a:extLst>
          </p:cNvPr>
          <p:cNvSpPr/>
          <p:nvPr/>
        </p:nvSpPr>
        <p:spPr>
          <a:xfrm flipV="1">
            <a:off x="2511000" y="2162880"/>
            <a:ext cx="0" cy="3060000"/>
          </a:xfrm>
          <a:prstGeom prst="line">
            <a:avLst/>
          </a:prstGeom>
          <a:noFill/>
          <a:ln w="1080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BDAB709-F78C-413B-B5BE-D30FB87189D6}"/>
              </a:ext>
            </a:extLst>
          </p:cNvPr>
          <p:cNvSpPr txBox="1"/>
          <p:nvPr/>
        </p:nvSpPr>
        <p:spPr>
          <a:xfrm>
            <a:off x="1647720" y="2112480"/>
            <a:ext cx="78120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Énergie</a:t>
            </a:r>
          </a:p>
        </p:txBody>
      </p:sp>
      <p:sp>
        <p:nvSpPr>
          <p:cNvPr id="6" name="Connecteur droit 5">
            <a:extLst>
              <a:ext uri="{FF2B5EF4-FFF2-40B4-BE49-F238E27FC236}">
                <a16:creationId xmlns:a16="http://schemas.microsoft.com/office/drawing/2014/main" id="{885AD484-F16A-4309-B508-399C5F4D15E9}"/>
              </a:ext>
            </a:extLst>
          </p:cNvPr>
          <p:cNvSpPr/>
          <p:nvPr/>
        </p:nvSpPr>
        <p:spPr>
          <a:xfrm flipV="1">
            <a:off x="2636639" y="2118240"/>
            <a:ext cx="5288401" cy="7560"/>
          </a:xfrm>
          <a:prstGeom prst="line">
            <a:avLst/>
          </a:prstGeom>
          <a:noFill/>
          <a:ln w="1080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4455539-4E48-486F-BA2B-5FF3F8139478}"/>
              </a:ext>
            </a:extLst>
          </p:cNvPr>
          <p:cNvSpPr txBox="1"/>
          <p:nvPr/>
        </p:nvSpPr>
        <p:spPr>
          <a:xfrm>
            <a:off x="7984800" y="1945080"/>
            <a:ext cx="26604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0A0EE90-70B6-4287-B7DC-620FC0BE87BF}"/>
              </a:ext>
            </a:extLst>
          </p:cNvPr>
          <p:cNvSpPr txBox="1"/>
          <p:nvPr/>
        </p:nvSpPr>
        <p:spPr>
          <a:xfrm>
            <a:off x="3531240" y="1424880"/>
            <a:ext cx="53748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1" i="0" u="none" strike="noStrike" kern="1200" cap="none">
                <a:ln>
                  <a:noFill/>
                </a:ln>
                <a:solidFill>
                  <a:srgbClr val="2A6099"/>
                </a:solidFill>
                <a:latin typeface="Source Sans Pro" pitchFamily="34"/>
                <a:ea typeface="Segoe UI" pitchFamily="2"/>
                <a:cs typeface="Tahoma" pitchFamily="2"/>
              </a:rPr>
              <a:t>SC 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4EB3E0B-6902-4367-AA6A-724953CA0096}"/>
              </a:ext>
            </a:extLst>
          </p:cNvPr>
          <p:cNvSpPr txBox="1"/>
          <p:nvPr/>
        </p:nvSpPr>
        <p:spPr>
          <a:xfrm>
            <a:off x="4975920" y="1424880"/>
            <a:ext cx="53748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1" i="0" u="none" strike="noStrike" kern="1200" cap="none">
                <a:ln>
                  <a:noFill/>
                </a:ln>
                <a:solidFill>
                  <a:srgbClr val="FF972F"/>
                </a:solidFill>
                <a:latin typeface="Source Sans Pro" pitchFamily="34"/>
                <a:ea typeface="Segoe UI" pitchFamily="2"/>
                <a:cs typeface="Tahoma" pitchFamily="2"/>
              </a:rPr>
              <a:t>SC 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DDF3D67-949F-460B-A0D4-CDA79BEB8F78}"/>
              </a:ext>
            </a:extLst>
          </p:cNvPr>
          <p:cNvSpPr txBox="1"/>
          <p:nvPr/>
        </p:nvSpPr>
        <p:spPr>
          <a:xfrm>
            <a:off x="6519240" y="1424880"/>
            <a:ext cx="53748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1" i="0" u="none" strike="noStrike" kern="1200" cap="none">
                <a:ln>
                  <a:noFill/>
                </a:ln>
                <a:solidFill>
                  <a:srgbClr val="2A6099"/>
                </a:solidFill>
                <a:latin typeface="Source Sans Pro" pitchFamily="34"/>
                <a:ea typeface="Segoe UI" pitchFamily="2"/>
                <a:cs typeface="Tahoma" pitchFamily="2"/>
              </a:rPr>
              <a:t>SC 1</a:t>
            </a:r>
          </a:p>
        </p:txBody>
      </p:sp>
      <p:sp>
        <p:nvSpPr>
          <p:cNvPr id="11" name="Connecteur droit 10">
            <a:extLst>
              <a:ext uri="{FF2B5EF4-FFF2-40B4-BE49-F238E27FC236}">
                <a16:creationId xmlns:a16="http://schemas.microsoft.com/office/drawing/2014/main" id="{8E5AEE7D-F82C-471E-A6F3-05BD2382FB54}"/>
              </a:ext>
            </a:extLst>
          </p:cNvPr>
          <p:cNvSpPr/>
          <p:nvPr/>
        </p:nvSpPr>
        <p:spPr>
          <a:xfrm flipV="1">
            <a:off x="2520000" y="3246479"/>
            <a:ext cx="2303640" cy="1441"/>
          </a:xfrm>
          <a:prstGeom prst="line">
            <a:avLst/>
          </a:prstGeom>
          <a:noFill/>
          <a:ln w="57240">
            <a:solidFill>
              <a:srgbClr val="1ABC9C"/>
            </a:solidFill>
            <a:prstDash val="solid"/>
          </a:ln>
        </p:spPr>
        <p:txBody>
          <a:bodyPr wrap="none" lIns="112680" tIns="67680" rIns="112680" bIns="6768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2" name="Connecteur droit 11">
            <a:extLst>
              <a:ext uri="{FF2B5EF4-FFF2-40B4-BE49-F238E27FC236}">
                <a16:creationId xmlns:a16="http://schemas.microsoft.com/office/drawing/2014/main" id="{EBEA5130-8721-40AC-9F58-26B46C8C9B26}"/>
              </a:ext>
            </a:extLst>
          </p:cNvPr>
          <p:cNvSpPr/>
          <p:nvPr/>
        </p:nvSpPr>
        <p:spPr>
          <a:xfrm>
            <a:off x="5796000" y="3251880"/>
            <a:ext cx="2124000" cy="0"/>
          </a:xfrm>
          <a:prstGeom prst="line">
            <a:avLst/>
          </a:prstGeom>
          <a:noFill/>
          <a:ln w="57240">
            <a:solidFill>
              <a:srgbClr val="1ABC9C"/>
            </a:solidFill>
            <a:prstDash val="solid"/>
          </a:ln>
        </p:spPr>
        <p:txBody>
          <a:bodyPr wrap="none" lIns="112680" tIns="67680" rIns="112680" bIns="6768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3" name="Connecteur droit 12">
            <a:extLst>
              <a:ext uri="{FF2B5EF4-FFF2-40B4-BE49-F238E27FC236}">
                <a16:creationId xmlns:a16="http://schemas.microsoft.com/office/drawing/2014/main" id="{B4091434-0131-4FD5-8BE7-95FAE8A20CE0}"/>
              </a:ext>
            </a:extLst>
          </p:cNvPr>
          <p:cNvSpPr/>
          <p:nvPr/>
        </p:nvSpPr>
        <p:spPr>
          <a:xfrm flipH="1" flipV="1">
            <a:off x="4824360" y="3228480"/>
            <a:ext cx="360" cy="467280"/>
          </a:xfrm>
          <a:prstGeom prst="line">
            <a:avLst/>
          </a:prstGeom>
          <a:noFill/>
          <a:ln w="57240">
            <a:solidFill>
              <a:srgbClr val="1ABC9C"/>
            </a:solidFill>
            <a:prstDash val="solid"/>
          </a:ln>
        </p:spPr>
        <p:txBody>
          <a:bodyPr wrap="none" lIns="112680" tIns="67680" rIns="112680" bIns="6768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4" name="Connecteur droit 13">
            <a:extLst>
              <a:ext uri="{FF2B5EF4-FFF2-40B4-BE49-F238E27FC236}">
                <a16:creationId xmlns:a16="http://schemas.microsoft.com/office/drawing/2014/main" id="{362F9371-4070-4369-A2A2-4A635067B209}"/>
              </a:ext>
            </a:extLst>
          </p:cNvPr>
          <p:cNvSpPr/>
          <p:nvPr/>
        </p:nvSpPr>
        <p:spPr>
          <a:xfrm flipH="1" flipV="1">
            <a:off x="5795280" y="3232800"/>
            <a:ext cx="1440" cy="462960"/>
          </a:xfrm>
          <a:prstGeom prst="line">
            <a:avLst/>
          </a:prstGeom>
          <a:noFill/>
          <a:ln w="57240">
            <a:solidFill>
              <a:srgbClr val="1ABC9C"/>
            </a:solidFill>
            <a:prstDash val="solid"/>
          </a:ln>
        </p:spPr>
        <p:txBody>
          <a:bodyPr wrap="none" lIns="112680" tIns="67680" rIns="112680" bIns="6768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5" name="Connecteur droit 14">
            <a:extLst>
              <a:ext uri="{FF2B5EF4-FFF2-40B4-BE49-F238E27FC236}">
                <a16:creationId xmlns:a16="http://schemas.microsoft.com/office/drawing/2014/main" id="{4C06EE72-8883-45AF-8A95-DCCE6DFD4F2A}"/>
              </a:ext>
            </a:extLst>
          </p:cNvPr>
          <p:cNvSpPr/>
          <p:nvPr/>
        </p:nvSpPr>
        <p:spPr>
          <a:xfrm flipH="1">
            <a:off x="4807080" y="3692160"/>
            <a:ext cx="1005840" cy="6840"/>
          </a:xfrm>
          <a:prstGeom prst="line">
            <a:avLst/>
          </a:prstGeom>
          <a:noFill/>
          <a:ln w="57240">
            <a:solidFill>
              <a:srgbClr val="1ABC9C"/>
            </a:solidFill>
            <a:prstDash val="solid"/>
          </a:ln>
        </p:spPr>
        <p:txBody>
          <a:bodyPr wrap="none" lIns="112680" tIns="67680" rIns="112680" bIns="6768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F45B441-A643-469A-A2CF-A54A241023F6}"/>
              </a:ext>
            </a:extLst>
          </p:cNvPr>
          <p:cNvSpPr txBox="1"/>
          <p:nvPr/>
        </p:nvSpPr>
        <p:spPr>
          <a:xfrm>
            <a:off x="8100000" y="2937960"/>
            <a:ext cx="1713960" cy="6670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>
                <a:ln>
                  <a:noFill/>
                </a:ln>
                <a:solidFill>
                  <a:srgbClr val="1ABC9C"/>
                </a:solidFill>
                <a:latin typeface="Source Sans Pro" pitchFamily="34"/>
                <a:ea typeface="Segoe UI" pitchFamily="2"/>
                <a:cs typeface="Tahoma" pitchFamily="2"/>
              </a:rPr>
              <a:t>Potentiel vu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>
                <a:ln>
                  <a:noFill/>
                </a:ln>
                <a:solidFill>
                  <a:srgbClr val="1ABC9C"/>
                </a:solidFill>
                <a:latin typeface="Source Sans Pro" pitchFamily="34"/>
                <a:ea typeface="Segoe UI" pitchFamily="2"/>
                <a:cs typeface="Tahoma" pitchFamily="2"/>
              </a:rPr>
              <a:t>par un électron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206C2F2-BAC9-4A25-90C1-14575F3ED53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3933" b="2642"/>
          <a:stretch>
            <a:fillRect/>
          </a:stretch>
        </p:blipFill>
        <p:spPr>
          <a:xfrm>
            <a:off x="2015999" y="1282320"/>
            <a:ext cx="6300000" cy="407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030507F6-7CD8-4100-808F-9EBFD1BA3D5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>
                <a:cs typeface="Tahoma" pitchFamily="2"/>
              </a:rPr>
              <a:t>Réalisation d’un puits quantique</a:t>
            </a:r>
          </a:p>
        </p:txBody>
      </p:sp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3394CACC-256F-452C-A322-45528B750828}"/>
              </a:ext>
            </a:extLst>
          </p:cNvPr>
          <p:cNvSpPr/>
          <p:nvPr/>
        </p:nvSpPr>
        <p:spPr>
          <a:xfrm flipV="1">
            <a:off x="2511000" y="2162880"/>
            <a:ext cx="0" cy="3060000"/>
          </a:xfrm>
          <a:prstGeom prst="line">
            <a:avLst/>
          </a:prstGeom>
          <a:noFill/>
          <a:ln w="1080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E192AF-66B7-4066-AB4E-7A09040A4F30}"/>
              </a:ext>
            </a:extLst>
          </p:cNvPr>
          <p:cNvSpPr txBox="1"/>
          <p:nvPr/>
        </p:nvSpPr>
        <p:spPr>
          <a:xfrm>
            <a:off x="1647720" y="2112480"/>
            <a:ext cx="78120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Énergie</a:t>
            </a:r>
          </a:p>
        </p:txBody>
      </p:sp>
      <p:sp>
        <p:nvSpPr>
          <p:cNvPr id="6" name="Connecteur droit 5">
            <a:extLst>
              <a:ext uri="{FF2B5EF4-FFF2-40B4-BE49-F238E27FC236}">
                <a16:creationId xmlns:a16="http://schemas.microsoft.com/office/drawing/2014/main" id="{CCBA9349-D278-4E8A-9469-6498431894A5}"/>
              </a:ext>
            </a:extLst>
          </p:cNvPr>
          <p:cNvSpPr/>
          <p:nvPr/>
        </p:nvSpPr>
        <p:spPr>
          <a:xfrm flipV="1">
            <a:off x="2636639" y="2118240"/>
            <a:ext cx="5288401" cy="7560"/>
          </a:xfrm>
          <a:prstGeom prst="line">
            <a:avLst/>
          </a:prstGeom>
          <a:noFill/>
          <a:ln w="1080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8456F2A-23D8-4D8A-9902-2AB2A650A1BB}"/>
              </a:ext>
            </a:extLst>
          </p:cNvPr>
          <p:cNvSpPr txBox="1"/>
          <p:nvPr/>
        </p:nvSpPr>
        <p:spPr>
          <a:xfrm>
            <a:off x="7984800" y="1945080"/>
            <a:ext cx="26604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E048262-F471-47F7-BB87-C78A9A8A936D}"/>
              </a:ext>
            </a:extLst>
          </p:cNvPr>
          <p:cNvSpPr txBox="1"/>
          <p:nvPr/>
        </p:nvSpPr>
        <p:spPr>
          <a:xfrm>
            <a:off x="3531240" y="1424880"/>
            <a:ext cx="53748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1" i="0" u="none" strike="noStrike" kern="1200" cap="none">
                <a:ln>
                  <a:noFill/>
                </a:ln>
                <a:solidFill>
                  <a:srgbClr val="2A6099"/>
                </a:solidFill>
                <a:latin typeface="Source Sans Pro" pitchFamily="34"/>
                <a:ea typeface="Segoe UI" pitchFamily="2"/>
                <a:cs typeface="Tahoma" pitchFamily="2"/>
              </a:rPr>
              <a:t>SC 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27F3EE2-B1EF-40F6-8C77-1E7FECDB53B1}"/>
              </a:ext>
            </a:extLst>
          </p:cNvPr>
          <p:cNvSpPr txBox="1"/>
          <p:nvPr/>
        </p:nvSpPr>
        <p:spPr>
          <a:xfrm>
            <a:off x="4975920" y="1424880"/>
            <a:ext cx="53748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1" i="0" u="none" strike="noStrike" kern="1200" cap="none">
                <a:ln>
                  <a:noFill/>
                </a:ln>
                <a:solidFill>
                  <a:srgbClr val="FF972F"/>
                </a:solidFill>
                <a:latin typeface="Source Sans Pro" pitchFamily="34"/>
                <a:ea typeface="Segoe UI" pitchFamily="2"/>
                <a:cs typeface="Tahoma" pitchFamily="2"/>
              </a:rPr>
              <a:t>SC 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9C59AB-2E05-42C0-A33C-3F0C7AA60515}"/>
              </a:ext>
            </a:extLst>
          </p:cNvPr>
          <p:cNvSpPr txBox="1"/>
          <p:nvPr/>
        </p:nvSpPr>
        <p:spPr>
          <a:xfrm>
            <a:off x="6519240" y="1424880"/>
            <a:ext cx="53748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1" i="0" u="none" strike="noStrike" kern="1200" cap="none">
                <a:ln>
                  <a:noFill/>
                </a:ln>
                <a:solidFill>
                  <a:srgbClr val="2A6099"/>
                </a:solidFill>
                <a:latin typeface="Source Sans Pro" pitchFamily="34"/>
                <a:ea typeface="Segoe UI" pitchFamily="2"/>
                <a:cs typeface="Tahoma" pitchFamily="2"/>
              </a:rPr>
              <a:t>SC 1</a:t>
            </a:r>
          </a:p>
        </p:txBody>
      </p:sp>
      <p:sp>
        <p:nvSpPr>
          <p:cNvPr id="11" name="Connecteur droit 10">
            <a:extLst>
              <a:ext uri="{FF2B5EF4-FFF2-40B4-BE49-F238E27FC236}">
                <a16:creationId xmlns:a16="http://schemas.microsoft.com/office/drawing/2014/main" id="{8DAB9CC4-ABA3-4717-AD0B-8950634AEDDE}"/>
              </a:ext>
            </a:extLst>
          </p:cNvPr>
          <p:cNvSpPr/>
          <p:nvPr/>
        </p:nvSpPr>
        <p:spPr>
          <a:xfrm flipV="1">
            <a:off x="2520000" y="3246479"/>
            <a:ext cx="2303640" cy="1441"/>
          </a:xfrm>
          <a:prstGeom prst="line">
            <a:avLst/>
          </a:prstGeom>
          <a:noFill/>
          <a:ln w="57240">
            <a:solidFill>
              <a:srgbClr val="1ABC9C"/>
            </a:solidFill>
            <a:prstDash val="solid"/>
          </a:ln>
        </p:spPr>
        <p:txBody>
          <a:bodyPr wrap="none" lIns="112680" tIns="67680" rIns="112680" bIns="6768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2" name="Connecteur droit 11">
            <a:extLst>
              <a:ext uri="{FF2B5EF4-FFF2-40B4-BE49-F238E27FC236}">
                <a16:creationId xmlns:a16="http://schemas.microsoft.com/office/drawing/2014/main" id="{B5EF8509-F9FD-495C-9BF9-5F58C9472756}"/>
              </a:ext>
            </a:extLst>
          </p:cNvPr>
          <p:cNvSpPr/>
          <p:nvPr/>
        </p:nvSpPr>
        <p:spPr>
          <a:xfrm>
            <a:off x="5796000" y="3251880"/>
            <a:ext cx="2124000" cy="0"/>
          </a:xfrm>
          <a:prstGeom prst="line">
            <a:avLst/>
          </a:prstGeom>
          <a:noFill/>
          <a:ln w="57240">
            <a:solidFill>
              <a:srgbClr val="1ABC9C"/>
            </a:solidFill>
            <a:prstDash val="solid"/>
          </a:ln>
        </p:spPr>
        <p:txBody>
          <a:bodyPr wrap="none" lIns="112680" tIns="67680" rIns="112680" bIns="6768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3" name="Connecteur droit 12">
            <a:extLst>
              <a:ext uri="{FF2B5EF4-FFF2-40B4-BE49-F238E27FC236}">
                <a16:creationId xmlns:a16="http://schemas.microsoft.com/office/drawing/2014/main" id="{1C9A8F05-7C27-4C2D-A053-67F25596A513}"/>
              </a:ext>
            </a:extLst>
          </p:cNvPr>
          <p:cNvSpPr/>
          <p:nvPr/>
        </p:nvSpPr>
        <p:spPr>
          <a:xfrm flipH="1" flipV="1">
            <a:off x="4824360" y="3228480"/>
            <a:ext cx="360" cy="467280"/>
          </a:xfrm>
          <a:prstGeom prst="line">
            <a:avLst/>
          </a:prstGeom>
          <a:noFill/>
          <a:ln w="57240">
            <a:solidFill>
              <a:srgbClr val="1ABC9C"/>
            </a:solidFill>
            <a:prstDash val="solid"/>
          </a:ln>
        </p:spPr>
        <p:txBody>
          <a:bodyPr wrap="none" lIns="112680" tIns="67680" rIns="112680" bIns="6768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4" name="Connecteur droit 13">
            <a:extLst>
              <a:ext uri="{FF2B5EF4-FFF2-40B4-BE49-F238E27FC236}">
                <a16:creationId xmlns:a16="http://schemas.microsoft.com/office/drawing/2014/main" id="{09A054FE-1ECF-41DC-AC5C-F8CF00AEE834}"/>
              </a:ext>
            </a:extLst>
          </p:cNvPr>
          <p:cNvSpPr/>
          <p:nvPr/>
        </p:nvSpPr>
        <p:spPr>
          <a:xfrm flipH="1" flipV="1">
            <a:off x="5795280" y="3232800"/>
            <a:ext cx="1440" cy="462960"/>
          </a:xfrm>
          <a:prstGeom prst="line">
            <a:avLst/>
          </a:prstGeom>
          <a:noFill/>
          <a:ln w="57240">
            <a:solidFill>
              <a:srgbClr val="1ABC9C"/>
            </a:solidFill>
            <a:prstDash val="solid"/>
          </a:ln>
        </p:spPr>
        <p:txBody>
          <a:bodyPr wrap="none" lIns="112680" tIns="67680" rIns="112680" bIns="6768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5" name="Connecteur droit 14">
            <a:extLst>
              <a:ext uri="{FF2B5EF4-FFF2-40B4-BE49-F238E27FC236}">
                <a16:creationId xmlns:a16="http://schemas.microsoft.com/office/drawing/2014/main" id="{EADB9FAC-CFD5-4301-85BE-D1C686DD9AF1}"/>
              </a:ext>
            </a:extLst>
          </p:cNvPr>
          <p:cNvSpPr/>
          <p:nvPr/>
        </p:nvSpPr>
        <p:spPr>
          <a:xfrm flipH="1">
            <a:off x="4807080" y="3692160"/>
            <a:ext cx="1005840" cy="6840"/>
          </a:xfrm>
          <a:prstGeom prst="line">
            <a:avLst/>
          </a:prstGeom>
          <a:noFill/>
          <a:ln w="57240">
            <a:solidFill>
              <a:srgbClr val="1ABC9C"/>
            </a:solidFill>
            <a:prstDash val="solid"/>
          </a:ln>
        </p:spPr>
        <p:txBody>
          <a:bodyPr wrap="none" lIns="112680" tIns="67680" rIns="112680" bIns="6768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2C5B961-90F6-42AD-A348-564CEBA6DC70}"/>
              </a:ext>
            </a:extLst>
          </p:cNvPr>
          <p:cNvSpPr txBox="1"/>
          <p:nvPr/>
        </p:nvSpPr>
        <p:spPr>
          <a:xfrm>
            <a:off x="8100000" y="2937960"/>
            <a:ext cx="1713960" cy="6670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>
                <a:ln>
                  <a:noFill/>
                </a:ln>
                <a:solidFill>
                  <a:srgbClr val="1ABC9C"/>
                </a:solidFill>
                <a:latin typeface="Source Sans Pro" pitchFamily="34"/>
                <a:ea typeface="Segoe UI" pitchFamily="2"/>
                <a:cs typeface="Tahoma" pitchFamily="2"/>
              </a:rPr>
              <a:t>Potentiel vu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>
                <a:ln>
                  <a:noFill/>
                </a:ln>
                <a:solidFill>
                  <a:srgbClr val="1ABC9C"/>
                </a:solidFill>
                <a:latin typeface="Source Sans Pro" pitchFamily="34"/>
                <a:ea typeface="Segoe UI" pitchFamily="2"/>
                <a:cs typeface="Tahoma" pitchFamily="2"/>
              </a:rPr>
              <a:t>par un électron</a:t>
            </a:r>
          </a:p>
        </p:txBody>
      </p:sp>
      <p:sp>
        <p:nvSpPr>
          <p:cNvPr id="17" name="Connecteur droit 16">
            <a:extLst>
              <a:ext uri="{FF2B5EF4-FFF2-40B4-BE49-F238E27FC236}">
                <a16:creationId xmlns:a16="http://schemas.microsoft.com/office/drawing/2014/main" id="{D397E03A-3F1A-4213-86B5-AEF6A1C59FA3}"/>
              </a:ext>
            </a:extLst>
          </p:cNvPr>
          <p:cNvSpPr/>
          <p:nvPr/>
        </p:nvSpPr>
        <p:spPr>
          <a:xfrm flipH="1">
            <a:off x="4499280" y="3247920"/>
            <a:ext cx="720" cy="482400"/>
          </a:xfrm>
          <a:prstGeom prst="line">
            <a:avLst/>
          </a:prstGeom>
          <a:noFill/>
          <a:ln w="1080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4261CF1B-27B4-45B8-82A6-84CAAB31B19C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3330720" y="3364920"/>
                <a:ext cx="1135800" cy="2372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algn="ctr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i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4261CF1B-27B4-45B8-82A6-84CAAB31B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720" y="3364920"/>
                <a:ext cx="1135800" cy="237240"/>
              </a:xfrm>
              <a:prstGeom prst="rect">
                <a:avLst/>
              </a:prstGeom>
              <a:blipFill>
                <a:blip r:embed="rId4"/>
                <a:stretch>
                  <a:fillRect l="-23529" t="-5128" r="-16578" b="-43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BB3CA6-B18E-467C-BE50-71C8949C769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>
                <a:cs typeface="Tahoma" pitchFamily="2"/>
              </a:rPr>
              <a:t>Réalisation d’un puits quantique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FA09C3E-9670-4E98-BE59-7BDDA87DB15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60000">
            <a:off x="1121053" y="1326033"/>
            <a:ext cx="2527200" cy="393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68C1F24-8594-42F0-9757-95259B711B8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09840" y="1728000"/>
            <a:ext cx="3890160" cy="2801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00E8D9E-54D8-457A-B29D-8E34037F7C06}"/>
              </a:ext>
            </a:extLst>
          </p:cNvPr>
          <p:cNvSpPr txBox="1"/>
          <p:nvPr/>
        </p:nvSpPr>
        <p:spPr>
          <a:xfrm>
            <a:off x="5272919" y="4630320"/>
            <a:ext cx="3556440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Image du potentiel vu par l’électron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8EE1E1E3-69FD-4946-92C8-5D104EBFEBD7}"/>
              </a:ext>
            </a:extLst>
          </p:cNvPr>
          <p:cNvSpPr/>
          <p:nvPr/>
        </p:nvSpPr>
        <p:spPr>
          <a:xfrm>
            <a:off x="1155600" y="1344960"/>
            <a:ext cx="104400" cy="1031040"/>
          </a:xfrm>
          <a:custGeom>
            <a:avLst>
              <a:gd name="f0" fmla="val 18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6200"/>
              <a:gd name="f13" fmla="val 108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7 f15 1"/>
              <a:gd name="f28" fmla="*/ f18 f16 1"/>
              <a:gd name="f29" fmla="*/ 13800 f15 1"/>
              <a:gd name="f30" fmla="*/ 21600 f15 1"/>
              <a:gd name="f31" fmla="*/ 0 f16 1"/>
              <a:gd name="f32" fmla="*/ f19 1 f4"/>
              <a:gd name="f33" fmla="*/ 0 f15 1"/>
              <a:gd name="f34" fmla="*/ 10800 f16 1"/>
              <a:gd name="f35" fmla="*/ 216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30" y="f31"/>
              </a:cxn>
              <a:cxn ang="f42">
                <a:pos x="f33" y="f34"/>
              </a:cxn>
              <a:cxn ang="f42">
                <a:pos x="f30" y="f35"/>
              </a:cxn>
            </a:cxnLst>
            <a:rect l="f29" t="f44" r="f30" b="f45"/>
            <a:pathLst>
              <a:path w="21600" h="21600">
                <a:moveTo>
                  <a:pt x="f8" y="f7"/>
                </a:moveTo>
                <a:cubicBezTo>
                  <a:pt x="f12" y="f7"/>
                  <a:pt x="f13" y="f20"/>
                  <a:pt x="f13" y="f21"/>
                </a:cubicBezTo>
                <a:lnTo>
                  <a:pt x="f13" y="f36"/>
                </a:lnTo>
                <a:cubicBezTo>
                  <a:pt x="f13" y="f37"/>
                  <a:pt x="f11" y="f22"/>
                  <a:pt x="f7" y="f22"/>
                </a:cubicBezTo>
                <a:cubicBezTo>
                  <a:pt x="f11" y="f22"/>
                  <a:pt x="f13" y="f38"/>
                  <a:pt x="f13" y="f39"/>
                </a:cubicBezTo>
                <a:lnTo>
                  <a:pt x="f13" y="f23"/>
                </a:lnTo>
                <a:cubicBezTo>
                  <a:pt x="f13" y="f40"/>
                  <a:pt x="f12" y="f8"/>
                  <a:pt x="f8" y="f8"/>
                </a:cubicBezTo>
              </a:path>
            </a:pathLst>
          </a:custGeom>
          <a:noFill/>
          <a:ln w="10800">
            <a:solidFill>
              <a:srgbClr val="800080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BA62CFB6-4EB7-4127-A624-84237FCC0B21}"/>
              </a:ext>
            </a:extLst>
          </p:cNvPr>
          <p:cNvSpPr/>
          <p:nvPr/>
        </p:nvSpPr>
        <p:spPr>
          <a:xfrm>
            <a:off x="1155960" y="2425320"/>
            <a:ext cx="104400" cy="1617120"/>
          </a:xfrm>
          <a:custGeom>
            <a:avLst>
              <a:gd name="f0" fmla="val 18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6200"/>
              <a:gd name="f13" fmla="val 108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7 f15 1"/>
              <a:gd name="f28" fmla="*/ f18 f16 1"/>
              <a:gd name="f29" fmla="*/ 13800 f15 1"/>
              <a:gd name="f30" fmla="*/ 21600 f15 1"/>
              <a:gd name="f31" fmla="*/ 0 f16 1"/>
              <a:gd name="f32" fmla="*/ f19 1 f4"/>
              <a:gd name="f33" fmla="*/ 0 f15 1"/>
              <a:gd name="f34" fmla="*/ 10800 f16 1"/>
              <a:gd name="f35" fmla="*/ 216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30" y="f31"/>
              </a:cxn>
              <a:cxn ang="f42">
                <a:pos x="f33" y="f34"/>
              </a:cxn>
              <a:cxn ang="f42">
                <a:pos x="f30" y="f35"/>
              </a:cxn>
            </a:cxnLst>
            <a:rect l="f29" t="f44" r="f30" b="f45"/>
            <a:pathLst>
              <a:path w="21600" h="21600">
                <a:moveTo>
                  <a:pt x="f8" y="f7"/>
                </a:moveTo>
                <a:cubicBezTo>
                  <a:pt x="f12" y="f7"/>
                  <a:pt x="f13" y="f20"/>
                  <a:pt x="f13" y="f21"/>
                </a:cubicBezTo>
                <a:lnTo>
                  <a:pt x="f13" y="f36"/>
                </a:lnTo>
                <a:cubicBezTo>
                  <a:pt x="f13" y="f37"/>
                  <a:pt x="f11" y="f22"/>
                  <a:pt x="f7" y="f22"/>
                </a:cubicBezTo>
                <a:cubicBezTo>
                  <a:pt x="f11" y="f22"/>
                  <a:pt x="f13" y="f38"/>
                  <a:pt x="f13" y="f39"/>
                </a:cubicBezTo>
                <a:lnTo>
                  <a:pt x="f13" y="f23"/>
                </a:lnTo>
                <a:cubicBezTo>
                  <a:pt x="f13" y="f40"/>
                  <a:pt x="f12" y="f8"/>
                  <a:pt x="f8" y="f8"/>
                </a:cubicBezTo>
              </a:path>
            </a:pathLst>
          </a:custGeom>
          <a:noFill/>
          <a:ln w="10800">
            <a:solidFill>
              <a:srgbClr val="1ABC9C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04D0E550-C68B-4507-BF5A-988DB46B746B}"/>
              </a:ext>
            </a:extLst>
          </p:cNvPr>
          <p:cNvSpPr/>
          <p:nvPr/>
        </p:nvSpPr>
        <p:spPr>
          <a:xfrm>
            <a:off x="1156320" y="4117679"/>
            <a:ext cx="104400" cy="1018439"/>
          </a:xfrm>
          <a:custGeom>
            <a:avLst>
              <a:gd name="f0" fmla="val 18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6200"/>
              <a:gd name="f13" fmla="val 108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7 f15 1"/>
              <a:gd name="f28" fmla="*/ f18 f16 1"/>
              <a:gd name="f29" fmla="*/ 13800 f15 1"/>
              <a:gd name="f30" fmla="*/ 21600 f15 1"/>
              <a:gd name="f31" fmla="*/ 0 f16 1"/>
              <a:gd name="f32" fmla="*/ f19 1 f4"/>
              <a:gd name="f33" fmla="*/ 0 f15 1"/>
              <a:gd name="f34" fmla="*/ 10800 f16 1"/>
              <a:gd name="f35" fmla="*/ 216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30" y="f31"/>
              </a:cxn>
              <a:cxn ang="f42">
                <a:pos x="f33" y="f34"/>
              </a:cxn>
              <a:cxn ang="f42">
                <a:pos x="f30" y="f35"/>
              </a:cxn>
            </a:cxnLst>
            <a:rect l="f29" t="f44" r="f30" b="f45"/>
            <a:pathLst>
              <a:path w="21600" h="21600">
                <a:moveTo>
                  <a:pt x="f8" y="f7"/>
                </a:moveTo>
                <a:cubicBezTo>
                  <a:pt x="f12" y="f7"/>
                  <a:pt x="f13" y="f20"/>
                  <a:pt x="f13" y="f21"/>
                </a:cubicBezTo>
                <a:lnTo>
                  <a:pt x="f13" y="f36"/>
                </a:lnTo>
                <a:cubicBezTo>
                  <a:pt x="f13" y="f37"/>
                  <a:pt x="f11" y="f22"/>
                  <a:pt x="f7" y="f22"/>
                </a:cubicBezTo>
                <a:cubicBezTo>
                  <a:pt x="f11" y="f22"/>
                  <a:pt x="f13" y="f38"/>
                  <a:pt x="f13" y="f39"/>
                </a:cubicBezTo>
                <a:lnTo>
                  <a:pt x="f13" y="f23"/>
                </a:lnTo>
                <a:cubicBezTo>
                  <a:pt x="f13" y="f40"/>
                  <a:pt x="f12" y="f8"/>
                  <a:pt x="f8" y="f8"/>
                </a:cubicBezTo>
              </a:path>
            </a:pathLst>
          </a:custGeom>
          <a:noFill/>
          <a:ln w="10800">
            <a:solidFill>
              <a:srgbClr val="800080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6799F60-66B2-41C0-BDFF-66D7989C9206}"/>
              </a:ext>
            </a:extLst>
          </p:cNvPr>
          <p:cNvSpPr txBox="1"/>
          <p:nvPr/>
        </p:nvSpPr>
        <p:spPr>
          <a:xfrm>
            <a:off x="216000" y="1644840"/>
            <a:ext cx="878759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>
                <a:ln>
                  <a:noFill/>
                </a:ln>
                <a:solidFill>
                  <a:srgbClr val="800080"/>
                </a:solidFill>
                <a:latin typeface="Source Sans Pro" pitchFamily="34"/>
                <a:ea typeface="Segoe UI" pitchFamily="2"/>
                <a:cs typeface="Tahoma" pitchFamily="2"/>
              </a:rPr>
              <a:t>AlGaAs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B800C57-F575-4C7F-B050-30499D7C5B16}"/>
              </a:ext>
            </a:extLst>
          </p:cNvPr>
          <p:cNvSpPr txBox="1"/>
          <p:nvPr/>
        </p:nvSpPr>
        <p:spPr>
          <a:xfrm>
            <a:off x="216360" y="4416840"/>
            <a:ext cx="878759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>
                <a:ln>
                  <a:noFill/>
                </a:ln>
                <a:solidFill>
                  <a:srgbClr val="800080"/>
                </a:solidFill>
                <a:latin typeface="Source Sans Pro" pitchFamily="34"/>
                <a:ea typeface="Segoe UI" pitchFamily="2"/>
                <a:cs typeface="Tahoma" pitchFamily="2"/>
              </a:rPr>
              <a:t>AlGaAs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A03FBAD-A579-40BF-BBE9-504F5F39F748}"/>
              </a:ext>
            </a:extLst>
          </p:cNvPr>
          <p:cNvSpPr txBox="1"/>
          <p:nvPr/>
        </p:nvSpPr>
        <p:spPr>
          <a:xfrm>
            <a:off x="216720" y="3048840"/>
            <a:ext cx="682200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>
                <a:ln>
                  <a:noFill/>
                </a:ln>
                <a:solidFill>
                  <a:srgbClr val="800080"/>
                </a:solidFill>
                <a:latin typeface="Source Sans Pro" pitchFamily="34"/>
                <a:ea typeface="Segoe UI" pitchFamily="2"/>
                <a:cs typeface="Tahoma" pitchFamily="2"/>
              </a:rPr>
              <a:t>GaAs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5FC62A-4746-4921-9804-4F481D3D41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>
                <a:cs typeface="Tahoma" pitchFamily="2"/>
              </a:rPr>
              <a:t>Application au détecteur Infra-Rouge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B49ACA4-2295-46AF-AA68-4335C6A2D21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80000" y="1254240"/>
            <a:ext cx="5760000" cy="39369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2AB801BB-D8EF-4C24-AF48-748CCED807DA}"/>
              </a:ext>
            </a:extLst>
          </p:cNvPr>
          <p:cNvSpPr/>
          <p:nvPr/>
        </p:nvSpPr>
        <p:spPr>
          <a:xfrm flipV="1">
            <a:off x="3133439" y="2136600"/>
            <a:ext cx="475561" cy="2160"/>
          </a:xfrm>
          <a:prstGeom prst="line">
            <a:avLst/>
          </a:prstGeom>
          <a:noFill/>
          <a:ln w="57240">
            <a:solidFill>
              <a:srgbClr val="05F7C7"/>
            </a:solidFill>
            <a:prstDash val="solid"/>
          </a:ln>
        </p:spPr>
        <p:txBody>
          <a:bodyPr wrap="none" lIns="113040" tIns="68040" rIns="113040" bIns="6804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3133F77D-34DE-4681-B4E4-3F0509DAB459}"/>
              </a:ext>
            </a:extLst>
          </p:cNvPr>
          <p:cNvSpPr/>
          <p:nvPr/>
        </p:nvSpPr>
        <p:spPr>
          <a:xfrm flipV="1">
            <a:off x="4393800" y="2712600"/>
            <a:ext cx="475560" cy="2160"/>
          </a:xfrm>
          <a:prstGeom prst="line">
            <a:avLst/>
          </a:prstGeom>
          <a:noFill/>
          <a:ln w="57240">
            <a:solidFill>
              <a:srgbClr val="05F7C7"/>
            </a:solidFill>
            <a:prstDash val="solid"/>
          </a:ln>
        </p:spPr>
        <p:txBody>
          <a:bodyPr wrap="none" lIns="113040" tIns="68040" rIns="113040" bIns="6804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6" name="Connecteur droit 5">
            <a:extLst>
              <a:ext uri="{FF2B5EF4-FFF2-40B4-BE49-F238E27FC236}">
                <a16:creationId xmlns:a16="http://schemas.microsoft.com/office/drawing/2014/main" id="{167F6386-0E62-4D68-8EC8-8842E054377B}"/>
              </a:ext>
            </a:extLst>
          </p:cNvPr>
          <p:cNvSpPr/>
          <p:nvPr/>
        </p:nvSpPr>
        <p:spPr>
          <a:xfrm flipV="1">
            <a:off x="5690160" y="3288600"/>
            <a:ext cx="475560" cy="2159"/>
          </a:xfrm>
          <a:prstGeom prst="line">
            <a:avLst/>
          </a:prstGeom>
          <a:noFill/>
          <a:ln w="57240">
            <a:solidFill>
              <a:srgbClr val="05F7C7"/>
            </a:solidFill>
            <a:prstDash val="solid"/>
          </a:ln>
        </p:spPr>
        <p:txBody>
          <a:bodyPr wrap="none" lIns="113040" tIns="68040" rIns="113040" bIns="6804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7" name="Connecteur droit 6">
            <a:extLst>
              <a:ext uri="{FF2B5EF4-FFF2-40B4-BE49-F238E27FC236}">
                <a16:creationId xmlns:a16="http://schemas.microsoft.com/office/drawing/2014/main" id="{49204C48-CA59-418B-8752-B567E79DFDE7}"/>
              </a:ext>
            </a:extLst>
          </p:cNvPr>
          <p:cNvSpPr/>
          <p:nvPr/>
        </p:nvSpPr>
        <p:spPr>
          <a:xfrm flipV="1">
            <a:off x="6986520" y="3858840"/>
            <a:ext cx="475559" cy="2160"/>
          </a:xfrm>
          <a:prstGeom prst="line">
            <a:avLst/>
          </a:prstGeom>
          <a:noFill/>
          <a:ln w="57240">
            <a:solidFill>
              <a:srgbClr val="05F7C7"/>
            </a:solidFill>
            <a:prstDash val="solid"/>
          </a:ln>
        </p:spPr>
        <p:txBody>
          <a:bodyPr wrap="none" lIns="113040" tIns="68040" rIns="113040" bIns="6804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8" name="Connecteur droit 7">
            <a:extLst>
              <a:ext uri="{FF2B5EF4-FFF2-40B4-BE49-F238E27FC236}">
                <a16:creationId xmlns:a16="http://schemas.microsoft.com/office/drawing/2014/main" id="{2402B020-16FF-4B40-860F-48F00F922402}"/>
              </a:ext>
            </a:extLst>
          </p:cNvPr>
          <p:cNvSpPr/>
          <p:nvPr/>
        </p:nvSpPr>
        <p:spPr>
          <a:xfrm flipV="1">
            <a:off x="4394160" y="3328559"/>
            <a:ext cx="409320" cy="3961"/>
          </a:xfrm>
          <a:prstGeom prst="line">
            <a:avLst/>
          </a:prstGeom>
          <a:noFill/>
          <a:ln w="57240">
            <a:solidFill>
              <a:srgbClr val="05F7C7"/>
            </a:solidFill>
            <a:prstDash val="solid"/>
          </a:ln>
        </p:spPr>
        <p:txBody>
          <a:bodyPr wrap="none" lIns="113040" tIns="68040" rIns="113040" bIns="6804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9" name="Connecteur droit 8">
            <a:extLst>
              <a:ext uri="{FF2B5EF4-FFF2-40B4-BE49-F238E27FC236}">
                <a16:creationId xmlns:a16="http://schemas.microsoft.com/office/drawing/2014/main" id="{4C0B0A45-010A-412E-9C10-11B925AA67D6}"/>
              </a:ext>
            </a:extLst>
          </p:cNvPr>
          <p:cNvSpPr/>
          <p:nvPr/>
        </p:nvSpPr>
        <p:spPr>
          <a:xfrm flipV="1">
            <a:off x="5690520" y="3904920"/>
            <a:ext cx="409320" cy="3960"/>
          </a:xfrm>
          <a:prstGeom prst="line">
            <a:avLst/>
          </a:prstGeom>
          <a:noFill/>
          <a:ln w="57240">
            <a:solidFill>
              <a:srgbClr val="05F7C7"/>
            </a:solidFill>
            <a:prstDash val="solid"/>
          </a:ln>
        </p:spPr>
        <p:txBody>
          <a:bodyPr wrap="none" lIns="113040" tIns="68040" rIns="113040" bIns="6804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0" name="Connecteur droit 9">
            <a:extLst>
              <a:ext uri="{FF2B5EF4-FFF2-40B4-BE49-F238E27FC236}">
                <a16:creationId xmlns:a16="http://schemas.microsoft.com/office/drawing/2014/main" id="{699FA156-6F2F-4ACE-AD70-BD96149321D5}"/>
              </a:ext>
            </a:extLst>
          </p:cNvPr>
          <p:cNvSpPr/>
          <p:nvPr/>
        </p:nvSpPr>
        <p:spPr>
          <a:xfrm flipV="1">
            <a:off x="6962400" y="4472640"/>
            <a:ext cx="409320" cy="3960"/>
          </a:xfrm>
          <a:prstGeom prst="line">
            <a:avLst/>
          </a:prstGeom>
          <a:noFill/>
          <a:ln w="57240">
            <a:solidFill>
              <a:srgbClr val="05F7C7"/>
            </a:solidFill>
            <a:prstDash val="solid"/>
          </a:ln>
        </p:spPr>
        <p:txBody>
          <a:bodyPr wrap="none" lIns="113040" tIns="68040" rIns="113040" bIns="6804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1" name="Connecteur droit 10">
            <a:extLst>
              <a:ext uri="{FF2B5EF4-FFF2-40B4-BE49-F238E27FC236}">
                <a16:creationId xmlns:a16="http://schemas.microsoft.com/office/drawing/2014/main" id="{5FEB284D-31F9-4767-904E-EE465E2E4229}"/>
              </a:ext>
            </a:extLst>
          </p:cNvPr>
          <p:cNvSpPr/>
          <p:nvPr/>
        </p:nvSpPr>
        <p:spPr>
          <a:xfrm flipV="1">
            <a:off x="3103920" y="2772720"/>
            <a:ext cx="409320" cy="3960"/>
          </a:xfrm>
          <a:prstGeom prst="line">
            <a:avLst/>
          </a:prstGeom>
          <a:noFill/>
          <a:ln w="57240">
            <a:solidFill>
              <a:srgbClr val="05F7C7"/>
            </a:solidFill>
            <a:prstDash val="solid"/>
          </a:ln>
        </p:spPr>
        <p:txBody>
          <a:bodyPr wrap="none" lIns="113040" tIns="68040" rIns="113040" bIns="6804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2" name="Connecteur droit 11">
            <a:extLst>
              <a:ext uri="{FF2B5EF4-FFF2-40B4-BE49-F238E27FC236}">
                <a16:creationId xmlns:a16="http://schemas.microsoft.com/office/drawing/2014/main" id="{4EE3DC45-86FF-42E6-B244-211C951C576C}"/>
              </a:ext>
            </a:extLst>
          </p:cNvPr>
          <p:cNvSpPr/>
          <p:nvPr/>
        </p:nvSpPr>
        <p:spPr>
          <a:xfrm flipV="1">
            <a:off x="2886120" y="3295800"/>
            <a:ext cx="380880" cy="809640"/>
          </a:xfrm>
          <a:prstGeom prst="line">
            <a:avLst/>
          </a:prstGeom>
          <a:noFill/>
          <a:ln w="1080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3" name="Connecteur droit 12">
            <a:extLst>
              <a:ext uri="{FF2B5EF4-FFF2-40B4-BE49-F238E27FC236}">
                <a16:creationId xmlns:a16="http://schemas.microsoft.com/office/drawing/2014/main" id="{6192E7C9-DCFA-44B6-9AEA-72E8DCD80D13}"/>
              </a:ext>
            </a:extLst>
          </p:cNvPr>
          <p:cNvSpPr/>
          <p:nvPr/>
        </p:nvSpPr>
        <p:spPr>
          <a:xfrm flipV="1">
            <a:off x="3162239" y="3895560"/>
            <a:ext cx="1428841" cy="314640"/>
          </a:xfrm>
          <a:prstGeom prst="line">
            <a:avLst/>
          </a:prstGeom>
          <a:noFill/>
          <a:ln w="1080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4" name="Connecteur droit 13">
            <a:extLst>
              <a:ext uri="{FF2B5EF4-FFF2-40B4-BE49-F238E27FC236}">
                <a16:creationId xmlns:a16="http://schemas.microsoft.com/office/drawing/2014/main" id="{221FA19F-BCC1-4BCE-A0FA-9C85C5F05454}"/>
              </a:ext>
            </a:extLst>
          </p:cNvPr>
          <p:cNvSpPr/>
          <p:nvPr/>
        </p:nvSpPr>
        <p:spPr>
          <a:xfrm flipV="1">
            <a:off x="3420000" y="4500000"/>
            <a:ext cx="2340000" cy="2880"/>
          </a:xfrm>
          <a:prstGeom prst="line">
            <a:avLst/>
          </a:prstGeom>
          <a:noFill/>
          <a:ln w="1080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F035971-DB31-4E1C-AD3E-09A1207DBA40}"/>
              </a:ext>
            </a:extLst>
          </p:cNvPr>
          <p:cNvSpPr txBox="1"/>
          <p:nvPr/>
        </p:nvSpPr>
        <p:spPr>
          <a:xfrm>
            <a:off x="468000" y="4272840"/>
            <a:ext cx="2736360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Série de puits quantiques</a:t>
            </a:r>
          </a:p>
        </p:txBody>
      </p:sp>
      <p:sp>
        <p:nvSpPr>
          <p:cNvPr id="16" name="Connecteur droit 15">
            <a:extLst>
              <a:ext uri="{FF2B5EF4-FFF2-40B4-BE49-F238E27FC236}">
                <a16:creationId xmlns:a16="http://schemas.microsoft.com/office/drawing/2014/main" id="{7C852168-FA81-4348-BA28-A591193F4690}"/>
              </a:ext>
            </a:extLst>
          </p:cNvPr>
          <p:cNvSpPr/>
          <p:nvPr/>
        </p:nvSpPr>
        <p:spPr>
          <a:xfrm flipH="1" flipV="1">
            <a:off x="7380000" y="4500000"/>
            <a:ext cx="540000" cy="360000"/>
          </a:xfrm>
          <a:prstGeom prst="line">
            <a:avLst/>
          </a:prstGeom>
          <a:noFill/>
          <a:ln w="10800">
            <a:solidFill>
              <a:srgbClr val="2A6099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A72E3AD-F781-43C4-99EA-23C0A1D5CAE9}"/>
              </a:ext>
            </a:extLst>
          </p:cNvPr>
          <p:cNvSpPr txBox="1"/>
          <p:nvPr/>
        </p:nvSpPr>
        <p:spPr>
          <a:xfrm>
            <a:off x="7740000" y="4812480"/>
            <a:ext cx="1622519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>
                <a:ln>
                  <a:noFill/>
                </a:ln>
                <a:solidFill>
                  <a:srgbClr val="2A6099"/>
                </a:solidFill>
                <a:latin typeface="Source Sans Pro" pitchFamily="34"/>
                <a:ea typeface="Segoe UI" pitchFamily="2"/>
                <a:cs typeface="Tahoma" pitchFamily="2"/>
              </a:rPr>
              <a:t>unique état lié</a:t>
            </a:r>
          </a:p>
        </p:txBody>
      </p:sp>
      <p:sp>
        <p:nvSpPr>
          <p:cNvPr id="18" name="Connecteur droit 17">
            <a:extLst>
              <a:ext uri="{FF2B5EF4-FFF2-40B4-BE49-F238E27FC236}">
                <a16:creationId xmlns:a16="http://schemas.microsoft.com/office/drawing/2014/main" id="{CE959CA4-92B9-4F25-B0CF-655FBC418B63}"/>
              </a:ext>
            </a:extLst>
          </p:cNvPr>
          <p:cNvSpPr/>
          <p:nvPr/>
        </p:nvSpPr>
        <p:spPr>
          <a:xfrm flipH="1">
            <a:off x="7200000" y="3240000"/>
            <a:ext cx="180000" cy="540000"/>
          </a:xfrm>
          <a:prstGeom prst="line">
            <a:avLst/>
          </a:prstGeom>
          <a:noFill/>
          <a:ln w="10800">
            <a:solidFill>
              <a:srgbClr val="2A6099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CFE08D7-EEDB-4EE0-B767-CF8A4D7F6C32}"/>
              </a:ext>
            </a:extLst>
          </p:cNvPr>
          <p:cNvSpPr txBox="1"/>
          <p:nvPr/>
        </p:nvSpPr>
        <p:spPr>
          <a:xfrm>
            <a:off x="6642360" y="2880000"/>
            <a:ext cx="1817640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>
                <a:ln>
                  <a:noFill/>
                </a:ln>
                <a:solidFill>
                  <a:srgbClr val="2A6099"/>
                </a:solidFill>
                <a:latin typeface="Source Sans Pro" pitchFamily="34"/>
                <a:ea typeface="Segoe UI" pitchFamily="2"/>
                <a:cs typeface="Tahoma" pitchFamily="2"/>
              </a:rPr>
              <a:t>état de diffusion</a:t>
            </a: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155F282-300F-4EDC-85DF-78933D68B271}"/>
              </a:ext>
            </a:extLst>
          </p:cNvPr>
          <p:cNvSpPr/>
          <p:nvPr/>
        </p:nvSpPr>
        <p:spPr>
          <a:xfrm>
            <a:off x="7560000" y="3858479"/>
            <a:ext cx="180000" cy="641520"/>
          </a:xfrm>
          <a:custGeom>
            <a:avLst>
              <a:gd name="f0" fmla="val 18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0800"/>
              <a:gd name="f13" fmla="val 162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8 f15 1"/>
              <a:gd name="f28" fmla="*/ f18 f16 1"/>
              <a:gd name="f29" fmla="*/ 0 f15 1"/>
              <a:gd name="f30" fmla="*/ 7800 f15 1"/>
              <a:gd name="f31" fmla="*/ 0 f16 1"/>
              <a:gd name="f32" fmla="*/ f19 1 f4"/>
              <a:gd name="f33" fmla="*/ 21600 f16 1"/>
              <a:gd name="f34" fmla="*/ 21600 f15 1"/>
              <a:gd name="f35" fmla="*/ 108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29" y="f31"/>
              </a:cxn>
              <a:cxn ang="f42">
                <a:pos x="f29" y="f33"/>
              </a:cxn>
              <a:cxn ang="f42">
                <a:pos x="f34" y="f35"/>
              </a:cxn>
            </a:cxnLst>
            <a:rect l="f29" t="f44" r="f30" b="f45"/>
            <a:pathLst>
              <a:path w="21600" h="21600">
                <a:moveTo>
                  <a:pt x="f7" y="f7"/>
                </a:moveTo>
                <a:cubicBezTo>
                  <a:pt x="f11" y="f7"/>
                  <a:pt x="f12" y="f20"/>
                  <a:pt x="f12" y="f21"/>
                </a:cubicBezTo>
                <a:lnTo>
                  <a:pt x="f12" y="f36"/>
                </a:lnTo>
                <a:cubicBezTo>
                  <a:pt x="f12" y="f37"/>
                  <a:pt x="f13" y="f22"/>
                  <a:pt x="f8" y="f22"/>
                </a:cubicBezTo>
                <a:cubicBezTo>
                  <a:pt x="f13" y="f22"/>
                  <a:pt x="f12" y="f38"/>
                  <a:pt x="f12" y="f39"/>
                </a:cubicBezTo>
                <a:lnTo>
                  <a:pt x="f12" y="f23"/>
                </a:lnTo>
                <a:cubicBezTo>
                  <a:pt x="f12" y="f40"/>
                  <a:pt x="f11" y="f8"/>
                  <a:pt x="f7" y="f8"/>
                </a:cubicBezTo>
              </a:path>
            </a:pathLst>
          </a:custGeom>
          <a:noFill/>
          <a:ln w="10800">
            <a:solidFill>
              <a:srgbClr val="FF0000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1DC739A-4562-46C3-9774-85B4457CC3E2}"/>
              </a:ext>
            </a:extLst>
          </p:cNvPr>
          <p:cNvSpPr txBox="1"/>
          <p:nvPr/>
        </p:nvSpPr>
        <p:spPr>
          <a:xfrm>
            <a:off x="7703280" y="3974399"/>
            <a:ext cx="1369440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>
                <a:ln>
                  <a:noFill/>
                </a:ln>
                <a:solidFill>
                  <a:srgbClr val="FF0000"/>
                </a:solidFill>
                <a:latin typeface="Source Sans Pro" pitchFamily="34"/>
                <a:ea typeface="Source Sans Pro" pitchFamily="32"/>
                <a:cs typeface="Source Sans Pro" pitchFamily="32"/>
              </a:rPr>
              <a:t>ΔE dans l’IR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683C41-FFF9-47E1-89B6-C1C39B4CC5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>
                <a:cs typeface="Tahoma" pitchFamily="2"/>
              </a:rPr>
              <a:t>Application au détecteur Infra-Rouge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9CB2718-6ECC-4392-B44F-49F42E8CC77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80000" y="1254240"/>
            <a:ext cx="5760000" cy="39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17DD645-9DDB-4C60-9317-CAF2DB296FC5}"/>
              </a:ext>
            </a:extLst>
          </p:cNvPr>
          <p:cNvSpPr txBox="1"/>
          <p:nvPr/>
        </p:nvSpPr>
        <p:spPr>
          <a:xfrm>
            <a:off x="1908000" y="2433240"/>
            <a:ext cx="1049399" cy="344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1" i="0" u="none" strike="noStrike" kern="1200" cap="none">
                <a:ln>
                  <a:noFill/>
                </a:ln>
                <a:solidFill>
                  <a:srgbClr val="FF972F"/>
                </a:solidFill>
                <a:latin typeface="Source Sans Pro" pitchFamily="34"/>
                <a:ea typeface="Segoe UI" pitchFamily="2"/>
                <a:cs typeface="Tahoma" pitchFamily="2"/>
              </a:rPr>
              <a:t>photon IR</a:t>
            </a: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AC1FB61F-5C1D-4001-809A-A79EFFB3178C}"/>
              </a:ext>
            </a:extLst>
          </p:cNvPr>
          <p:cNvSpPr/>
          <p:nvPr/>
        </p:nvSpPr>
        <p:spPr>
          <a:xfrm flipV="1">
            <a:off x="5040000" y="1620000"/>
            <a:ext cx="1620000" cy="720000"/>
          </a:xfrm>
          <a:prstGeom prst="line">
            <a:avLst/>
          </a:prstGeom>
          <a:noFill/>
          <a:ln w="10800">
            <a:solidFill>
              <a:srgbClr val="FF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6" name="Connecteur droit 5">
            <a:extLst>
              <a:ext uri="{FF2B5EF4-FFF2-40B4-BE49-F238E27FC236}">
                <a16:creationId xmlns:a16="http://schemas.microsoft.com/office/drawing/2014/main" id="{FF3B23AD-88C4-407B-834C-35D20D164BF8}"/>
              </a:ext>
            </a:extLst>
          </p:cNvPr>
          <p:cNvSpPr/>
          <p:nvPr/>
        </p:nvSpPr>
        <p:spPr>
          <a:xfrm flipV="1">
            <a:off x="6300000" y="1800000"/>
            <a:ext cx="540000" cy="1080000"/>
          </a:xfrm>
          <a:prstGeom prst="line">
            <a:avLst/>
          </a:prstGeom>
          <a:noFill/>
          <a:ln w="10800">
            <a:solidFill>
              <a:srgbClr val="FF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4724D01-9677-4FE5-9AA0-B12AF3BD9CFE}"/>
              </a:ext>
            </a:extLst>
          </p:cNvPr>
          <p:cNvSpPr txBox="1"/>
          <p:nvPr/>
        </p:nvSpPr>
        <p:spPr>
          <a:xfrm>
            <a:off x="6840000" y="1421280"/>
            <a:ext cx="2672640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>
                <a:ln>
                  <a:noFill/>
                </a:ln>
                <a:solidFill>
                  <a:srgbClr val="FF0000"/>
                </a:solidFill>
                <a:latin typeface="Source Sans Pro" pitchFamily="34"/>
                <a:ea typeface="Segoe UI" pitchFamily="2"/>
                <a:cs typeface="Tahoma" pitchFamily="2"/>
              </a:rPr>
              <a:t>On récupère un courant !</a:t>
            </a: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B0B53468-2CBD-4E28-88AC-4A46FD756652}"/>
              </a:ext>
            </a:extLst>
          </p:cNvPr>
          <p:cNvSpPr/>
          <p:nvPr/>
        </p:nvSpPr>
        <p:spPr>
          <a:xfrm>
            <a:off x="4069800" y="2618280"/>
            <a:ext cx="180000" cy="981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E54BE-DC22-461A-A845-0F3626A04E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>
                <a:cs typeface="Tahoma" pitchFamily="2"/>
              </a:rPr>
              <a:t>Retour sur l’expérience de Franck et Hertz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69D3C71-47E8-41EA-862A-2895CBC98F2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00" y="1260000"/>
            <a:ext cx="3600000" cy="4141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C307BD4-3360-4E85-82AB-A8245E61DFCF}"/>
              </a:ext>
            </a:extLst>
          </p:cNvPr>
          <p:cNvSpPr txBox="1"/>
          <p:nvPr/>
        </p:nvSpPr>
        <p:spPr>
          <a:xfrm>
            <a:off x="269280" y="1415519"/>
            <a:ext cx="2259360" cy="791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>
                <a:solidFill>
                  <a:srgbClr val="1ABC9C"/>
                </a:solidFill>
              </a:defRPr>
            </a:pPr>
            <a:r>
              <a:rPr lang="fr-FR" sz="2200" b="1" i="0" u="none" strike="noStrike" kern="1200" cap="none">
                <a:ln>
                  <a:noFill/>
                </a:ln>
                <a:solidFill>
                  <a:srgbClr val="1ABC9C"/>
                </a:solidFill>
                <a:latin typeface="Source Sans Pro" pitchFamily="34"/>
                <a:ea typeface="Segoe UI" pitchFamily="2"/>
                <a:cs typeface="Tahoma" pitchFamily="2"/>
              </a:rPr>
              <a:t>Spectre simplifié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>
                <a:solidFill>
                  <a:srgbClr val="1ABC9C"/>
                </a:solidFill>
              </a:defRPr>
            </a:pPr>
            <a:r>
              <a:rPr lang="fr-FR" sz="2200" b="1" i="0" u="none" strike="noStrike" kern="1200" cap="none">
                <a:ln>
                  <a:noFill/>
                </a:ln>
                <a:solidFill>
                  <a:srgbClr val="1ABC9C"/>
                </a:solidFill>
                <a:latin typeface="Source Sans Pro" pitchFamily="34"/>
                <a:ea typeface="Segoe UI" pitchFamily="2"/>
                <a:cs typeface="Tahoma" pitchFamily="2"/>
              </a:rPr>
              <a:t>du mercure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1DC69F-9C89-4450-94FC-772C2BB14BB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225720"/>
            <a:ext cx="9360000" cy="720000"/>
          </a:xfrm>
        </p:spPr>
        <p:txBody>
          <a:bodyPr vert="horz"/>
          <a:lstStyle/>
          <a:p>
            <a:pPr lvl="0" rtl="0"/>
            <a:r>
              <a:rPr lang="fr-FR">
                <a:cs typeface="Tahoma" pitchFamily="2"/>
              </a:rPr>
              <a:t>Expérience de Franck et Hertz (1914)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421F4CE-EFE4-4F52-8737-E3CE117B592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27120" y="1512000"/>
            <a:ext cx="7144920" cy="3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2EE49DD6-EDCA-4EBB-97FE-EDA106FDA401}"/>
              </a:ext>
            </a:extLst>
          </p:cNvPr>
          <p:cNvSpPr/>
          <p:nvPr/>
        </p:nvSpPr>
        <p:spPr>
          <a:xfrm>
            <a:off x="4500000" y="1872000"/>
            <a:ext cx="1260000" cy="3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0800">
            <a:solidFill>
              <a:srgbClr val="808080"/>
            </a:solidFill>
            <a:custDash>
              <a:ds d="100000" sp="100000"/>
              <a:ds d="100000" sp="1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>
                <a:solidFill>
                  <a:srgbClr val="808080"/>
                </a:solidFill>
              </a:defRPr>
            </a:pPr>
            <a:r>
              <a:rPr lang="fr-FR" sz="1100" b="1" i="0" u="none" strike="noStrike" kern="1200" cap="none">
                <a:ln>
                  <a:noFill/>
                </a:ln>
                <a:solidFill>
                  <a:srgbClr val="808080"/>
                </a:solidFill>
                <a:latin typeface="Source Sans Pro" pitchFamily="34"/>
                <a:ea typeface="Segoe UI" pitchFamily="2"/>
                <a:cs typeface="Tahoma" pitchFamily="2"/>
              </a:rPr>
              <a:t>Vapeur de mercure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A7F761CE-EF87-458C-8037-6F6BED37245E}"/>
              </a:ext>
            </a:extLst>
          </p:cNvPr>
          <p:cNvSpPr/>
          <p:nvPr/>
        </p:nvSpPr>
        <p:spPr>
          <a:xfrm>
            <a:off x="216000" y="2844000"/>
            <a:ext cx="1440000" cy="54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08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Filament chauffé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AC6BB794-98CA-407A-B4F6-A74814328D5C}"/>
              </a:ext>
            </a:extLst>
          </p:cNvPr>
          <p:cNvSpPr/>
          <p:nvPr/>
        </p:nvSpPr>
        <p:spPr>
          <a:xfrm>
            <a:off x="4176000" y="4824000"/>
            <a:ext cx="1764000" cy="54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08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Grilles accélératrices</a:t>
            </a:r>
          </a:p>
        </p:txBody>
      </p:sp>
      <p:sp>
        <p:nvSpPr>
          <p:cNvPr id="7" name="Connecteur droit 6">
            <a:extLst>
              <a:ext uri="{FF2B5EF4-FFF2-40B4-BE49-F238E27FC236}">
                <a16:creationId xmlns:a16="http://schemas.microsoft.com/office/drawing/2014/main" id="{CFBA4709-8C67-45C7-835A-49BF1B921D18}"/>
              </a:ext>
            </a:extLst>
          </p:cNvPr>
          <p:cNvSpPr/>
          <p:nvPr/>
        </p:nvSpPr>
        <p:spPr>
          <a:xfrm>
            <a:off x="3679199" y="4709160"/>
            <a:ext cx="496801" cy="402840"/>
          </a:xfrm>
          <a:prstGeom prst="line">
            <a:avLst/>
          </a:prstGeom>
          <a:noFill/>
          <a:ln w="1080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8" name="Connecteur droit 7">
            <a:extLst>
              <a:ext uri="{FF2B5EF4-FFF2-40B4-BE49-F238E27FC236}">
                <a16:creationId xmlns:a16="http://schemas.microsoft.com/office/drawing/2014/main" id="{D64A5DB1-831C-42A6-9A03-2D92D0F53391}"/>
              </a:ext>
            </a:extLst>
          </p:cNvPr>
          <p:cNvSpPr/>
          <p:nvPr/>
        </p:nvSpPr>
        <p:spPr>
          <a:xfrm flipH="1">
            <a:off x="5941800" y="4709160"/>
            <a:ext cx="551520" cy="408600"/>
          </a:xfrm>
          <a:prstGeom prst="line">
            <a:avLst/>
          </a:prstGeom>
          <a:noFill/>
          <a:ln w="1080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370932-8594-4C6D-A8AF-9065DDB47C35}"/>
              </a:ext>
            </a:extLst>
          </p:cNvPr>
          <p:cNvSpPr txBox="1"/>
          <p:nvPr/>
        </p:nvSpPr>
        <p:spPr>
          <a:xfrm>
            <a:off x="6188400" y="1131120"/>
            <a:ext cx="61200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1ABC9C"/>
                </a:solidFill>
              </a:defRPr>
            </a:pPr>
            <a:r>
              <a:rPr lang="fr-FR" sz="1500" b="1" i="0" u="none" strike="noStrike" kern="1200" cap="none">
                <a:ln>
                  <a:noFill/>
                </a:ln>
                <a:solidFill>
                  <a:srgbClr val="1ABC9C"/>
                </a:solidFill>
                <a:latin typeface="Source Sans Pro" pitchFamily="34"/>
                <a:ea typeface="Segoe UI" pitchFamily="2"/>
                <a:cs typeface="Tahoma" pitchFamily="2"/>
              </a:rPr>
              <a:t>Va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C7858E9-B5B7-4367-81AF-867FF65C691D}"/>
              </a:ext>
            </a:extLst>
          </p:cNvPr>
          <p:cNvSpPr txBox="1"/>
          <p:nvPr/>
        </p:nvSpPr>
        <p:spPr>
          <a:xfrm>
            <a:off x="3360960" y="1131120"/>
            <a:ext cx="61200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1" i="0" u="none" strike="noStrike" kern="1200" cap="none">
                <a:ln>
                  <a:noFill/>
                </a:ln>
                <a:solidFill>
                  <a:srgbClr val="1ABC9C"/>
                </a:solidFill>
                <a:latin typeface="Source Sans Pro" pitchFamily="34"/>
                <a:ea typeface="Segoe UI" pitchFamily="2"/>
                <a:cs typeface="Tahoma" pitchFamily="2"/>
              </a:rPr>
              <a:t>V=0</a:t>
            </a: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AB2A7964-34C0-4732-954A-213F35ADBE23}"/>
              </a:ext>
            </a:extLst>
          </p:cNvPr>
          <p:cNvSpPr/>
          <p:nvPr/>
        </p:nvSpPr>
        <p:spPr>
          <a:xfrm rot="16200000" flipV="1">
            <a:off x="3402360" y="1630440"/>
            <a:ext cx="540000" cy="180000"/>
          </a:xfrm>
          <a:custGeom>
            <a:avLst>
              <a:gd name="f0" fmla="val 13200"/>
              <a:gd name="f1" fmla="val 6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4000"/>
              <a:gd name="f10" fmla="val 10800"/>
              <a:gd name="f11" fmla="val 21800"/>
              <a:gd name="f12" fmla="val 1000"/>
              <a:gd name="f13" fmla="val 2000"/>
              <a:gd name="f14" fmla="val 3000"/>
              <a:gd name="f15" fmla="+- 0 0 0"/>
              <a:gd name="f16" fmla="*/ f5 1 21600"/>
              <a:gd name="f17" fmla="*/ f6 1 21600"/>
              <a:gd name="f18" fmla="pin 4000 f0 21600"/>
              <a:gd name="f19" fmla="pin 0 f1 10800"/>
              <a:gd name="f20" fmla="*/ f15 f2 1"/>
              <a:gd name="f21" fmla="val f18"/>
              <a:gd name="f22" fmla="val f19"/>
              <a:gd name="f23" fmla="+- f8 0 f19"/>
              <a:gd name="f24" fmla="+- f8 0 f18"/>
              <a:gd name="f25" fmla="*/ f18 f16 1"/>
              <a:gd name="f26" fmla="*/ f19 f17 1"/>
              <a:gd name="f27" fmla="*/ 4000 f16 1"/>
              <a:gd name="f28" fmla="*/ 0 f16 1"/>
              <a:gd name="f29" fmla="*/ 10800 f17 1"/>
              <a:gd name="f30" fmla="*/ f20 1 f4"/>
              <a:gd name="f31" fmla="*/ 21600 f16 1"/>
              <a:gd name="f32" fmla="*/ 0 f17 1"/>
              <a:gd name="f33" fmla="*/ 21600 f17 1"/>
              <a:gd name="f34" fmla="*/ f24 f19 1"/>
              <a:gd name="f35" fmla="*/ f23 f17 1"/>
              <a:gd name="f36" fmla="*/ f22 f17 1"/>
              <a:gd name="f37" fmla="+- f30 0 f3"/>
              <a:gd name="f38" fmla="*/ f21 f16 1"/>
              <a:gd name="f39" fmla="*/ f34 1 10800"/>
              <a:gd name="f40" fmla="+- f18 f39 0"/>
              <a:gd name="f41" fmla="*/ f40 f16 1"/>
            </a:gdLst>
            <a:ahLst>
              <a:ahXY gdRefX="f0" minX="f9" maxX="f8" gdRefY="f1" minY="f7" maxY="f10">
                <a:pos x="f25" y="f2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28" y="f29"/>
              </a:cxn>
              <a:cxn ang="f37">
                <a:pos x="f31" y="f29"/>
              </a:cxn>
              <a:cxn ang="f37">
                <a:pos x="f38" y="f32"/>
              </a:cxn>
              <a:cxn ang="f37">
                <a:pos x="f38" y="f33"/>
              </a:cxn>
            </a:cxnLst>
            <a:rect l="f27" t="f36" r="f41" b="f35"/>
            <a:pathLst>
              <a:path w="21600" h="21600">
                <a:moveTo>
                  <a:pt x="f21" y="f7"/>
                </a:moveTo>
                <a:lnTo>
                  <a:pt x="f8" y="f10"/>
                </a:lnTo>
                <a:lnTo>
                  <a:pt x="f21" y="f11"/>
                </a:lnTo>
                <a:lnTo>
                  <a:pt x="f21" y="f23"/>
                </a:lnTo>
                <a:lnTo>
                  <a:pt x="f9" y="f23"/>
                </a:lnTo>
                <a:lnTo>
                  <a:pt x="f9" y="f22"/>
                </a:lnTo>
                <a:lnTo>
                  <a:pt x="f21" y="f22"/>
                </a:lnTo>
                <a:lnTo>
                  <a:pt x="f21" y="f7"/>
                </a:lnTo>
                <a:moveTo>
                  <a:pt x="f7" y="f22"/>
                </a:moveTo>
                <a:lnTo>
                  <a:pt x="f7" y="f23"/>
                </a:lnTo>
                <a:lnTo>
                  <a:pt x="f12" y="f23"/>
                </a:lnTo>
                <a:lnTo>
                  <a:pt x="f12" y="f22"/>
                </a:lnTo>
                <a:lnTo>
                  <a:pt x="f7" y="f22"/>
                </a:lnTo>
                <a:moveTo>
                  <a:pt x="f13" y="f22"/>
                </a:moveTo>
                <a:lnTo>
                  <a:pt x="f13" y="f23"/>
                </a:lnTo>
                <a:lnTo>
                  <a:pt x="f14" y="f23"/>
                </a:lnTo>
                <a:lnTo>
                  <a:pt x="f14" y="f22"/>
                </a:lnTo>
                <a:lnTo>
                  <a:pt x="f13" y="f22"/>
                </a:lnTo>
                <a:close/>
              </a:path>
            </a:pathLst>
          </a:custGeom>
          <a:solidFill>
            <a:srgbClr val="FFFFFF"/>
          </a:solidFill>
          <a:ln w="10800">
            <a:solidFill>
              <a:srgbClr val="1ABC9C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335EA207-8E8B-434C-A7F8-200470652624}"/>
              </a:ext>
            </a:extLst>
          </p:cNvPr>
          <p:cNvSpPr/>
          <p:nvPr/>
        </p:nvSpPr>
        <p:spPr>
          <a:xfrm rot="16200000" flipV="1">
            <a:off x="6211440" y="1630440"/>
            <a:ext cx="540000" cy="180000"/>
          </a:xfrm>
          <a:custGeom>
            <a:avLst>
              <a:gd name="f0" fmla="val 13200"/>
              <a:gd name="f1" fmla="val 6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4000"/>
              <a:gd name="f10" fmla="val 10800"/>
              <a:gd name="f11" fmla="val 21800"/>
              <a:gd name="f12" fmla="val 1000"/>
              <a:gd name="f13" fmla="val 2000"/>
              <a:gd name="f14" fmla="val 3000"/>
              <a:gd name="f15" fmla="+- 0 0 0"/>
              <a:gd name="f16" fmla="*/ f5 1 21600"/>
              <a:gd name="f17" fmla="*/ f6 1 21600"/>
              <a:gd name="f18" fmla="pin 4000 f0 21600"/>
              <a:gd name="f19" fmla="pin 0 f1 10800"/>
              <a:gd name="f20" fmla="*/ f15 f2 1"/>
              <a:gd name="f21" fmla="val f18"/>
              <a:gd name="f22" fmla="val f19"/>
              <a:gd name="f23" fmla="+- f8 0 f19"/>
              <a:gd name="f24" fmla="+- f8 0 f18"/>
              <a:gd name="f25" fmla="*/ f18 f16 1"/>
              <a:gd name="f26" fmla="*/ f19 f17 1"/>
              <a:gd name="f27" fmla="*/ 4000 f16 1"/>
              <a:gd name="f28" fmla="*/ 0 f16 1"/>
              <a:gd name="f29" fmla="*/ 10800 f17 1"/>
              <a:gd name="f30" fmla="*/ f20 1 f4"/>
              <a:gd name="f31" fmla="*/ 21600 f16 1"/>
              <a:gd name="f32" fmla="*/ 0 f17 1"/>
              <a:gd name="f33" fmla="*/ 21600 f17 1"/>
              <a:gd name="f34" fmla="*/ f24 f19 1"/>
              <a:gd name="f35" fmla="*/ f23 f17 1"/>
              <a:gd name="f36" fmla="*/ f22 f17 1"/>
              <a:gd name="f37" fmla="+- f30 0 f3"/>
              <a:gd name="f38" fmla="*/ f21 f16 1"/>
              <a:gd name="f39" fmla="*/ f34 1 10800"/>
              <a:gd name="f40" fmla="+- f18 f39 0"/>
              <a:gd name="f41" fmla="*/ f40 f16 1"/>
            </a:gdLst>
            <a:ahLst>
              <a:ahXY gdRefX="f0" minX="f9" maxX="f8" gdRefY="f1" minY="f7" maxY="f10">
                <a:pos x="f25" y="f2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28" y="f29"/>
              </a:cxn>
              <a:cxn ang="f37">
                <a:pos x="f31" y="f29"/>
              </a:cxn>
              <a:cxn ang="f37">
                <a:pos x="f38" y="f32"/>
              </a:cxn>
              <a:cxn ang="f37">
                <a:pos x="f38" y="f33"/>
              </a:cxn>
            </a:cxnLst>
            <a:rect l="f27" t="f36" r="f41" b="f35"/>
            <a:pathLst>
              <a:path w="21600" h="21600">
                <a:moveTo>
                  <a:pt x="f21" y="f7"/>
                </a:moveTo>
                <a:lnTo>
                  <a:pt x="f8" y="f10"/>
                </a:lnTo>
                <a:lnTo>
                  <a:pt x="f21" y="f11"/>
                </a:lnTo>
                <a:lnTo>
                  <a:pt x="f21" y="f23"/>
                </a:lnTo>
                <a:lnTo>
                  <a:pt x="f9" y="f23"/>
                </a:lnTo>
                <a:lnTo>
                  <a:pt x="f9" y="f22"/>
                </a:lnTo>
                <a:lnTo>
                  <a:pt x="f21" y="f22"/>
                </a:lnTo>
                <a:lnTo>
                  <a:pt x="f21" y="f7"/>
                </a:lnTo>
                <a:moveTo>
                  <a:pt x="f7" y="f22"/>
                </a:moveTo>
                <a:lnTo>
                  <a:pt x="f7" y="f23"/>
                </a:lnTo>
                <a:lnTo>
                  <a:pt x="f12" y="f23"/>
                </a:lnTo>
                <a:lnTo>
                  <a:pt x="f12" y="f22"/>
                </a:lnTo>
                <a:lnTo>
                  <a:pt x="f7" y="f22"/>
                </a:lnTo>
                <a:moveTo>
                  <a:pt x="f13" y="f22"/>
                </a:moveTo>
                <a:lnTo>
                  <a:pt x="f13" y="f23"/>
                </a:lnTo>
                <a:lnTo>
                  <a:pt x="f14" y="f23"/>
                </a:lnTo>
                <a:lnTo>
                  <a:pt x="f14" y="f22"/>
                </a:lnTo>
                <a:lnTo>
                  <a:pt x="f13" y="f22"/>
                </a:lnTo>
                <a:close/>
              </a:path>
            </a:pathLst>
          </a:custGeom>
          <a:solidFill>
            <a:srgbClr val="FFFFFF"/>
          </a:solidFill>
          <a:ln w="10800">
            <a:solidFill>
              <a:srgbClr val="1ABC9C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C98366-BC79-427A-B56A-F5ACAA36A1E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>
                <a:cs typeface="Tahoma" pitchFamily="2"/>
              </a:rPr>
              <a:t>Retour sur l’expérience de Franck et Hertz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A0314F3-17B0-4CA8-B5FE-E99DF6F23F6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00" y="1260000"/>
            <a:ext cx="3600000" cy="4141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B04593F-8514-4052-A025-556A3F3F76A8}"/>
              </a:ext>
            </a:extLst>
          </p:cNvPr>
          <p:cNvSpPr txBox="1"/>
          <p:nvPr/>
        </p:nvSpPr>
        <p:spPr>
          <a:xfrm>
            <a:off x="269280" y="1415519"/>
            <a:ext cx="2259360" cy="791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>
                <a:solidFill>
                  <a:srgbClr val="1ABC9C"/>
                </a:solidFill>
              </a:defRPr>
            </a:pPr>
            <a:r>
              <a:rPr lang="fr-FR" sz="2200" b="1" i="0" u="none" strike="noStrike" kern="1200" cap="none">
                <a:ln>
                  <a:noFill/>
                </a:ln>
                <a:solidFill>
                  <a:srgbClr val="1ABC9C"/>
                </a:solidFill>
                <a:latin typeface="Source Sans Pro" pitchFamily="34"/>
                <a:ea typeface="Segoe UI" pitchFamily="2"/>
                <a:cs typeface="Tahoma" pitchFamily="2"/>
              </a:rPr>
              <a:t>Spectre simplifié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>
                <a:solidFill>
                  <a:srgbClr val="1ABC9C"/>
                </a:solidFill>
              </a:defRPr>
            </a:pPr>
            <a:r>
              <a:rPr lang="fr-FR" sz="2200" b="1" i="0" u="none" strike="noStrike" kern="1200" cap="none">
                <a:ln>
                  <a:noFill/>
                </a:ln>
                <a:solidFill>
                  <a:srgbClr val="1ABC9C"/>
                </a:solidFill>
                <a:latin typeface="Source Sans Pro" pitchFamily="34"/>
                <a:ea typeface="Segoe UI" pitchFamily="2"/>
                <a:cs typeface="Tahoma" pitchFamily="2"/>
              </a:rPr>
              <a:t>du mercure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5BAB5464-6E31-4AAA-A842-639B61650E9B}"/>
              </a:ext>
            </a:extLst>
          </p:cNvPr>
          <p:cNvSpPr/>
          <p:nvPr/>
        </p:nvSpPr>
        <p:spPr>
          <a:xfrm>
            <a:off x="2957759" y="3285719"/>
            <a:ext cx="3384000" cy="1394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9080">
            <a:solidFill>
              <a:srgbClr val="FF0000"/>
            </a:solidFill>
            <a:prstDash val="solid"/>
          </a:ln>
        </p:spPr>
        <p:txBody>
          <a:bodyPr wrap="none" lIns="93960" tIns="48960" rIns="93960" bIns="4896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66EC5F-BFF0-45B1-9265-049EFA9020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>
                <a:cs typeface="Tahoma" pitchFamily="2"/>
              </a:rPr>
              <a:t>Retour sur l’expérience de Franck et Hertz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DF465A7-A7D5-41F0-890A-2D9ACFA0829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00" y="1260000"/>
            <a:ext cx="3600000" cy="4141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B55B4EC-2E93-4442-A4FC-46CE605FDC5D}"/>
              </a:ext>
            </a:extLst>
          </p:cNvPr>
          <p:cNvSpPr txBox="1"/>
          <p:nvPr/>
        </p:nvSpPr>
        <p:spPr>
          <a:xfrm>
            <a:off x="269280" y="1415519"/>
            <a:ext cx="2259360" cy="791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>
                <a:solidFill>
                  <a:srgbClr val="1ABC9C"/>
                </a:solidFill>
              </a:defRPr>
            </a:pPr>
            <a:r>
              <a:rPr lang="fr-FR" sz="2200" b="1" i="0" u="none" strike="noStrike" kern="1200" cap="none">
                <a:ln>
                  <a:noFill/>
                </a:ln>
                <a:solidFill>
                  <a:srgbClr val="1ABC9C"/>
                </a:solidFill>
                <a:latin typeface="Source Sans Pro" pitchFamily="34"/>
                <a:ea typeface="Segoe UI" pitchFamily="2"/>
                <a:cs typeface="Tahoma" pitchFamily="2"/>
              </a:rPr>
              <a:t>Spectre simplifié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>
                <a:solidFill>
                  <a:srgbClr val="1ABC9C"/>
                </a:solidFill>
              </a:defRPr>
            </a:pPr>
            <a:r>
              <a:rPr lang="fr-FR" sz="2200" b="1" i="0" u="none" strike="noStrike" kern="1200" cap="none">
                <a:ln>
                  <a:noFill/>
                </a:ln>
                <a:solidFill>
                  <a:srgbClr val="1ABC9C"/>
                </a:solidFill>
                <a:latin typeface="Source Sans Pro" pitchFamily="34"/>
                <a:ea typeface="Segoe UI" pitchFamily="2"/>
                <a:cs typeface="Tahoma" pitchFamily="2"/>
              </a:rPr>
              <a:t>du mercure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F39E55E9-588D-40D4-836F-60666A2AFD95}"/>
              </a:ext>
            </a:extLst>
          </p:cNvPr>
          <p:cNvSpPr/>
          <p:nvPr/>
        </p:nvSpPr>
        <p:spPr>
          <a:xfrm>
            <a:off x="2957759" y="3285719"/>
            <a:ext cx="3384000" cy="1394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9080">
            <a:solidFill>
              <a:srgbClr val="FF0000"/>
            </a:solidFill>
            <a:prstDash val="solid"/>
          </a:ln>
        </p:spPr>
        <p:txBody>
          <a:bodyPr wrap="none" lIns="93960" tIns="48960" rIns="93960" bIns="4896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6" name="Connecteur droit 5">
            <a:extLst>
              <a:ext uri="{FF2B5EF4-FFF2-40B4-BE49-F238E27FC236}">
                <a16:creationId xmlns:a16="http://schemas.microsoft.com/office/drawing/2014/main" id="{BA0F4EBA-78CC-4197-8E3F-351BF5051B98}"/>
              </a:ext>
            </a:extLst>
          </p:cNvPr>
          <p:cNvSpPr/>
          <p:nvPr/>
        </p:nvSpPr>
        <p:spPr>
          <a:xfrm>
            <a:off x="4140000" y="3395159"/>
            <a:ext cx="0" cy="1080001"/>
          </a:xfrm>
          <a:prstGeom prst="line">
            <a:avLst/>
          </a:prstGeom>
          <a:noFill/>
          <a:ln w="10800">
            <a:solidFill>
              <a:srgbClr val="800080"/>
            </a:solidFill>
            <a:prstDash val="solid"/>
            <a:headEnd type="arrow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7734D6C-B20E-498E-B53A-FDEBFF118339}"/>
              </a:ext>
            </a:extLst>
          </p:cNvPr>
          <p:cNvSpPr txBox="1"/>
          <p:nvPr/>
        </p:nvSpPr>
        <p:spPr>
          <a:xfrm>
            <a:off x="4680000" y="3646799"/>
            <a:ext cx="1121040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800080"/>
                </a:solidFill>
              </a:defRPr>
            </a:pPr>
            <a:r>
              <a:rPr lang="fr-FR" sz="1800" b="1" i="0" u="none" strike="noStrike" kern="1200" cap="none">
                <a:ln>
                  <a:noFill/>
                </a:ln>
                <a:solidFill>
                  <a:srgbClr val="800080"/>
                </a:solidFill>
                <a:latin typeface="Source Sans Pro" pitchFamily="34"/>
                <a:ea typeface="Source Sans Pro" pitchFamily="32"/>
                <a:cs typeface="Source Sans Pro" pitchFamily="32"/>
              </a:rPr>
              <a:t>ΔE=4,9eV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181875-F8A8-4B81-AA5B-84499AA489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>
                <a:cs typeface="Tahoma" pitchFamily="2"/>
              </a:rPr>
              <a:t>Application au laser Infra-Rouge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1E35605-123D-4B40-86FF-025EB58C1A2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01560" y="1260000"/>
            <a:ext cx="5878440" cy="405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D8F6C3-49DC-454E-89B2-05426440E9D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8200" y="226080"/>
            <a:ext cx="9360000" cy="718920"/>
          </a:xfrm>
        </p:spPr>
        <p:txBody>
          <a:bodyPr vert="horz"/>
          <a:lstStyle/>
          <a:p>
            <a:pPr lvl="0" rtl="0"/>
            <a:r>
              <a:rPr lang="fr-FR">
                <a:cs typeface="Tahoma" pitchFamily="2"/>
              </a:rPr>
              <a:t>Application au laser Infra-Rouge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B453D51-9DA5-4EE6-9971-F60EBA2535B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01200" y="1260000"/>
            <a:ext cx="5878800" cy="40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EEF4E00F-D639-4494-84EA-EA63E57DA397}"/>
              </a:ext>
            </a:extLst>
          </p:cNvPr>
          <p:cNvSpPr/>
          <p:nvPr/>
        </p:nvSpPr>
        <p:spPr>
          <a:xfrm rot="2700000">
            <a:off x="3292560" y="2923399"/>
            <a:ext cx="180000" cy="18000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10800"/>
              <a:gd name="f9" fmla="val -2147483647"/>
              <a:gd name="f10" fmla="val 2147483647"/>
              <a:gd name="f11" fmla="+- 0 0 0"/>
              <a:gd name="f12" fmla="abs f4"/>
              <a:gd name="f13" fmla="abs f5"/>
              <a:gd name="f14" fmla="abs f6"/>
              <a:gd name="f15" fmla="pin 0 f0 10800"/>
              <a:gd name="f16" fmla="*/ f11 f1 1"/>
              <a:gd name="f17" fmla="?: f12 f4 1"/>
              <a:gd name="f18" fmla="?: f13 f5 1"/>
              <a:gd name="f19" fmla="?: f14 f6 1"/>
              <a:gd name="f20" fmla="*/ f15 10799 1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*/ f20 1 10800"/>
              <a:gd name="f27" fmla="+- f21 0 f2"/>
              <a:gd name="f28" fmla="min f23 f22"/>
              <a:gd name="f29" fmla="*/ f24 1 f19"/>
              <a:gd name="f30" fmla="*/ f25 1 f19"/>
              <a:gd name="f31" fmla="val f26"/>
              <a:gd name="f32" fmla="+- f29 0 f26"/>
              <a:gd name="f33" fmla="+- f30 0 f26"/>
              <a:gd name="f34" fmla="*/ f15 f28 1"/>
              <a:gd name="f35" fmla="*/ f7 f28 1"/>
              <a:gd name="f36" fmla="*/ f31 f28 1"/>
              <a:gd name="f37" fmla="*/ f29 f28 1"/>
              <a:gd name="f38" fmla="*/ f30 f28 1"/>
              <a:gd name="f39" fmla="*/ 10800 f28 1"/>
              <a:gd name="f40" fmla="*/ f32 f28 1"/>
              <a:gd name="f41" fmla="*/ f33 f28 1"/>
            </a:gdLst>
            <a:ahLst>
              <a:ahXY gdRefX="f0" minX="f7" maxX="f8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9" y="f35"/>
              </a:cxn>
              <a:cxn ang="f27">
                <a:pos x="f35" y="f39"/>
              </a:cxn>
              <a:cxn ang="f27">
                <a:pos x="f39" y="f38"/>
              </a:cxn>
              <a:cxn ang="f27">
                <a:pos x="f37" y="f39"/>
              </a:cxn>
            </a:cxnLst>
            <a:rect l="f36" t="f36" r="f40" b="f41"/>
            <a:pathLst>
              <a:path>
                <a:moveTo>
                  <a:pt x="f36" y="f35"/>
                </a:moveTo>
                <a:lnTo>
                  <a:pt x="f40" y="f35"/>
                </a:lnTo>
                <a:lnTo>
                  <a:pt x="f40" y="f36"/>
                </a:lnTo>
                <a:lnTo>
                  <a:pt x="f37" y="f36"/>
                </a:lnTo>
                <a:lnTo>
                  <a:pt x="f37" y="f41"/>
                </a:lnTo>
                <a:lnTo>
                  <a:pt x="f40" y="f41"/>
                </a:lnTo>
                <a:lnTo>
                  <a:pt x="f40" y="f38"/>
                </a:lnTo>
                <a:lnTo>
                  <a:pt x="f36" y="f38"/>
                </a:lnTo>
                <a:lnTo>
                  <a:pt x="f36" y="f41"/>
                </a:lnTo>
                <a:lnTo>
                  <a:pt x="f35" y="f41"/>
                </a:lnTo>
                <a:lnTo>
                  <a:pt x="f35" y="f36"/>
                </a:lnTo>
                <a:lnTo>
                  <a:pt x="f36" y="f36"/>
                </a:lnTo>
                <a:lnTo>
                  <a:pt x="f36" y="f35"/>
                </a:lnTo>
                <a:close/>
              </a:path>
            </a:pathLst>
          </a:custGeom>
          <a:solidFill>
            <a:srgbClr val="FFFFFF"/>
          </a:solidFill>
          <a:ln w="19080">
            <a:solidFill>
              <a:srgbClr val="2A6099"/>
            </a:solidFill>
            <a:prstDash val="solid"/>
          </a:ln>
        </p:spPr>
        <p:txBody>
          <a:bodyPr wrap="none" lIns="93960" tIns="48960" rIns="93960" bIns="4896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D1A07128-4E6D-426A-ABBE-340BA4E5890F}"/>
              </a:ext>
            </a:extLst>
          </p:cNvPr>
          <p:cNvSpPr/>
          <p:nvPr/>
        </p:nvSpPr>
        <p:spPr>
          <a:xfrm>
            <a:off x="3520440" y="2884680"/>
            <a:ext cx="1884240" cy="0"/>
          </a:xfrm>
          <a:prstGeom prst="line">
            <a:avLst/>
          </a:prstGeom>
          <a:noFill/>
          <a:ln w="19080">
            <a:solidFill>
              <a:srgbClr val="2A6099"/>
            </a:solidFill>
            <a:prstDash val="solid"/>
            <a:tailEnd type="arrow"/>
          </a:ln>
        </p:spPr>
        <p:txBody>
          <a:bodyPr wrap="none" lIns="93960" tIns="48960" rIns="93960" bIns="4896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69A01B2-F5DB-4490-B1A8-2D8801F3DBF7}"/>
              </a:ext>
            </a:extLst>
          </p:cNvPr>
          <p:cNvSpPr txBox="1"/>
          <p:nvPr/>
        </p:nvSpPr>
        <p:spPr>
          <a:xfrm>
            <a:off x="4755240" y="1980000"/>
            <a:ext cx="1364760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>
                <a:ln>
                  <a:noFill/>
                </a:ln>
                <a:solidFill>
                  <a:srgbClr val="2A6099"/>
                </a:solidFill>
                <a:latin typeface="Source Sans Pro" pitchFamily="34"/>
                <a:ea typeface="Segoe UI" pitchFamily="2"/>
                <a:cs typeface="Tahoma" pitchFamily="2"/>
              </a:rPr>
              <a:t>Effet tunnel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ABFE0-D589-45B5-990E-811B33D5D2D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>
                <a:cs typeface="Tahoma" pitchFamily="2"/>
              </a:rPr>
              <a:t>Application au laser Infra-Rouge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3D9C7E3-8C3A-4CC4-836F-891ED8ADF5C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01200" y="1260000"/>
            <a:ext cx="5878800" cy="40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6248E9-A41B-4510-8532-2B2A16F319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225720"/>
            <a:ext cx="9360000" cy="720000"/>
          </a:xfrm>
        </p:spPr>
        <p:txBody>
          <a:bodyPr vert="horz"/>
          <a:lstStyle/>
          <a:p>
            <a:pPr lvl="0" rtl="0"/>
            <a:r>
              <a:rPr lang="fr-FR">
                <a:cs typeface="Tahoma" pitchFamily="2"/>
              </a:rPr>
              <a:t>Expérience de Franck et Hertz (1914)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B374FC5-11B6-469B-AB55-F6D0E2C855C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27120" y="1512000"/>
            <a:ext cx="7144920" cy="3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D59B65A9-9E92-4C4D-8A5E-162A470C5889}"/>
              </a:ext>
            </a:extLst>
          </p:cNvPr>
          <p:cNvSpPr/>
          <p:nvPr/>
        </p:nvSpPr>
        <p:spPr>
          <a:xfrm>
            <a:off x="4500000" y="1872000"/>
            <a:ext cx="1260000" cy="3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0800">
            <a:solidFill>
              <a:srgbClr val="808080"/>
            </a:solidFill>
            <a:custDash>
              <a:ds d="100000" sp="100000"/>
              <a:ds d="100000" sp="1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>
                <a:solidFill>
                  <a:srgbClr val="808080"/>
                </a:solidFill>
              </a:defRPr>
            </a:pPr>
            <a:r>
              <a:rPr lang="fr-FR" sz="1100" b="1" i="0" u="none" strike="noStrike" kern="1200" cap="none">
                <a:ln>
                  <a:noFill/>
                </a:ln>
                <a:solidFill>
                  <a:srgbClr val="808080"/>
                </a:solidFill>
                <a:latin typeface="Source Sans Pro" pitchFamily="34"/>
                <a:ea typeface="Segoe UI" pitchFamily="2"/>
                <a:cs typeface="Tahoma" pitchFamily="2"/>
              </a:rPr>
              <a:t>Vapeur de mercure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D3C35252-E2B9-4573-ACA3-4390C25D894B}"/>
              </a:ext>
            </a:extLst>
          </p:cNvPr>
          <p:cNvSpPr/>
          <p:nvPr/>
        </p:nvSpPr>
        <p:spPr>
          <a:xfrm>
            <a:off x="216000" y="2844000"/>
            <a:ext cx="1440000" cy="54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08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Filament chauffé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DC7ABBCC-0472-4EBB-8171-B7BF078B8D7A}"/>
              </a:ext>
            </a:extLst>
          </p:cNvPr>
          <p:cNvSpPr/>
          <p:nvPr/>
        </p:nvSpPr>
        <p:spPr>
          <a:xfrm>
            <a:off x="4176000" y="4824000"/>
            <a:ext cx="1764000" cy="54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08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Grilles accélératrices</a:t>
            </a:r>
          </a:p>
        </p:txBody>
      </p:sp>
      <p:sp>
        <p:nvSpPr>
          <p:cNvPr id="7" name="Connecteur droit 6">
            <a:extLst>
              <a:ext uri="{FF2B5EF4-FFF2-40B4-BE49-F238E27FC236}">
                <a16:creationId xmlns:a16="http://schemas.microsoft.com/office/drawing/2014/main" id="{5A9ACBF3-EB32-449D-9639-C330A77622DF}"/>
              </a:ext>
            </a:extLst>
          </p:cNvPr>
          <p:cNvSpPr/>
          <p:nvPr/>
        </p:nvSpPr>
        <p:spPr>
          <a:xfrm>
            <a:off x="3679199" y="4709160"/>
            <a:ext cx="496801" cy="402840"/>
          </a:xfrm>
          <a:prstGeom prst="line">
            <a:avLst/>
          </a:prstGeom>
          <a:noFill/>
          <a:ln w="1080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8" name="Connecteur droit 7">
            <a:extLst>
              <a:ext uri="{FF2B5EF4-FFF2-40B4-BE49-F238E27FC236}">
                <a16:creationId xmlns:a16="http://schemas.microsoft.com/office/drawing/2014/main" id="{0F35D3E3-B85D-4A02-B0D5-B5D4602CF4A9}"/>
              </a:ext>
            </a:extLst>
          </p:cNvPr>
          <p:cNvSpPr/>
          <p:nvPr/>
        </p:nvSpPr>
        <p:spPr>
          <a:xfrm flipH="1">
            <a:off x="5941800" y="4709160"/>
            <a:ext cx="551520" cy="408600"/>
          </a:xfrm>
          <a:prstGeom prst="line">
            <a:avLst/>
          </a:prstGeom>
          <a:noFill/>
          <a:ln w="1080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3B32684-57D2-4B52-B76E-3507B7051F4D}"/>
              </a:ext>
            </a:extLst>
          </p:cNvPr>
          <p:cNvSpPr txBox="1"/>
          <p:nvPr/>
        </p:nvSpPr>
        <p:spPr>
          <a:xfrm>
            <a:off x="6188400" y="1131120"/>
            <a:ext cx="61200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1" i="0" u="none" strike="noStrike" kern="1200" cap="none">
                <a:ln>
                  <a:noFill/>
                </a:ln>
                <a:solidFill>
                  <a:srgbClr val="1ABC9C"/>
                </a:solidFill>
                <a:latin typeface="Source Sans Pro" pitchFamily="34"/>
                <a:ea typeface="Segoe UI" pitchFamily="2"/>
                <a:cs typeface="Tahoma" pitchFamily="2"/>
              </a:rPr>
              <a:t>Va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C97E085-57F1-40BE-951F-846C220FE16B}"/>
              </a:ext>
            </a:extLst>
          </p:cNvPr>
          <p:cNvSpPr txBox="1"/>
          <p:nvPr/>
        </p:nvSpPr>
        <p:spPr>
          <a:xfrm>
            <a:off x="3360960" y="1131120"/>
            <a:ext cx="61200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1" i="0" u="none" strike="noStrike" kern="1200" cap="none">
                <a:ln>
                  <a:noFill/>
                </a:ln>
                <a:solidFill>
                  <a:srgbClr val="1ABC9C"/>
                </a:solidFill>
                <a:latin typeface="Source Sans Pro" pitchFamily="34"/>
                <a:ea typeface="Segoe UI" pitchFamily="2"/>
                <a:cs typeface="Tahoma" pitchFamily="2"/>
              </a:rPr>
              <a:t>V=0</a:t>
            </a: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32AB286E-66E0-4EB6-92C4-C5F6A2CF0436}"/>
              </a:ext>
            </a:extLst>
          </p:cNvPr>
          <p:cNvSpPr/>
          <p:nvPr/>
        </p:nvSpPr>
        <p:spPr>
          <a:xfrm rot="16200000" flipV="1">
            <a:off x="3402360" y="1630440"/>
            <a:ext cx="540000" cy="180000"/>
          </a:xfrm>
          <a:custGeom>
            <a:avLst>
              <a:gd name="f0" fmla="val 13200"/>
              <a:gd name="f1" fmla="val 6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4000"/>
              <a:gd name="f10" fmla="val 10800"/>
              <a:gd name="f11" fmla="val 21800"/>
              <a:gd name="f12" fmla="val 1000"/>
              <a:gd name="f13" fmla="val 2000"/>
              <a:gd name="f14" fmla="val 3000"/>
              <a:gd name="f15" fmla="+- 0 0 0"/>
              <a:gd name="f16" fmla="*/ f5 1 21600"/>
              <a:gd name="f17" fmla="*/ f6 1 21600"/>
              <a:gd name="f18" fmla="pin 4000 f0 21600"/>
              <a:gd name="f19" fmla="pin 0 f1 10800"/>
              <a:gd name="f20" fmla="*/ f15 f2 1"/>
              <a:gd name="f21" fmla="val f18"/>
              <a:gd name="f22" fmla="val f19"/>
              <a:gd name="f23" fmla="+- f8 0 f19"/>
              <a:gd name="f24" fmla="+- f8 0 f18"/>
              <a:gd name="f25" fmla="*/ f18 f16 1"/>
              <a:gd name="f26" fmla="*/ f19 f17 1"/>
              <a:gd name="f27" fmla="*/ 4000 f16 1"/>
              <a:gd name="f28" fmla="*/ 0 f16 1"/>
              <a:gd name="f29" fmla="*/ 10800 f17 1"/>
              <a:gd name="f30" fmla="*/ f20 1 f4"/>
              <a:gd name="f31" fmla="*/ 21600 f16 1"/>
              <a:gd name="f32" fmla="*/ 0 f17 1"/>
              <a:gd name="f33" fmla="*/ 21600 f17 1"/>
              <a:gd name="f34" fmla="*/ f24 f19 1"/>
              <a:gd name="f35" fmla="*/ f23 f17 1"/>
              <a:gd name="f36" fmla="*/ f22 f17 1"/>
              <a:gd name="f37" fmla="+- f30 0 f3"/>
              <a:gd name="f38" fmla="*/ f21 f16 1"/>
              <a:gd name="f39" fmla="*/ f34 1 10800"/>
              <a:gd name="f40" fmla="+- f18 f39 0"/>
              <a:gd name="f41" fmla="*/ f40 f16 1"/>
            </a:gdLst>
            <a:ahLst>
              <a:ahXY gdRefX="f0" minX="f9" maxX="f8" gdRefY="f1" minY="f7" maxY="f10">
                <a:pos x="f25" y="f2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28" y="f29"/>
              </a:cxn>
              <a:cxn ang="f37">
                <a:pos x="f31" y="f29"/>
              </a:cxn>
              <a:cxn ang="f37">
                <a:pos x="f38" y="f32"/>
              </a:cxn>
              <a:cxn ang="f37">
                <a:pos x="f38" y="f33"/>
              </a:cxn>
            </a:cxnLst>
            <a:rect l="f27" t="f36" r="f41" b="f35"/>
            <a:pathLst>
              <a:path w="21600" h="21600">
                <a:moveTo>
                  <a:pt x="f21" y="f7"/>
                </a:moveTo>
                <a:lnTo>
                  <a:pt x="f8" y="f10"/>
                </a:lnTo>
                <a:lnTo>
                  <a:pt x="f21" y="f11"/>
                </a:lnTo>
                <a:lnTo>
                  <a:pt x="f21" y="f23"/>
                </a:lnTo>
                <a:lnTo>
                  <a:pt x="f9" y="f23"/>
                </a:lnTo>
                <a:lnTo>
                  <a:pt x="f9" y="f22"/>
                </a:lnTo>
                <a:lnTo>
                  <a:pt x="f21" y="f22"/>
                </a:lnTo>
                <a:lnTo>
                  <a:pt x="f21" y="f7"/>
                </a:lnTo>
                <a:moveTo>
                  <a:pt x="f7" y="f22"/>
                </a:moveTo>
                <a:lnTo>
                  <a:pt x="f7" y="f23"/>
                </a:lnTo>
                <a:lnTo>
                  <a:pt x="f12" y="f23"/>
                </a:lnTo>
                <a:lnTo>
                  <a:pt x="f12" y="f22"/>
                </a:lnTo>
                <a:lnTo>
                  <a:pt x="f7" y="f22"/>
                </a:lnTo>
                <a:moveTo>
                  <a:pt x="f13" y="f22"/>
                </a:moveTo>
                <a:lnTo>
                  <a:pt x="f13" y="f23"/>
                </a:lnTo>
                <a:lnTo>
                  <a:pt x="f14" y="f23"/>
                </a:lnTo>
                <a:lnTo>
                  <a:pt x="f14" y="f22"/>
                </a:lnTo>
                <a:lnTo>
                  <a:pt x="f13" y="f22"/>
                </a:lnTo>
                <a:close/>
              </a:path>
            </a:pathLst>
          </a:custGeom>
          <a:solidFill>
            <a:srgbClr val="FFFFFF"/>
          </a:solidFill>
          <a:ln w="10800">
            <a:solidFill>
              <a:srgbClr val="1ABC9C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EBCD4615-ADB7-4258-8B77-6D9C940A1638}"/>
              </a:ext>
            </a:extLst>
          </p:cNvPr>
          <p:cNvSpPr/>
          <p:nvPr/>
        </p:nvSpPr>
        <p:spPr>
          <a:xfrm rot="16200000" flipV="1">
            <a:off x="6211440" y="1630440"/>
            <a:ext cx="540000" cy="180000"/>
          </a:xfrm>
          <a:custGeom>
            <a:avLst>
              <a:gd name="f0" fmla="val 13200"/>
              <a:gd name="f1" fmla="val 6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4000"/>
              <a:gd name="f10" fmla="val 10800"/>
              <a:gd name="f11" fmla="val 21800"/>
              <a:gd name="f12" fmla="val 1000"/>
              <a:gd name="f13" fmla="val 2000"/>
              <a:gd name="f14" fmla="val 3000"/>
              <a:gd name="f15" fmla="+- 0 0 0"/>
              <a:gd name="f16" fmla="*/ f5 1 21600"/>
              <a:gd name="f17" fmla="*/ f6 1 21600"/>
              <a:gd name="f18" fmla="pin 4000 f0 21600"/>
              <a:gd name="f19" fmla="pin 0 f1 10800"/>
              <a:gd name="f20" fmla="*/ f15 f2 1"/>
              <a:gd name="f21" fmla="val f18"/>
              <a:gd name="f22" fmla="val f19"/>
              <a:gd name="f23" fmla="+- f8 0 f19"/>
              <a:gd name="f24" fmla="+- f8 0 f18"/>
              <a:gd name="f25" fmla="*/ f18 f16 1"/>
              <a:gd name="f26" fmla="*/ f19 f17 1"/>
              <a:gd name="f27" fmla="*/ 4000 f16 1"/>
              <a:gd name="f28" fmla="*/ 0 f16 1"/>
              <a:gd name="f29" fmla="*/ 10800 f17 1"/>
              <a:gd name="f30" fmla="*/ f20 1 f4"/>
              <a:gd name="f31" fmla="*/ 21600 f16 1"/>
              <a:gd name="f32" fmla="*/ 0 f17 1"/>
              <a:gd name="f33" fmla="*/ 21600 f17 1"/>
              <a:gd name="f34" fmla="*/ f24 f19 1"/>
              <a:gd name="f35" fmla="*/ f23 f17 1"/>
              <a:gd name="f36" fmla="*/ f22 f17 1"/>
              <a:gd name="f37" fmla="+- f30 0 f3"/>
              <a:gd name="f38" fmla="*/ f21 f16 1"/>
              <a:gd name="f39" fmla="*/ f34 1 10800"/>
              <a:gd name="f40" fmla="+- f18 f39 0"/>
              <a:gd name="f41" fmla="*/ f40 f16 1"/>
            </a:gdLst>
            <a:ahLst>
              <a:ahXY gdRefX="f0" minX="f9" maxX="f8" gdRefY="f1" minY="f7" maxY="f10">
                <a:pos x="f25" y="f2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28" y="f29"/>
              </a:cxn>
              <a:cxn ang="f37">
                <a:pos x="f31" y="f29"/>
              </a:cxn>
              <a:cxn ang="f37">
                <a:pos x="f38" y="f32"/>
              </a:cxn>
              <a:cxn ang="f37">
                <a:pos x="f38" y="f33"/>
              </a:cxn>
            </a:cxnLst>
            <a:rect l="f27" t="f36" r="f41" b="f35"/>
            <a:pathLst>
              <a:path w="21600" h="21600">
                <a:moveTo>
                  <a:pt x="f21" y="f7"/>
                </a:moveTo>
                <a:lnTo>
                  <a:pt x="f8" y="f10"/>
                </a:lnTo>
                <a:lnTo>
                  <a:pt x="f21" y="f11"/>
                </a:lnTo>
                <a:lnTo>
                  <a:pt x="f21" y="f23"/>
                </a:lnTo>
                <a:lnTo>
                  <a:pt x="f9" y="f23"/>
                </a:lnTo>
                <a:lnTo>
                  <a:pt x="f9" y="f22"/>
                </a:lnTo>
                <a:lnTo>
                  <a:pt x="f21" y="f22"/>
                </a:lnTo>
                <a:lnTo>
                  <a:pt x="f21" y="f7"/>
                </a:lnTo>
                <a:moveTo>
                  <a:pt x="f7" y="f22"/>
                </a:moveTo>
                <a:lnTo>
                  <a:pt x="f7" y="f23"/>
                </a:lnTo>
                <a:lnTo>
                  <a:pt x="f12" y="f23"/>
                </a:lnTo>
                <a:lnTo>
                  <a:pt x="f12" y="f22"/>
                </a:lnTo>
                <a:lnTo>
                  <a:pt x="f7" y="f22"/>
                </a:lnTo>
                <a:moveTo>
                  <a:pt x="f13" y="f22"/>
                </a:moveTo>
                <a:lnTo>
                  <a:pt x="f13" y="f23"/>
                </a:lnTo>
                <a:lnTo>
                  <a:pt x="f14" y="f23"/>
                </a:lnTo>
                <a:lnTo>
                  <a:pt x="f14" y="f22"/>
                </a:lnTo>
                <a:lnTo>
                  <a:pt x="f13" y="f22"/>
                </a:lnTo>
                <a:close/>
              </a:path>
            </a:pathLst>
          </a:custGeom>
          <a:solidFill>
            <a:srgbClr val="FFFFFF"/>
          </a:solidFill>
          <a:ln w="10800">
            <a:solidFill>
              <a:srgbClr val="1ABC9C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D3594DB2-7636-4051-83F9-F61D35937258}"/>
              </a:ext>
            </a:extLst>
          </p:cNvPr>
          <p:cNvSpPr/>
          <p:nvPr/>
        </p:nvSpPr>
        <p:spPr>
          <a:xfrm>
            <a:off x="8316000" y="2772000"/>
            <a:ext cx="1260000" cy="7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08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Plaque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collectrice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de courant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9EBCC01-CF79-4C2C-807B-E5B1853F622F}"/>
              </a:ext>
            </a:extLst>
          </p:cNvPr>
          <p:cNvSpPr txBox="1"/>
          <p:nvPr/>
        </p:nvSpPr>
        <p:spPr>
          <a:xfrm>
            <a:off x="7524360" y="2724480"/>
            <a:ext cx="572040" cy="311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Trebuchet MS" pitchFamily="34"/>
                <a:ea typeface="Segoe UI" pitchFamily="2"/>
                <a:cs typeface="Tahoma" pitchFamily="2"/>
              </a:rPr>
              <a:t>i</a:t>
            </a:r>
          </a:p>
        </p:txBody>
      </p:sp>
      <p:sp>
        <p:nvSpPr>
          <p:cNvPr id="15" name="Connecteur droit 14">
            <a:extLst>
              <a:ext uri="{FF2B5EF4-FFF2-40B4-BE49-F238E27FC236}">
                <a16:creationId xmlns:a16="http://schemas.microsoft.com/office/drawing/2014/main" id="{540AEB0A-CA59-4FFC-A379-B17B450CBDC2}"/>
              </a:ext>
            </a:extLst>
          </p:cNvPr>
          <p:cNvSpPr/>
          <p:nvPr/>
        </p:nvSpPr>
        <p:spPr>
          <a:xfrm>
            <a:off x="7701480" y="3131999"/>
            <a:ext cx="180000" cy="0"/>
          </a:xfrm>
          <a:prstGeom prst="line">
            <a:avLst/>
          </a:prstGeom>
          <a:noFill/>
          <a:ln w="10800">
            <a:solidFill>
              <a:srgbClr val="000000">
                <a:alpha val="50000"/>
              </a:srgbClr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10FD3E9-F72D-4DA9-929A-A33380B81949}"/>
              </a:ext>
            </a:extLst>
          </p:cNvPr>
          <p:cNvSpPr txBox="1"/>
          <p:nvPr/>
        </p:nvSpPr>
        <p:spPr>
          <a:xfrm>
            <a:off x="8172000" y="1167120"/>
            <a:ext cx="162000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1" i="0" u="none" strike="noStrike" kern="1200" cap="none">
                <a:ln>
                  <a:noFill/>
                </a:ln>
                <a:solidFill>
                  <a:srgbClr val="1ABC9C"/>
                </a:solidFill>
                <a:latin typeface="Source Sans Pro" pitchFamily="34"/>
                <a:ea typeface="Segoe UI" pitchFamily="2"/>
                <a:cs typeface="Tahoma" pitchFamily="2"/>
              </a:rPr>
              <a:t>Va&gt;Vd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80A171FB-B2E2-4D47-B60E-F9DCD630FD86}"/>
              </a:ext>
            </a:extLst>
          </p:cNvPr>
          <p:cNvSpPr/>
          <p:nvPr/>
        </p:nvSpPr>
        <p:spPr>
          <a:xfrm rot="16200000" flipV="1">
            <a:off x="7076520" y="1882800"/>
            <a:ext cx="540000" cy="180000"/>
          </a:xfrm>
          <a:custGeom>
            <a:avLst>
              <a:gd name="f0" fmla="val 13200"/>
              <a:gd name="f1" fmla="val 6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4000"/>
              <a:gd name="f10" fmla="val 10800"/>
              <a:gd name="f11" fmla="val 21800"/>
              <a:gd name="f12" fmla="val 1000"/>
              <a:gd name="f13" fmla="val 2000"/>
              <a:gd name="f14" fmla="val 3000"/>
              <a:gd name="f15" fmla="+- 0 0 0"/>
              <a:gd name="f16" fmla="*/ f5 1 21600"/>
              <a:gd name="f17" fmla="*/ f6 1 21600"/>
              <a:gd name="f18" fmla="pin 4000 f0 21600"/>
              <a:gd name="f19" fmla="pin 0 f1 10800"/>
              <a:gd name="f20" fmla="*/ f15 f2 1"/>
              <a:gd name="f21" fmla="val f18"/>
              <a:gd name="f22" fmla="val f19"/>
              <a:gd name="f23" fmla="+- f8 0 f19"/>
              <a:gd name="f24" fmla="+- f8 0 f18"/>
              <a:gd name="f25" fmla="*/ f18 f16 1"/>
              <a:gd name="f26" fmla="*/ f19 f17 1"/>
              <a:gd name="f27" fmla="*/ 4000 f16 1"/>
              <a:gd name="f28" fmla="*/ 0 f16 1"/>
              <a:gd name="f29" fmla="*/ 10800 f17 1"/>
              <a:gd name="f30" fmla="*/ f20 1 f4"/>
              <a:gd name="f31" fmla="*/ 21600 f16 1"/>
              <a:gd name="f32" fmla="*/ 0 f17 1"/>
              <a:gd name="f33" fmla="*/ 21600 f17 1"/>
              <a:gd name="f34" fmla="*/ f24 f19 1"/>
              <a:gd name="f35" fmla="*/ f23 f17 1"/>
              <a:gd name="f36" fmla="*/ f22 f17 1"/>
              <a:gd name="f37" fmla="+- f30 0 f3"/>
              <a:gd name="f38" fmla="*/ f21 f16 1"/>
              <a:gd name="f39" fmla="*/ f34 1 10800"/>
              <a:gd name="f40" fmla="+- f18 f39 0"/>
              <a:gd name="f41" fmla="*/ f40 f16 1"/>
            </a:gdLst>
            <a:ahLst>
              <a:ahXY gdRefX="f0" minX="f9" maxX="f8" gdRefY="f1" minY="f7" maxY="f10">
                <a:pos x="f25" y="f2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28" y="f29"/>
              </a:cxn>
              <a:cxn ang="f37">
                <a:pos x="f31" y="f29"/>
              </a:cxn>
              <a:cxn ang="f37">
                <a:pos x="f38" y="f32"/>
              </a:cxn>
              <a:cxn ang="f37">
                <a:pos x="f38" y="f33"/>
              </a:cxn>
            </a:cxnLst>
            <a:rect l="f27" t="f36" r="f41" b="f35"/>
            <a:pathLst>
              <a:path w="21600" h="21600">
                <a:moveTo>
                  <a:pt x="f21" y="f7"/>
                </a:moveTo>
                <a:lnTo>
                  <a:pt x="f8" y="f10"/>
                </a:lnTo>
                <a:lnTo>
                  <a:pt x="f21" y="f11"/>
                </a:lnTo>
                <a:lnTo>
                  <a:pt x="f21" y="f23"/>
                </a:lnTo>
                <a:lnTo>
                  <a:pt x="f9" y="f23"/>
                </a:lnTo>
                <a:lnTo>
                  <a:pt x="f9" y="f22"/>
                </a:lnTo>
                <a:lnTo>
                  <a:pt x="f21" y="f22"/>
                </a:lnTo>
                <a:lnTo>
                  <a:pt x="f21" y="f7"/>
                </a:lnTo>
                <a:moveTo>
                  <a:pt x="f7" y="f22"/>
                </a:moveTo>
                <a:lnTo>
                  <a:pt x="f7" y="f23"/>
                </a:lnTo>
                <a:lnTo>
                  <a:pt x="f12" y="f23"/>
                </a:lnTo>
                <a:lnTo>
                  <a:pt x="f12" y="f22"/>
                </a:lnTo>
                <a:lnTo>
                  <a:pt x="f7" y="f22"/>
                </a:lnTo>
                <a:moveTo>
                  <a:pt x="f13" y="f22"/>
                </a:moveTo>
                <a:lnTo>
                  <a:pt x="f13" y="f23"/>
                </a:lnTo>
                <a:lnTo>
                  <a:pt x="f14" y="f23"/>
                </a:lnTo>
                <a:lnTo>
                  <a:pt x="f14" y="f22"/>
                </a:lnTo>
                <a:lnTo>
                  <a:pt x="f13" y="f22"/>
                </a:lnTo>
                <a:close/>
              </a:path>
            </a:pathLst>
          </a:custGeom>
          <a:solidFill>
            <a:srgbClr val="FFFFFF"/>
          </a:solidFill>
          <a:ln w="10800">
            <a:solidFill>
              <a:srgbClr val="1ABC9C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2B3D185-0F81-4953-85BD-AEE74311DDD9}"/>
              </a:ext>
            </a:extLst>
          </p:cNvPr>
          <p:cNvSpPr txBox="1"/>
          <p:nvPr/>
        </p:nvSpPr>
        <p:spPr>
          <a:xfrm>
            <a:off x="7036199" y="1347120"/>
            <a:ext cx="612000" cy="329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1" i="0" u="none" strike="noStrike" kern="1200" cap="none">
                <a:ln>
                  <a:noFill/>
                </a:ln>
                <a:solidFill>
                  <a:srgbClr val="1ABC9C"/>
                </a:solidFill>
                <a:latin typeface="Source Sans Pro" pitchFamily="34"/>
                <a:ea typeface="Segoe UI" pitchFamily="2"/>
                <a:cs typeface="Tahoma" pitchFamily="2"/>
              </a:rPr>
              <a:t>Vd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F26C4D-496E-420B-834E-120CC306E1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>
                <a:cs typeface="Tahoma" pitchFamily="2"/>
              </a:rPr>
              <a:t>Expérience de Franck et Hertz (1914)</a:t>
            </a:r>
          </a:p>
        </p:txBody>
      </p:sp>
      <p:pic>
        <p:nvPicPr>
          <p:cNvPr id="3" name="Espace réservé pour une image  2">
            <a:extLst>
              <a:ext uri="{FF2B5EF4-FFF2-40B4-BE49-F238E27FC236}">
                <a16:creationId xmlns:a16="http://schemas.microsoft.com/office/drawing/2014/main" id="{61954D3B-2955-40A5-B938-E327841B9545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 l="1672" t="24909" r="27038" b="12383"/>
          <a:stretch>
            <a:fillRect/>
          </a:stretch>
        </p:blipFill>
        <p:spPr>
          <a:xfrm>
            <a:off x="869759" y="1440000"/>
            <a:ext cx="8364240" cy="3887640"/>
          </a:xfrm>
        </p:spPr>
      </p:pic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12579909-25C7-4323-AA1B-603617E68837}"/>
              </a:ext>
            </a:extLst>
          </p:cNvPr>
          <p:cNvSpPr/>
          <p:nvPr/>
        </p:nvSpPr>
        <p:spPr>
          <a:xfrm flipV="1">
            <a:off x="887040" y="1260000"/>
            <a:ext cx="7200" cy="3600000"/>
          </a:xfrm>
          <a:prstGeom prst="line">
            <a:avLst/>
          </a:prstGeom>
          <a:noFill/>
          <a:ln w="38160">
            <a:solidFill>
              <a:srgbClr val="1ABC9C"/>
            </a:solidFill>
            <a:prstDash val="solid"/>
            <a:tailEnd type="arrow"/>
          </a:ln>
        </p:spPr>
        <p:txBody>
          <a:bodyPr wrap="none" lIns="103320" tIns="58320" rIns="103320" bIns="5832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B0610368-E050-4D8C-AD16-F756F357467E}"/>
              </a:ext>
            </a:extLst>
          </p:cNvPr>
          <p:cNvSpPr/>
          <p:nvPr/>
        </p:nvSpPr>
        <p:spPr>
          <a:xfrm flipV="1">
            <a:off x="890280" y="4860000"/>
            <a:ext cx="8829720" cy="9360"/>
          </a:xfrm>
          <a:prstGeom prst="line">
            <a:avLst/>
          </a:prstGeom>
          <a:noFill/>
          <a:ln w="38160">
            <a:solidFill>
              <a:srgbClr val="1ABC9C"/>
            </a:solidFill>
            <a:prstDash val="solid"/>
            <a:tailEnd type="arrow"/>
          </a:ln>
        </p:spPr>
        <p:txBody>
          <a:bodyPr wrap="none" lIns="103320" tIns="58320" rIns="103320" bIns="5832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626C6DA-1024-4F4B-B721-C6276D000A5B}"/>
              </a:ext>
            </a:extLst>
          </p:cNvPr>
          <p:cNvSpPr txBox="1"/>
          <p:nvPr/>
        </p:nvSpPr>
        <p:spPr>
          <a:xfrm>
            <a:off x="507959" y="1267200"/>
            <a:ext cx="243360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>
                <a:ln>
                  <a:noFill/>
                </a:ln>
                <a:solidFill>
                  <a:srgbClr val="1ABC9C"/>
                </a:solidFill>
                <a:latin typeface="Source Sans Pro" pitchFamily="34"/>
                <a:ea typeface="Segoe UI" pitchFamily="2"/>
                <a:cs typeface="Tahoma" pitchFamily="2"/>
              </a:rPr>
              <a:t>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2825F11-BD97-4C9A-BA22-102EC03FA8A1}"/>
              </a:ext>
            </a:extLst>
          </p:cNvPr>
          <p:cNvSpPr txBox="1"/>
          <p:nvPr/>
        </p:nvSpPr>
        <p:spPr>
          <a:xfrm>
            <a:off x="9720000" y="4661279"/>
            <a:ext cx="420120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>
                <a:ln>
                  <a:noFill/>
                </a:ln>
                <a:solidFill>
                  <a:srgbClr val="1ABC9C"/>
                </a:solidFill>
                <a:latin typeface="Source Sans Pro" pitchFamily="34"/>
                <a:ea typeface="Segoe UI" pitchFamily="2"/>
                <a:cs typeface="Tahoma" pitchFamily="2"/>
              </a:rPr>
              <a:t>Va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BB3BF5-25E6-4A69-806E-4173CD6FD4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>
                <a:cs typeface="Tahoma" pitchFamily="2"/>
              </a:rPr>
              <a:t>Expérience de Franck et Hertz (1914)</a:t>
            </a:r>
          </a:p>
        </p:txBody>
      </p:sp>
      <p:pic>
        <p:nvPicPr>
          <p:cNvPr id="3" name="Espace réservé pour une image  2">
            <a:extLst>
              <a:ext uri="{FF2B5EF4-FFF2-40B4-BE49-F238E27FC236}">
                <a16:creationId xmlns:a16="http://schemas.microsoft.com/office/drawing/2014/main" id="{47629032-DF10-4B28-B35B-D19E6CD18F0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 l="1672" t="24909" r="27038" b="12383"/>
          <a:stretch>
            <a:fillRect/>
          </a:stretch>
        </p:blipFill>
        <p:spPr>
          <a:xfrm>
            <a:off x="869759" y="1440000"/>
            <a:ext cx="8364240" cy="3887640"/>
          </a:xfrm>
        </p:spPr>
      </p:pic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A556C78F-D9E5-4F33-B9CF-8A342FAFAF5B}"/>
              </a:ext>
            </a:extLst>
          </p:cNvPr>
          <p:cNvSpPr/>
          <p:nvPr/>
        </p:nvSpPr>
        <p:spPr>
          <a:xfrm>
            <a:off x="3259552" y="3934833"/>
            <a:ext cx="943920" cy="345240"/>
          </a:xfrm>
          <a:prstGeom prst="line">
            <a:avLst/>
          </a:prstGeom>
          <a:noFill/>
          <a:ln w="10800">
            <a:solidFill>
              <a:srgbClr val="FFFFFF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903EE7-B525-4E50-A619-EC7EF3C88E4E}"/>
              </a:ext>
            </a:extLst>
          </p:cNvPr>
          <p:cNvSpPr txBox="1"/>
          <p:nvPr/>
        </p:nvSpPr>
        <p:spPr>
          <a:xfrm>
            <a:off x="1028992" y="3664112"/>
            <a:ext cx="2230560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Source Sans Pro" pitchFamily="34"/>
                <a:ea typeface="Segoe UI" pitchFamily="2"/>
                <a:cs typeface="Tahoma" pitchFamily="2"/>
              </a:rPr>
              <a:t>Collisions élastiques</a:t>
            </a:r>
          </a:p>
        </p:txBody>
      </p:sp>
      <p:sp>
        <p:nvSpPr>
          <p:cNvPr id="6" name="Connecteur droit 5">
            <a:extLst>
              <a:ext uri="{FF2B5EF4-FFF2-40B4-BE49-F238E27FC236}">
                <a16:creationId xmlns:a16="http://schemas.microsoft.com/office/drawing/2014/main" id="{C0A8F561-AFD5-4AF8-8369-CDAC0155D91A}"/>
              </a:ext>
            </a:extLst>
          </p:cNvPr>
          <p:cNvSpPr/>
          <p:nvPr/>
        </p:nvSpPr>
        <p:spPr>
          <a:xfrm flipV="1">
            <a:off x="887040" y="1260000"/>
            <a:ext cx="7200" cy="3600000"/>
          </a:xfrm>
          <a:prstGeom prst="line">
            <a:avLst/>
          </a:prstGeom>
          <a:noFill/>
          <a:ln w="38160">
            <a:solidFill>
              <a:srgbClr val="1ABC9C"/>
            </a:solidFill>
            <a:prstDash val="solid"/>
            <a:tailEnd type="arrow"/>
          </a:ln>
        </p:spPr>
        <p:txBody>
          <a:bodyPr wrap="none" lIns="103320" tIns="58320" rIns="103320" bIns="5832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7" name="Connecteur droit 6">
            <a:extLst>
              <a:ext uri="{FF2B5EF4-FFF2-40B4-BE49-F238E27FC236}">
                <a16:creationId xmlns:a16="http://schemas.microsoft.com/office/drawing/2014/main" id="{1A102A0F-C108-4278-8682-2FDF06DD520A}"/>
              </a:ext>
            </a:extLst>
          </p:cNvPr>
          <p:cNvSpPr/>
          <p:nvPr/>
        </p:nvSpPr>
        <p:spPr>
          <a:xfrm flipV="1">
            <a:off x="890280" y="4860000"/>
            <a:ext cx="8829720" cy="9360"/>
          </a:xfrm>
          <a:prstGeom prst="line">
            <a:avLst/>
          </a:prstGeom>
          <a:noFill/>
          <a:ln w="38160">
            <a:solidFill>
              <a:srgbClr val="1ABC9C"/>
            </a:solidFill>
            <a:prstDash val="solid"/>
            <a:tailEnd type="arrow"/>
          </a:ln>
        </p:spPr>
        <p:txBody>
          <a:bodyPr wrap="none" lIns="103320" tIns="58320" rIns="103320" bIns="5832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8835FA8-69E1-41A4-A885-8C7A742AFA0C}"/>
              </a:ext>
            </a:extLst>
          </p:cNvPr>
          <p:cNvSpPr txBox="1"/>
          <p:nvPr/>
        </p:nvSpPr>
        <p:spPr>
          <a:xfrm>
            <a:off x="507959" y="1267200"/>
            <a:ext cx="243360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>
                <a:ln>
                  <a:noFill/>
                </a:ln>
                <a:solidFill>
                  <a:srgbClr val="1ABC9C"/>
                </a:solidFill>
                <a:latin typeface="Source Sans Pro" pitchFamily="34"/>
                <a:ea typeface="Segoe UI" pitchFamily="2"/>
                <a:cs typeface="Tahoma" pitchFamily="2"/>
              </a:rPr>
              <a:t>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C16562-2138-4FAF-A7EA-FFE22636D2BF}"/>
              </a:ext>
            </a:extLst>
          </p:cNvPr>
          <p:cNvSpPr txBox="1"/>
          <p:nvPr/>
        </p:nvSpPr>
        <p:spPr>
          <a:xfrm>
            <a:off x="9720000" y="4661279"/>
            <a:ext cx="420120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>
                <a:ln>
                  <a:noFill/>
                </a:ln>
                <a:solidFill>
                  <a:srgbClr val="1ABC9C"/>
                </a:solidFill>
                <a:latin typeface="Source Sans Pro" pitchFamily="34"/>
                <a:ea typeface="Segoe UI" pitchFamily="2"/>
                <a:cs typeface="Tahoma" pitchFamily="2"/>
              </a:rPr>
              <a:t>Va</a:t>
            </a: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D8F0A692-1031-459B-A7CB-B427192860C0}"/>
              </a:ext>
            </a:extLst>
          </p:cNvPr>
          <p:cNvSpPr/>
          <p:nvPr/>
        </p:nvSpPr>
        <p:spPr>
          <a:xfrm rot="1620000">
            <a:off x="4212786" y="3930443"/>
            <a:ext cx="180000" cy="803880"/>
          </a:xfrm>
          <a:custGeom>
            <a:avLst>
              <a:gd name="f0" fmla="val 1800"/>
              <a:gd name="f1" fmla="val 10762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6200"/>
              <a:gd name="f13" fmla="val 108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7 f15 1"/>
              <a:gd name="f28" fmla="*/ f18 f16 1"/>
              <a:gd name="f29" fmla="*/ 13800 f15 1"/>
              <a:gd name="f30" fmla="*/ 21600 f15 1"/>
              <a:gd name="f31" fmla="*/ 0 f16 1"/>
              <a:gd name="f32" fmla="*/ f19 1 f4"/>
              <a:gd name="f33" fmla="*/ 0 f15 1"/>
              <a:gd name="f34" fmla="*/ 10800 f16 1"/>
              <a:gd name="f35" fmla="*/ 216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30" y="f31"/>
              </a:cxn>
              <a:cxn ang="f42">
                <a:pos x="f33" y="f34"/>
              </a:cxn>
              <a:cxn ang="f42">
                <a:pos x="f30" y="f35"/>
              </a:cxn>
            </a:cxnLst>
            <a:rect l="f29" t="f44" r="f30" b="f45"/>
            <a:pathLst>
              <a:path w="21600" h="21600">
                <a:moveTo>
                  <a:pt x="f8" y="f7"/>
                </a:moveTo>
                <a:cubicBezTo>
                  <a:pt x="f12" y="f7"/>
                  <a:pt x="f13" y="f20"/>
                  <a:pt x="f13" y="f21"/>
                </a:cubicBezTo>
                <a:lnTo>
                  <a:pt x="f13" y="f36"/>
                </a:lnTo>
                <a:cubicBezTo>
                  <a:pt x="f13" y="f37"/>
                  <a:pt x="f11" y="f22"/>
                  <a:pt x="f7" y="f22"/>
                </a:cubicBezTo>
                <a:cubicBezTo>
                  <a:pt x="f11" y="f22"/>
                  <a:pt x="f13" y="f38"/>
                  <a:pt x="f13" y="f39"/>
                </a:cubicBezTo>
                <a:lnTo>
                  <a:pt x="f13" y="f23"/>
                </a:lnTo>
                <a:cubicBezTo>
                  <a:pt x="f13" y="f40"/>
                  <a:pt x="f12" y="f8"/>
                  <a:pt x="f8" y="f8"/>
                </a:cubicBezTo>
              </a:path>
            </a:pathLst>
          </a:custGeom>
          <a:noFill/>
          <a:ln w="10800">
            <a:solidFill>
              <a:srgbClr val="FFFFFF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43A5FD-752B-42B9-85BE-403A2236046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>
                <a:cs typeface="Tahoma" pitchFamily="2"/>
              </a:rPr>
              <a:t>Expérience de Franck et Hertz (1914)</a:t>
            </a:r>
          </a:p>
        </p:txBody>
      </p:sp>
      <p:pic>
        <p:nvPicPr>
          <p:cNvPr id="3" name="Espace réservé pour une image  2">
            <a:extLst>
              <a:ext uri="{FF2B5EF4-FFF2-40B4-BE49-F238E27FC236}">
                <a16:creationId xmlns:a16="http://schemas.microsoft.com/office/drawing/2014/main" id="{929FB963-39A1-4796-A83E-A4B8A0C1320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 l="1672" t="24909" r="27038" b="12383"/>
          <a:stretch>
            <a:fillRect/>
          </a:stretch>
        </p:blipFill>
        <p:spPr>
          <a:xfrm>
            <a:off x="858192" y="1456560"/>
            <a:ext cx="8364240" cy="3887640"/>
          </a:xfrm>
        </p:spPr>
      </p:pic>
      <p:sp>
        <p:nvSpPr>
          <p:cNvPr id="6" name="Connecteur droit 5">
            <a:extLst>
              <a:ext uri="{FF2B5EF4-FFF2-40B4-BE49-F238E27FC236}">
                <a16:creationId xmlns:a16="http://schemas.microsoft.com/office/drawing/2014/main" id="{2B0E6CC3-35FC-4C66-852A-FA416AAC6350}"/>
              </a:ext>
            </a:extLst>
          </p:cNvPr>
          <p:cNvSpPr/>
          <p:nvPr/>
        </p:nvSpPr>
        <p:spPr>
          <a:xfrm flipV="1">
            <a:off x="887040" y="1260000"/>
            <a:ext cx="7200" cy="3600000"/>
          </a:xfrm>
          <a:prstGeom prst="line">
            <a:avLst/>
          </a:prstGeom>
          <a:noFill/>
          <a:ln w="38160">
            <a:solidFill>
              <a:srgbClr val="1ABC9C"/>
            </a:solidFill>
            <a:prstDash val="solid"/>
            <a:tailEnd type="arrow"/>
          </a:ln>
        </p:spPr>
        <p:txBody>
          <a:bodyPr wrap="none" lIns="103320" tIns="58320" rIns="103320" bIns="5832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7" name="Connecteur droit 6">
            <a:extLst>
              <a:ext uri="{FF2B5EF4-FFF2-40B4-BE49-F238E27FC236}">
                <a16:creationId xmlns:a16="http://schemas.microsoft.com/office/drawing/2014/main" id="{353374ED-1E6D-4E85-98A6-92DA35144EFF}"/>
              </a:ext>
            </a:extLst>
          </p:cNvPr>
          <p:cNvSpPr/>
          <p:nvPr/>
        </p:nvSpPr>
        <p:spPr>
          <a:xfrm flipV="1">
            <a:off x="890280" y="4860000"/>
            <a:ext cx="8829720" cy="9360"/>
          </a:xfrm>
          <a:prstGeom prst="line">
            <a:avLst/>
          </a:prstGeom>
          <a:noFill/>
          <a:ln w="38160">
            <a:solidFill>
              <a:srgbClr val="1ABC9C"/>
            </a:solidFill>
            <a:prstDash val="solid"/>
            <a:tailEnd type="arrow"/>
          </a:ln>
        </p:spPr>
        <p:txBody>
          <a:bodyPr wrap="none" lIns="103320" tIns="58320" rIns="103320" bIns="5832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8ED8BB7-9B57-4E5C-B41B-44378BF3D532}"/>
              </a:ext>
            </a:extLst>
          </p:cNvPr>
          <p:cNvSpPr txBox="1"/>
          <p:nvPr/>
        </p:nvSpPr>
        <p:spPr>
          <a:xfrm>
            <a:off x="507959" y="1267200"/>
            <a:ext cx="243360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>
                <a:ln>
                  <a:noFill/>
                </a:ln>
                <a:solidFill>
                  <a:srgbClr val="1ABC9C"/>
                </a:solidFill>
                <a:latin typeface="Source Sans Pro" pitchFamily="34"/>
                <a:ea typeface="Segoe UI" pitchFamily="2"/>
                <a:cs typeface="Tahoma" pitchFamily="2"/>
              </a:rPr>
              <a:t>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5F76E6-1765-4673-8728-E1B281B8A42A}"/>
              </a:ext>
            </a:extLst>
          </p:cNvPr>
          <p:cNvSpPr txBox="1"/>
          <p:nvPr/>
        </p:nvSpPr>
        <p:spPr>
          <a:xfrm>
            <a:off x="9720000" y="4661279"/>
            <a:ext cx="420120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>
                <a:ln>
                  <a:noFill/>
                </a:ln>
                <a:solidFill>
                  <a:srgbClr val="1ABC9C"/>
                </a:solidFill>
                <a:latin typeface="Source Sans Pro" pitchFamily="34"/>
                <a:ea typeface="Segoe UI" pitchFamily="2"/>
                <a:cs typeface="Tahoma" pitchFamily="2"/>
              </a:rPr>
              <a:t>Va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21B2466-E772-48B7-8D07-93903073899D}"/>
              </a:ext>
            </a:extLst>
          </p:cNvPr>
          <p:cNvSpPr txBox="1"/>
          <p:nvPr/>
        </p:nvSpPr>
        <p:spPr>
          <a:xfrm>
            <a:off x="2188684" y="2429280"/>
            <a:ext cx="2423880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  <a:ea typeface="Segoe UI" pitchFamily="2"/>
                <a:cs typeface="Tahoma" pitchFamily="2"/>
              </a:rPr>
              <a:t>Collisions inélastiques</a:t>
            </a:r>
          </a:p>
        </p:txBody>
      </p:sp>
      <p:sp>
        <p:nvSpPr>
          <p:cNvPr id="11" name="Connecteur droit 10">
            <a:extLst>
              <a:ext uri="{FF2B5EF4-FFF2-40B4-BE49-F238E27FC236}">
                <a16:creationId xmlns:a16="http://schemas.microsoft.com/office/drawing/2014/main" id="{35B56D8D-020B-4756-933A-D8FCC555723A}"/>
              </a:ext>
            </a:extLst>
          </p:cNvPr>
          <p:cNvSpPr/>
          <p:nvPr/>
        </p:nvSpPr>
        <p:spPr>
          <a:xfrm>
            <a:off x="3410884" y="2808000"/>
            <a:ext cx="1116720" cy="1114200"/>
          </a:xfrm>
          <a:prstGeom prst="line">
            <a:avLst/>
          </a:prstGeom>
          <a:noFill/>
          <a:ln w="10800">
            <a:solidFill>
              <a:srgbClr val="FFFFFF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D95978DF-B663-4690-953F-54A0F3E2C306}"/>
              </a:ext>
            </a:extLst>
          </p:cNvPr>
          <p:cNvSpPr/>
          <p:nvPr/>
        </p:nvSpPr>
        <p:spPr>
          <a:xfrm>
            <a:off x="4503844" y="4008600"/>
            <a:ext cx="81000" cy="7272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10800"/>
              <a:gd name="f9" fmla="val -2147483647"/>
              <a:gd name="f10" fmla="val 2147483647"/>
              <a:gd name="f11" fmla="+- 0 0 0"/>
              <a:gd name="f12" fmla="abs f4"/>
              <a:gd name="f13" fmla="abs f5"/>
              <a:gd name="f14" fmla="abs f6"/>
              <a:gd name="f15" fmla="pin 0 f0 10800"/>
              <a:gd name="f16" fmla="*/ f11 f1 1"/>
              <a:gd name="f17" fmla="?: f12 f4 1"/>
              <a:gd name="f18" fmla="?: f13 f5 1"/>
              <a:gd name="f19" fmla="?: f14 f6 1"/>
              <a:gd name="f20" fmla="*/ f15 10799 1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*/ f20 1 10800"/>
              <a:gd name="f27" fmla="+- f21 0 f2"/>
              <a:gd name="f28" fmla="min f23 f22"/>
              <a:gd name="f29" fmla="*/ f24 1 f19"/>
              <a:gd name="f30" fmla="*/ f25 1 f19"/>
              <a:gd name="f31" fmla="val f26"/>
              <a:gd name="f32" fmla="+- f29 0 f26"/>
              <a:gd name="f33" fmla="+- f30 0 f26"/>
              <a:gd name="f34" fmla="*/ f15 f28 1"/>
              <a:gd name="f35" fmla="*/ f7 f28 1"/>
              <a:gd name="f36" fmla="*/ f31 f28 1"/>
              <a:gd name="f37" fmla="*/ f29 f28 1"/>
              <a:gd name="f38" fmla="*/ f30 f28 1"/>
              <a:gd name="f39" fmla="*/ 10800 f28 1"/>
              <a:gd name="f40" fmla="*/ f32 f28 1"/>
              <a:gd name="f41" fmla="*/ f33 f28 1"/>
            </a:gdLst>
            <a:ahLst>
              <a:ahXY gdRefX="f0" minX="f7" maxX="f8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9" y="f35"/>
              </a:cxn>
              <a:cxn ang="f27">
                <a:pos x="f35" y="f39"/>
              </a:cxn>
              <a:cxn ang="f27">
                <a:pos x="f39" y="f38"/>
              </a:cxn>
              <a:cxn ang="f27">
                <a:pos x="f37" y="f39"/>
              </a:cxn>
            </a:cxnLst>
            <a:rect l="f36" t="f36" r="f40" b="f41"/>
            <a:pathLst>
              <a:path>
                <a:moveTo>
                  <a:pt x="f36" y="f35"/>
                </a:moveTo>
                <a:lnTo>
                  <a:pt x="f40" y="f35"/>
                </a:lnTo>
                <a:lnTo>
                  <a:pt x="f40" y="f36"/>
                </a:lnTo>
                <a:lnTo>
                  <a:pt x="f37" y="f36"/>
                </a:lnTo>
                <a:lnTo>
                  <a:pt x="f37" y="f41"/>
                </a:lnTo>
                <a:lnTo>
                  <a:pt x="f40" y="f41"/>
                </a:lnTo>
                <a:lnTo>
                  <a:pt x="f40" y="f38"/>
                </a:lnTo>
                <a:lnTo>
                  <a:pt x="f36" y="f38"/>
                </a:lnTo>
                <a:lnTo>
                  <a:pt x="f36" y="f41"/>
                </a:lnTo>
                <a:lnTo>
                  <a:pt x="f35" y="f41"/>
                </a:lnTo>
                <a:lnTo>
                  <a:pt x="f35" y="f36"/>
                </a:lnTo>
                <a:lnTo>
                  <a:pt x="f36" y="f36"/>
                </a:lnTo>
                <a:lnTo>
                  <a:pt x="f36" y="f35"/>
                </a:lnTo>
                <a:close/>
              </a:path>
            </a:pathLst>
          </a:custGeom>
          <a:solidFill>
            <a:srgbClr val="FFFFFF"/>
          </a:solidFill>
          <a:ln w="10800">
            <a:solidFill>
              <a:srgbClr val="FFFFFF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4" name="Connecteur droit 13">
            <a:extLst>
              <a:ext uri="{FF2B5EF4-FFF2-40B4-BE49-F238E27FC236}">
                <a16:creationId xmlns:a16="http://schemas.microsoft.com/office/drawing/2014/main" id="{5AFACE89-4B88-4231-BCC3-CF7BFDC023C6}"/>
              </a:ext>
            </a:extLst>
          </p:cNvPr>
          <p:cNvSpPr/>
          <p:nvPr/>
        </p:nvSpPr>
        <p:spPr>
          <a:xfrm flipH="1">
            <a:off x="4521844" y="4120560"/>
            <a:ext cx="20880" cy="741240"/>
          </a:xfrm>
          <a:prstGeom prst="line">
            <a:avLst/>
          </a:prstGeom>
          <a:noFill/>
          <a:ln w="19080">
            <a:solidFill>
              <a:srgbClr val="FF0000"/>
            </a:solidFill>
            <a:custDash>
              <a:ds d="600000" sp="600000"/>
            </a:custDash>
          </a:ln>
        </p:spPr>
        <p:txBody>
          <a:bodyPr wrap="none" lIns="93960" tIns="48960" rIns="93960" bIns="4896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64C7B7E-6B9A-4955-8A09-13ADB8504887}"/>
              </a:ext>
            </a:extLst>
          </p:cNvPr>
          <p:cNvSpPr txBox="1"/>
          <p:nvPr/>
        </p:nvSpPr>
        <p:spPr>
          <a:xfrm>
            <a:off x="4130884" y="4883040"/>
            <a:ext cx="826920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>
                <a:ln>
                  <a:noFill/>
                </a:ln>
                <a:solidFill>
                  <a:srgbClr val="FF0000"/>
                </a:solidFill>
                <a:latin typeface="Source Sans Pro" pitchFamily="34"/>
                <a:ea typeface="Segoe UI" pitchFamily="2"/>
                <a:cs typeface="Tahoma" pitchFamily="2"/>
              </a:rPr>
              <a:t>Vseuil</a:t>
            </a:r>
          </a:p>
        </p:txBody>
      </p:sp>
      <p:sp>
        <p:nvSpPr>
          <p:cNvPr id="16" name="Connecteur droit 15">
            <a:extLst>
              <a:ext uri="{FF2B5EF4-FFF2-40B4-BE49-F238E27FC236}">
                <a16:creationId xmlns:a16="http://schemas.microsoft.com/office/drawing/2014/main" id="{01E73E80-EF46-43E6-9654-9A8F08A24044}"/>
              </a:ext>
            </a:extLst>
          </p:cNvPr>
          <p:cNvSpPr/>
          <p:nvPr/>
        </p:nvSpPr>
        <p:spPr>
          <a:xfrm>
            <a:off x="3259552" y="3934833"/>
            <a:ext cx="943920" cy="345240"/>
          </a:xfrm>
          <a:prstGeom prst="line">
            <a:avLst/>
          </a:prstGeom>
          <a:noFill/>
          <a:ln w="10800">
            <a:solidFill>
              <a:srgbClr val="FFFFFF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24B800C-9B18-49F1-9F54-3A017CA8C43C}"/>
              </a:ext>
            </a:extLst>
          </p:cNvPr>
          <p:cNvSpPr txBox="1"/>
          <p:nvPr/>
        </p:nvSpPr>
        <p:spPr>
          <a:xfrm>
            <a:off x="1028992" y="3664112"/>
            <a:ext cx="2230560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Source Sans Pro" pitchFamily="34"/>
                <a:ea typeface="Segoe UI" pitchFamily="2"/>
                <a:cs typeface="Tahoma" pitchFamily="2"/>
              </a:rPr>
              <a:t>Collisions élastiques</a:t>
            </a: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7DB26A3A-E23D-4CC0-A6B8-C3F77ADF1CB7}"/>
              </a:ext>
            </a:extLst>
          </p:cNvPr>
          <p:cNvSpPr/>
          <p:nvPr/>
        </p:nvSpPr>
        <p:spPr>
          <a:xfrm rot="1620000">
            <a:off x="4212786" y="3930443"/>
            <a:ext cx="180000" cy="803880"/>
          </a:xfrm>
          <a:custGeom>
            <a:avLst>
              <a:gd name="f0" fmla="val 1800"/>
              <a:gd name="f1" fmla="val 10762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6200"/>
              <a:gd name="f13" fmla="val 108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7 f15 1"/>
              <a:gd name="f28" fmla="*/ f18 f16 1"/>
              <a:gd name="f29" fmla="*/ 13800 f15 1"/>
              <a:gd name="f30" fmla="*/ 21600 f15 1"/>
              <a:gd name="f31" fmla="*/ 0 f16 1"/>
              <a:gd name="f32" fmla="*/ f19 1 f4"/>
              <a:gd name="f33" fmla="*/ 0 f15 1"/>
              <a:gd name="f34" fmla="*/ 10800 f16 1"/>
              <a:gd name="f35" fmla="*/ 216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30" y="f31"/>
              </a:cxn>
              <a:cxn ang="f42">
                <a:pos x="f33" y="f34"/>
              </a:cxn>
              <a:cxn ang="f42">
                <a:pos x="f30" y="f35"/>
              </a:cxn>
            </a:cxnLst>
            <a:rect l="f29" t="f44" r="f30" b="f45"/>
            <a:pathLst>
              <a:path w="21600" h="21600">
                <a:moveTo>
                  <a:pt x="f8" y="f7"/>
                </a:moveTo>
                <a:cubicBezTo>
                  <a:pt x="f12" y="f7"/>
                  <a:pt x="f13" y="f20"/>
                  <a:pt x="f13" y="f21"/>
                </a:cubicBezTo>
                <a:lnTo>
                  <a:pt x="f13" y="f36"/>
                </a:lnTo>
                <a:cubicBezTo>
                  <a:pt x="f13" y="f37"/>
                  <a:pt x="f11" y="f22"/>
                  <a:pt x="f7" y="f22"/>
                </a:cubicBezTo>
                <a:cubicBezTo>
                  <a:pt x="f11" y="f22"/>
                  <a:pt x="f13" y="f38"/>
                  <a:pt x="f13" y="f39"/>
                </a:cubicBezTo>
                <a:lnTo>
                  <a:pt x="f13" y="f23"/>
                </a:lnTo>
                <a:cubicBezTo>
                  <a:pt x="f13" y="f40"/>
                  <a:pt x="f12" y="f8"/>
                  <a:pt x="f8" y="f8"/>
                </a:cubicBezTo>
              </a:path>
            </a:pathLst>
          </a:custGeom>
          <a:noFill/>
          <a:ln w="10800">
            <a:solidFill>
              <a:srgbClr val="FFFFFF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9" name="Connecteur droit 18">
            <a:extLst>
              <a:ext uri="{FF2B5EF4-FFF2-40B4-BE49-F238E27FC236}">
                <a16:creationId xmlns:a16="http://schemas.microsoft.com/office/drawing/2014/main" id="{93C6D4FF-CBB2-485D-9358-9C1A2C5CE78B}"/>
              </a:ext>
            </a:extLst>
          </p:cNvPr>
          <p:cNvSpPr/>
          <p:nvPr/>
        </p:nvSpPr>
        <p:spPr>
          <a:xfrm>
            <a:off x="3415564" y="2808000"/>
            <a:ext cx="1116720" cy="1114200"/>
          </a:xfrm>
          <a:prstGeom prst="line">
            <a:avLst/>
          </a:prstGeom>
          <a:noFill/>
          <a:ln w="10800">
            <a:solidFill>
              <a:srgbClr val="FFFFFF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E5F7251F-0D8B-49B4-B956-ACB1E57BD74F}"/>
              </a:ext>
            </a:extLst>
          </p:cNvPr>
          <p:cNvSpPr/>
          <p:nvPr/>
        </p:nvSpPr>
        <p:spPr>
          <a:xfrm>
            <a:off x="4508524" y="4008600"/>
            <a:ext cx="81000" cy="7272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10800"/>
              <a:gd name="f9" fmla="val -2147483647"/>
              <a:gd name="f10" fmla="val 2147483647"/>
              <a:gd name="f11" fmla="+- 0 0 0"/>
              <a:gd name="f12" fmla="abs f4"/>
              <a:gd name="f13" fmla="abs f5"/>
              <a:gd name="f14" fmla="abs f6"/>
              <a:gd name="f15" fmla="pin 0 f0 10800"/>
              <a:gd name="f16" fmla="*/ f11 f1 1"/>
              <a:gd name="f17" fmla="?: f12 f4 1"/>
              <a:gd name="f18" fmla="?: f13 f5 1"/>
              <a:gd name="f19" fmla="?: f14 f6 1"/>
              <a:gd name="f20" fmla="*/ f15 10799 1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*/ f20 1 10800"/>
              <a:gd name="f27" fmla="+- f21 0 f2"/>
              <a:gd name="f28" fmla="min f23 f22"/>
              <a:gd name="f29" fmla="*/ f24 1 f19"/>
              <a:gd name="f30" fmla="*/ f25 1 f19"/>
              <a:gd name="f31" fmla="val f26"/>
              <a:gd name="f32" fmla="+- f29 0 f26"/>
              <a:gd name="f33" fmla="+- f30 0 f26"/>
              <a:gd name="f34" fmla="*/ f15 f28 1"/>
              <a:gd name="f35" fmla="*/ f7 f28 1"/>
              <a:gd name="f36" fmla="*/ f31 f28 1"/>
              <a:gd name="f37" fmla="*/ f29 f28 1"/>
              <a:gd name="f38" fmla="*/ f30 f28 1"/>
              <a:gd name="f39" fmla="*/ 10800 f28 1"/>
              <a:gd name="f40" fmla="*/ f32 f28 1"/>
              <a:gd name="f41" fmla="*/ f33 f28 1"/>
            </a:gdLst>
            <a:ahLst>
              <a:ahXY gdRefX="f0" minX="f7" maxX="f8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9" y="f35"/>
              </a:cxn>
              <a:cxn ang="f27">
                <a:pos x="f35" y="f39"/>
              </a:cxn>
              <a:cxn ang="f27">
                <a:pos x="f39" y="f38"/>
              </a:cxn>
              <a:cxn ang="f27">
                <a:pos x="f37" y="f39"/>
              </a:cxn>
            </a:cxnLst>
            <a:rect l="f36" t="f36" r="f40" b="f41"/>
            <a:pathLst>
              <a:path>
                <a:moveTo>
                  <a:pt x="f36" y="f35"/>
                </a:moveTo>
                <a:lnTo>
                  <a:pt x="f40" y="f35"/>
                </a:lnTo>
                <a:lnTo>
                  <a:pt x="f40" y="f36"/>
                </a:lnTo>
                <a:lnTo>
                  <a:pt x="f37" y="f36"/>
                </a:lnTo>
                <a:lnTo>
                  <a:pt x="f37" y="f41"/>
                </a:lnTo>
                <a:lnTo>
                  <a:pt x="f40" y="f41"/>
                </a:lnTo>
                <a:lnTo>
                  <a:pt x="f40" y="f38"/>
                </a:lnTo>
                <a:lnTo>
                  <a:pt x="f36" y="f38"/>
                </a:lnTo>
                <a:lnTo>
                  <a:pt x="f36" y="f41"/>
                </a:lnTo>
                <a:lnTo>
                  <a:pt x="f35" y="f41"/>
                </a:lnTo>
                <a:lnTo>
                  <a:pt x="f35" y="f36"/>
                </a:lnTo>
                <a:lnTo>
                  <a:pt x="f36" y="f36"/>
                </a:lnTo>
                <a:lnTo>
                  <a:pt x="f36" y="f35"/>
                </a:lnTo>
                <a:close/>
              </a:path>
            </a:pathLst>
          </a:custGeom>
          <a:solidFill>
            <a:srgbClr val="FFFFFF"/>
          </a:solidFill>
          <a:ln w="10800">
            <a:solidFill>
              <a:srgbClr val="FFFFFF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43A5FD-752B-42B9-85BE-403A2236046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>
                <a:cs typeface="Tahoma" pitchFamily="2"/>
              </a:rPr>
              <a:t>Expérience de Franck et Hertz (1914)</a:t>
            </a:r>
          </a:p>
        </p:txBody>
      </p:sp>
      <p:pic>
        <p:nvPicPr>
          <p:cNvPr id="3" name="Espace réservé pour une image  2">
            <a:extLst>
              <a:ext uri="{FF2B5EF4-FFF2-40B4-BE49-F238E27FC236}">
                <a16:creationId xmlns:a16="http://schemas.microsoft.com/office/drawing/2014/main" id="{929FB963-39A1-4796-A83E-A4B8A0C1320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 l="1672" t="24909" r="27038" b="12383"/>
          <a:stretch>
            <a:fillRect/>
          </a:stretch>
        </p:blipFill>
        <p:spPr>
          <a:xfrm>
            <a:off x="858192" y="1456560"/>
            <a:ext cx="8364240" cy="3887640"/>
          </a:xfrm>
        </p:spPr>
      </p:pic>
      <p:sp>
        <p:nvSpPr>
          <p:cNvPr id="6" name="Connecteur droit 5">
            <a:extLst>
              <a:ext uri="{FF2B5EF4-FFF2-40B4-BE49-F238E27FC236}">
                <a16:creationId xmlns:a16="http://schemas.microsoft.com/office/drawing/2014/main" id="{2B0E6CC3-35FC-4C66-852A-FA416AAC6350}"/>
              </a:ext>
            </a:extLst>
          </p:cNvPr>
          <p:cNvSpPr/>
          <p:nvPr/>
        </p:nvSpPr>
        <p:spPr>
          <a:xfrm flipV="1">
            <a:off x="887040" y="1260000"/>
            <a:ext cx="7200" cy="3600000"/>
          </a:xfrm>
          <a:prstGeom prst="line">
            <a:avLst/>
          </a:prstGeom>
          <a:noFill/>
          <a:ln w="38160">
            <a:solidFill>
              <a:srgbClr val="1ABC9C"/>
            </a:solidFill>
            <a:prstDash val="solid"/>
            <a:tailEnd type="arrow"/>
          </a:ln>
        </p:spPr>
        <p:txBody>
          <a:bodyPr wrap="none" lIns="103320" tIns="58320" rIns="103320" bIns="5832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7" name="Connecteur droit 6">
            <a:extLst>
              <a:ext uri="{FF2B5EF4-FFF2-40B4-BE49-F238E27FC236}">
                <a16:creationId xmlns:a16="http://schemas.microsoft.com/office/drawing/2014/main" id="{353374ED-1E6D-4E85-98A6-92DA35144EFF}"/>
              </a:ext>
            </a:extLst>
          </p:cNvPr>
          <p:cNvSpPr/>
          <p:nvPr/>
        </p:nvSpPr>
        <p:spPr>
          <a:xfrm flipV="1">
            <a:off x="890280" y="4860000"/>
            <a:ext cx="8829720" cy="9360"/>
          </a:xfrm>
          <a:prstGeom prst="line">
            <a:avLst/>
          </a:prstGeom>
          <a:noFill/>
          <a:ln w="38160">
            <a:solidFill>
              <a:srgbClr val="1ABC9C"/>
            </a:solidFill>
            <a:prstDash val="solid"/>
            <a:tailEnd type="arrow"/>
          </a:ln>
        </p:spPr>
        <p:txBody>
          <a:bodyPr wrap="none" lIns="103320" tIns="58320" rIns="103320" bIns="5832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8ED8BB7-9B57-4E5C-B41B-44378BF3D532}"/>
              </a:ext>
            </a:extLst>
          </p:cNvPr>
          <p:cNvSpPr txBox="1"/>
          <p:nvPr/>
        </p:nvSpPr>
        <p:spPr>
          <a:xfrm>
            <a:off x="507959" y="1267200"/>
            <a:ext cx="243360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>
                <a:ln>
                  <a:noFill/>
                </a:ln>
                <a:solidFill>
                  <a:srgbClr val="1ABC9C"/>
                </a:solidFill>
                <a:latin typeface="Source Sans Pro" pitchFamily="34"/>
                <a:ea typeface="Segoe UI" pitchFamily="2"/>
                <a:cs typeface="Tahoma" pitchFamily="2"/>
              </a:rPr>
              <a:t>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5F76E6-1765-4673-8728-E1B281B8A42A}"/>
              </a:ext>
            </a:extLst>
          </p:cNvPr>
          <p:cNvSpPr txBox="1"/>
          <p:nvPr/>
        </p:nvSpPr>
        <p:spPr>
          <a:xfrm>
            <a:off x="9720000" y="4661279"/>
            <a:ext cx="420120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>
                <a:ln>
                  <a:noFill/>
                </a:ln>
                <a:solidFill>
                  <a:srgbClr val="1ABC9C"/>
                </a:solidFill>
                <a:latin typeface="Source Sans Pro" pitchFamily="34"/>
                <a:ea typeface="Segoe UI" pitchFamily="2"/>
                <a:cs typeface="Tahoma" pitchFamily="2"/>
              </a:rPr>
              <a:t>Va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21B2466-E772-48B7-8D07-93903073899D}"/>
              </a:ext>
            </a:extLst>
          </p:cNvPr>
          <p:cNvSpPr txBox="1"/>
          <p:nvPr/>
        </p:nvSpPr>
        <p:spPr>
          <a:xfrm>
            <a:off x="2188684" y="2429280"/>
            <a:ext cx="2423880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  <a:ea typeface="Segoe UI" pitchFamily="2"/>
                <a:cs typeface="Tahoma" pitchFamily="2"/>
              </a:rPr>
              <a:t>Collisions inélastiques</a:t>
            </a:r>
          </a:p>
        </p:txBody>
      </p:sp>
      <p:sp>
        <p:nvSpPr>
          <p:cNvPr id="11" name="Connecteur droit 10">
            <a:extLst>
              <a:ext uri="{FF2B5EF4-FFF2-40B4-BE49-F238E27FC236}">
                <a16:creationId xmlns:a16="http://schemas.microsoft.com/office/drawing/2014/main" id="{35B56D8D-020B-4756-933A-D8FCC555723A}"/>
              </a:ext>
            </a:extLst>
          </p:cNvPr>
          <p:cNvSpPr/>
          <p:nvPr/>
        </p:nvSpPr>
        <p:spPr>
          <a:xfrm>
            <a:off x="3410884" y="2808000"/>
            <a:ext cx="1116720" cy="1114200"/>
          </a:xfrm>
          <a:prstGeom prst="line">
            <a:avLst/>
          </a:prstGeom>
          <a:noFill/>
          <a:ln w="10800">
            <a:solidFill>
              <a:srgbClr val="FFFFFF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D95978DF-B663-4690-953F-54A0F3E2C306}"/>
              </a:ext>
            </a:extLst>
          </p:cNvPr>
          <p:cNvSpPr/>
          <p:nvPr/>
        </p:nvSpPr>
        <p:spPr>
          <a:xfrm>
            <a:off x="4503844" y="4008600"/>
            <a:ext cx="81000" cy="7272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10800"/>
              <a:gd name="f9" fmla="val -2147483647"/>
              <a:gd name="f10" fmla="val 2147483647"/>
              <a:gd name="f11" fmla="+- 0 0 0"/>
              <a:gd name="f12" fmla="abs f4"/>
              <a:gd name="f13" fmla="abs f5"/>
              <a:gd name="f14" fmla="abs f6"/>
              <a:gd name="f15" fmla="pin 0 f0 10800"/>
              <a:gd name="f16" fmla="*/ f11 f1 1"/>
              <a:gd name="f17" fmla="?: f12 f4 1"/>
              <a:gd name="f18" fmla="?: f13 f5 1"/>
              <a:gd name="f19" fmla="?: f14 f6 1"/>
              <a:gd name="f20" fmla="*/ f15 10799 1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*/ f20 1 10800"/>
              <a:gd name="f27" fmla="+- f21 0 f2"/>
              <a:gd name="f28" fmla="min f23 f22"/>
              <a:gd name="f29" fmla="*/ f24 1 f19"/>
              <a:gd name="f30" fmla="*/ f25 1 f19"/>
              <a:gd name="f31" fmla="val f26"/>
              <a:gd name="f32" fmla="+- f29 0 f26"/>
              <a:gd name="f33" fmla="+- f30 0 f26"/>
              <a:gd name="f34" fmla="*/ f15 f28 1"/>
              <a:gd name="f35" fmla="*/ f7 f28 1"/>
              <a:gd name="f36" fmla="*/ f31 f28 1"/>
              <a:gd name="f37" fmla="*/ f29 f28 1"/>
              <a:gd name="f38" fmla="*/ f30 f28 1"/>
              <a:gd name="f39" fmla="*/ 10800 f28 1"/>
              <a:gd name="f40" fmla="*/ f32 f28 1"/>
              <a:gd name="f41" fmla="*/ f33 f28 1"/>
            </a:gdLst>
            <a:ahLst>
              <a:ahXY gdRefX="f0" minX="f7" maxX="f8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9" y="f35"/>
              </a:cxn>
              <a:cxn ang="f27">
                <a:pos x="f35" y="f39"/>
              </a:cxn>
              <a:cxn ang="f27">
                <a:pos x="f39" y="f38"/>
              </a:cxn>
              <a:cxn ang="f27">
                <a:pos x="f37" y="f39"/>
              </a:cxn>
            </a:cxnLst>
            <a:rect l="f36" t="f36" r="f40" b="f41"/>
            <a:pathLst>
              <a:path>
                <a:moveTo>
                  <a:pt x="f36" y="f35"/>
                </a:moveTo>
                <a:lnTo>
                  <a:pt x="f40" y="f35"/>
                </a:lnTo>
                <a:lnTo>
                  <a:pt x="f40" y="f36"/>
                </a:lnTo>
                <a:lnTo>
                  <a:pt x="f37" y="f36"/>
                </a:lnTo>
                <a:lnTo>
                  <a:pt x="f37" y="f41"/>
                </a:lnTo>
                <a:lnTo>
                  <a:pt x="f40" y="f41"/>
                </a:lnTo>
                <a:lnTo>
                  <a:pt x="f40" y="f38"/>
                </a:lnTo>
                <a:lnTo>
                  <a:pt x="f36" y="f38"/>
                </a:lnTo>
                <a:lnTo>
                  <a:pt x="f36" y="f41"/>
                </a:lnTo>
                <a:lnTo>
                  <a:pt x="f35" y="f41"/>
                </a:lnTo>
                <a:lnTo>
                  <a:pt x="f35" y="f36"/>
                </a:lnTo>
                <a:lnTo>
                  <a:pt x="f36" y="f36"/>
                </a:lnTo>
                <a:lnTo>
                  <a:pt x="f36" y="f35"/>
                </a:lnTo>
                <a:close/>
              </a:path>
            </a:pathLst>
          </a:custGeom>
          <a:solidFill>
            <a:srgbClr val="FFFFFF"/>
          </a:solidFill>
          <a:ln w="10800">
            <a:solidFill>
              <a:srgbClr val="FFFFFF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4" name="Connecteur droit 13">
            <a:extLst>
              <a:ext uri="{FF2B5EF4-FFF2-40B4-BE49-F238E27FC236}">
                <a16:creationId xmlns:a16="http://schemas.microsoft.com/office/drawing/2014/main" id="{5AFACE89-4B88-4231-BCC3-CF7BFDC023C6}"/>
              </a:ext>
            </a:extLst>
          </p:cNvPr>
          <p:cNvSpPr/>
          <p:nvPr/>
        </p:nvSpPr>
        <p:spPr>
          <a:xfrm flipH="1">
            <a:off x="4521844" y="4120560"/>
            <a:ext cx="20880" cy="741240"/>
          </a:xfrm>
          <a:prstGeom prst="line">
            <a:avLst/>
          </a:prstGeom>
          <a:noFill/>
          <a:ln w="19080">
            <a:solidFill>
              <a:srgbClr val="FF0000"/>
            </a:solidFill>
            <a:custDash>
              <a:ds d="600000" sp="600000"/>
            </a:custDash>
          </a:ln>
        </p:spPr>
        <p:txBody>
          <a:bodyPr wrap="none" lIns="93960" tIns="48960" rIns="93960" bIns="4896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64C7B7E-6B9A-4955-8A09-13ADB8504887}"/>
              </a:ext>
            </a:extLst>
          </p:cNvPr>
          <p:cNvSpPr txBox="1"/>
          <p:nvPr/>
        </p:nvSpPr>
        <p:spPr>
          <a:xfrm>
            <a:off x="4130884" y="4883040"/>
            <a:ext cx="826920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>
                <a:ln>
                  <a:noFill/>
                </a:ln>
                <a:solidFill>
                  <a:srgbClr val="FF0000"/>
                </a:solidFill>
                <a:latin typeface="Source Sans Pro" pitchFamily="34"/>
                <a:ea typeface="Segoe UI" pitchFamily="2"/>
                <a:cs typeface="Tahoma" pitchFamily="2"/>
              </a:rPr>
              <a:t>Vseuil</a:t>
            </a:r>
          </a:p>
        </p:txBody>
      </p:sp>
      <p:sp>
        <p:nvSpPr>
          <p:cNvPr id="16" name="Connecteur droit 15">
            <a:extLst>
              <a:ext uri="{FF2B5EF4-FFF2-40B4-BE49-F238E27FC236}">
                <a16:creationId xmlns:a16="http://schemas.microsoft.com/office/drawing/2014/main" id="{01E73E80-EF46-43E6-9654-9A8F08A24044}"/>
              </a:ext>
            </a:extLst>
          </p:cNvPr>
          <p:cNvSpPr/>
          <p:nvPr/>
        </p:nvSpPr>
        <p:spPr>
          <a:xfrm>
            <a:off x="3259552" y="3934833"/>
            <a:ext cx="943920" cy="345240"/>
          </a:xfrm>
          <a:prstGeom prst="line">
            <a:avLst/>
          </a:prstGeom>
          <a:noFill/>
          <a:ln w="10800">
            <a:solidFill>
              <a:srgbClr val="FFFFFF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24B800C-9B18-49F1-9F54-3A017CA8C43C}"/>
              </a:ext>
            </a:extLst>
          </p:cNvPr>
          <p:cNvSpPr txBox="1"/>
          <p:nvPr/>
        </p:nvSpPr>
        <p:spPr>
          <a:xfrm>
            <a:off x="1028992" y="3664112"/>
            <a:ext cx="2230560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Source Sans Pro" pitchFamily="34"/>
                <a:ea typeface="Segoe UI" pitchFamily="2"/>
                <a:cs typeface="Tahoma" pitchFamily="2"/>
              </a:rPr>
              <a:t>Collisions élastiques</a:t>
            </a: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7DB26A3A-E23D-4CC0-A6B8-C3F77ADF1CB7}"/>
              </a:ext>
            </a:extLst>
          </p:cNvPr>
          <p:cNvSpPr/>
          <p:nvPr/>
        </p:nvSpPr>
        <p:spPr>
          <a:xfrm rot="1620000">
            <a:off x="4212786" y="3930443"/>
            <a:ext cx="180000" cy="803880"/>
          </a:xfrm>
          <a:custGeom>
            <a:avLst>
              <a:gd name="f0" fmla="val 1800"/>
              <a:gd name="f1" fmla="val 10762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6200"/>
              <a:gd name="f13" fmla="val 108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7 f15 1"/>
              <a:gd name="f28" fmla="*/ f18 f16 1"/>
              <a:gd name="f29" fmla="*/ 13800 f15 1"/>
              <a:gd name="f30" fmla="*/ 21600 f15 1"/>
              <a:gd name="f31" fmla="*/ 0 f16 1"/>
              <a:gd name="f32" fmla="*/ f19 1 f4"/>
              <a:gd name="f33" fmla="*/ 0 f15 1"/>
              <a:gd name="f34" fmla="*/ 10800 f16 1"/>
              <a:gd name="f35" fmla="*/ 216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30" y="f31"/>
              </a:cxn>
              <a:cxn ang="f42">
                <a:pos x="f33" y="f34"/>
              </a:cxn>
              <a:cxn ang="f42">
                <a:pos x="f30" y="f35"/>
              </a:cxn>
            </a:cxnLst>
            <a:rect l="f29" t="f44" r="f30" b="f45"/>
            <a:pathLst>
              <a:path w="21600" h="21600">
                <a:moveTo>
                  <a:pt x="f8" y="f7"/>
                </a:moveTo>
                <a:cubicBezTo>
                  <a:pt x="f12" y="f7"/>
                  <a:pt x="f13" y="f20"/>
                  <a:pt x="f13" y="f21"/>
                </a:cubicBezTo>
                <a:lnTo>
                  <a:pt x="f13" y="f36"/>
                </a:lnTo>
                <a:cubicBezTo>
                  <a:pt x="f13" y="f37"/>
                  <a:pt x="f11" y="f22"/>
                  <a:pt x="f7" y="f22"/>
                </a:cubicBezTo>
                <a:cubicBezTo>
                  <a:pt x="f11" y="f22"/>
                  <a:pt x="f13" y="f38"/>
                  <a:pt x="f13" y="f39"/>
                </a:cubicBezTo>
                <a:lnTo>
                  <a:pt x="f13" y="f23"/>
                </a:lnTo>
                <a:cubicBezTo>
                  <a:pt x="f13" y="f40"/>
                  <a:pt x="f12" y="f8"/>
                  <a:pt x="f8" y="f8"/>
                </a:cubicBezTo>
              </a:path>
            </a:pathLst>
          </a:custGeom>
          <a:noFill/>
          <a:ln w="10800">
            <a:solidFill>
              <a:srgbClr val="FFFFFF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19" name="Connecteur droit 18">
            <a:extLst>
              <a:ext uri="{FF2B5EF4-FFF2-40B4-BE49-F238E27FC236}">
                <a16:creationId xmlns:a16="http://schemas.microsoft.com/office/drawing/2014/main" id="{93C6D4FF-CBB2-485D-9358-9C1A2C5CE78B}"/>
              </a:ext>
            </a:extLst>
          </p:cNvPr>
          <p:cNvSpPr/>
          <p:nvPr/>
        </p:nvSpPr>
        <p:spPr>
          <a:xfrm>
            <a:off x="3415564" y="2808000"/>
            <a:ext cx="1116720" cy="1114200"/>
          </a:xfrm>
          <a:prstGeom prst="line">
            <a:avLst/>
          </a:prstGeom>
          <a:noFill/>
          <a:ln w="10800">
            <a:solidFill>
              <a:srgbClr val="FFFFFF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E5F7251F-0D8B-49B4-B956-ACB1E57BD74F}"/>
              </a:ext>
            </a:extLst>
          </p:cNvPr>
          <p:cNvSpPr/>
          <p:nvPr/>
        </p:nvSpPr>
        <p:spPr>
          <a:xfrm>
            <a:off x="4508524" y="4008600"/>
            <a:ext cx="81000" cy="7272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10800"/>
              <a:gd name="f9" fmla="val -2147483647"/>
              <a:gd name="f10" fmla="val 2147483647"/>
              <a:gd name="f11" fmla="+- 0 0 0"/>
              <a:gd name="f12" fmla="abs f4"/>
              <a:gd name="f13" fmla="abs f5"/>
              <a:gd name="f14" fmla="abs f6"/>
              <a:gd name="f15" fmla="pin 0 f0 10800"/>
              <a:gd name="f16" fmla="*/ f11 f1 1"/>
              <a:gd name="f17" fmla="?: f12 f4 1"/>
              <a:gd name="f18" fmla="?: f13 f5 1"/>
              <a:gd name="f19" fmla="?: f14 f6 1"/>
              <a:gd name="f20" fmla="*/ f15 10799 1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*/ f20 1 10800"/>
              <a:gd name="f27" fmla="+- f21 0 f2"/>
              <a:gd name="f28" fmla="min f23 f22"/>
              <a:gd name="f29" fmla="*/ f24 1 f19"/>
              <a:gd name="f30" fmla="*/ f25 1 f19"/>
              <a:gd name="f31" fmla="val f26"/>
              <a:gd name="f32" fmla="+- f29 0 f26"/>
              <a:gd name="f33" fmla="+- f30 0 f26"/>
              <a:gd name="f34" fmla="*/ f15 f28 1"/>
              <a:gd name="f35" fmla="*/ f7 f28 1"/>
              <a:gd name="f36" fmla="*/ f31 f28 1"/>
              <a:gd name="f37" fmla="*/ f29 f28 1"/>
              <a:gd name="f38" fmla="*/ f30 f28 1"/>
              <a:gd name="f39" fmla="*/ 10800 f28 1"/>
              <a:gd name="f40" fmla="*/ f32 f28 1"/>
              <a:gd name="f41" fmla="*/ f33 f28 1"/>
            </a:gdLst>
            <a:ahLst>
              <a:ahXY gdRefX="f0" minX="f7" maxX="f8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9" y="f35"/>
              </a:cxn>
              <a:cxn ang="f27">
                <a:pos x="f35" y="f39"/>
              </a:cxn>
              <a:cxn ang="f27">
                <a:pos x="f39" y="f38"/>
              </a:cxn>
              <a:cxn ang="f27">
                <a:pos x="f37" y="f39"/>
              </a:cxn>
            </a:cxnLst>
            <a:rect l="f36" t="f36" r="f40" b="f41"/>
            <a:pathLst>
              <a:path>
                <a:moveTo>
                  <a:pt x="f36" y="f35"/>
                </a:moveTo>
                <a:lnTo>
                  <a:pt x="f40" y="f35"/>
                </a:lnTo>
                <a:lnTo>
                  <a:pt x="f40" y="f36"/>
                </a:lnTo>
                <a:lnTo>
                  <a:pt x="f37" y="f36"/>
                </a:lnTo>
                <a:lnTo>
                  <a:pt x="f37" y="f41"/>
                </a:lnTo>
                <a:lnTo>
                  <a:pt x="f40" y="f41"/>
                </a:lnTo>
                <a:lnTo>
                  <a:pt x="f40" y="f38"/>
                </a:lnTo>
                <a:lnTo>
                  <a:pt x="f36" y="f38"/>
                </a:lnTo>
                <a:lnTo>
                  <a:pt x="f36" y="f41"/>
                </a:lnTo>
                <a:lnTo>
                  <a:pt x="f35" y="f41"/>
                </a:lnTo>
                <a:lnTo>
                  <a:pt x="f35" y="f36"/>
                </a:lnTo>
                <a:lnTo>
                  <a:pt x="f36" y="f36"/>
                </a:lnTo>
                <a:lnTo>
                  <a:pt x="f36" y="f35"/>
                </a:lnTo>
                <a:close/>
              </a:path>
            </a:pathLst>
          </a:custGeom>
          <a:solidFill>
            <a:srgbClr val="FFFFFF"/>
          </a:solidFill>
          <a:ln w="10800">
            <a:solidFill>
              <a:srgbClr val="FFFFFF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5D9E9708-96F7-49CE-B464-23CEC9CC298B}"/>
              </a:ext>
            </a:extLst>
          </p:cNvPr>
          <p:cNvSpPr/>
          <p:nvPr/>
        </p:nvSpPr>
        <p:spPr>
          <a:xfrm rot="20100000" flipH="1">
            <a:off x="4711722" y="3929296"/>
            <a:ext cx="180000" cy="719640"/>
          </a:xfrm>
          <a:custGeom>
            <a:avLst>
              <a:gd name="f0" fmla="val 2137"/>
              <a:gd name="f1" fmla="val 1074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6200"/>
              <a:gd name="f13" fmla="val 108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7 f15 1"/>
              <a:gd name="f28" fmla="*/ f18 f16 1"/>
              <a:gd name="f29" fmla="*/ 13800 f15 1"/>
              <a:gd name="f30" fmla="*/ 21600 f15 1"/>
              <a:gd name="f31" fmla="*/ 0 f16 1"/>
              <a:gd name="f32" fmla="*/ f19 1 f4"/>
              <a:gd name="f33" fmla="*/ 0 f15 1"/>
              <a:gd name="f34" fmla="*/ 10800 f16 1"/>
              <a:gd name="f35" fmla="*/ 216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30" y="f31"/>
              </a:cxn>
              <a:cxn ang="f42">
                <a:pos x="f33" y="f34"/>
              </a:cxn>
              <a:cxn ang="f42">
                <a:pos x="f30" y="f35"/>
              </a:cxn>
            </a:cxnLst>
            <a:rect l="f29" t="f44" r="f30" b="f45"/>
            <a:pathLst>
              <a:path w="21600" h="21600">
                <a:moveTo>
                  <a:pt x="f8" y="f7"/>
                </a:moveTo>
                <a:cubicBezTo>
                  <a:pt x="f12" y="f7"/>
                  <a:pt x="f13" y="f20"/>
                  <a:pt x="f13" y="f21"/>
                </a:cubicBezTo>
                <a:lnTo>
                  <a:pt x="f13" y="f36"/>
                </a:lnTo>
                <a:cubicBezTo>
                  <a:pt x="f13" y="f37"/>
                  <a:pt x="f11" y="f22"/>
                  <a:pt x="f7" y="f22"/>
                </a:cubicBezTo>
                <a:cubicBezTo>
                  <a:pt x="f11" y="f22"/>
                  <a:pt x="f13" y="f38"/>
                  <a:pt x="f13" y="f39"/>
                </a:cubicBezTo>
                <a:lnTo>
                  <a:pt x="f13" y="f23"/>
                </a:lnTo>
                <a:cubicBezTo>
                  <a:pt x="f13" y="f40"/>
                  <a:pt x="f12" y="f8"/>
                  <a:pt x="f8" y="f8"/>
                </a:cubicBezTo>
              </a:path>
            </a:pathLst>
          </a:custGeom>
          <a:noFill/>
          <a:ln w="10800">
            <a:solidFill>
              <a:srgbClr val="FFFFFF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22" name="Connecteur droit 21">
            <a:extLst>
              <a:ext uri="{FF2B5EF4-FFF2-40B4-BE49-F238E27FC236}">
                <a16:creationId xmlns:a16="http://schemas.microsoft.com/office/drawing/2014/main" id="{7D457EBD-251C-4789-9A0A-48F9D3CB65D4}"/>
              </a:ext>
            </a:extLst>
          </p:cNvPr>
          <p:cNvSpPr/>
          <p:nvPr/>
        </p:nvSpPr>
        <p:spPr>
          <a:xfrm flipH="1">
            <a:off x="4787121" y="2419456"/>
            <a:ext cx="521640" cy="1864080"/>
          </a:xfrm>
          <a:prstGeom prst="line">
            <a:avLst/>
          </a:prstGeom>
          <a:noFill/>
          <a:ln w="10800">
            <a:solidFill>
              <a:srgbClr val="FFFFFF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solidFill>
                <a:srgbClr val="1ABC9C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C956F61-221F-4DCA-A8C6-3B7DD2361F8B}"/>
              </a:ext>
            </a:extLst>
          </p:cNvPr>
          <p:cNvSpPr txBox="1"/>
          <p:nvPr/>
        </p:nvSpPr>
        <p:spPr>
          <a:xfrm>
            <a:off x="4222446" y="1994836"/>
            <a:ext cx="2700000" cy="37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  <a:ea typeface="Segoe UI" pitchFamily="2"/>
                <a:cs typeface="Tahoma" pitchFamily="2"/>
              </a:rPr>
              <a:t>Chute brutale d’intensité</a:t>
            </a:r>
          </a:p>
        </p:txBody>
      </p:sp>
    </p:spTree>
    <p:extLst>
      <p:ext uri="{BB962C8B-B14F-4D97-AF65-F5344CB8AC3E}">
        <p14:creationId xmlns:p14="http://schemas.microsoft.com/office/powerpoint/2010/main" val="92686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Midnight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dnightblu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idnightblu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539</Words>
  <Application>Microsoft Office PowerPoint</Application>
  <PresentationFormat>Personnalisé</PresentationFormat>
  <Paragraphs>216</Paragraphs>
  <Slides>35</Slides>
  <Notes>35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Cambria Math</vt:lpstr>
      <vt:lpstr>Source Sans Pro</vt:lpstr>
      <vt:lpstr>Source Sans Pro Black</vt:lpstr>
      <vt:lpstr>Source Sans Pro Semibold</vt:lpstr>
      <vt:lpstr>Trebuchet MS</vt:lpstr>
      <vt:lpstr>Midnightblue</vt:lpstr>
      <vt:lpstr>Midnightblue1</vt:lpstr>
      <vt:lpstr>Midnightblue2</vt:lpstr>
      <vt:lpstr>LP40 Confinement d’une particule et quantification de l’énergie</vt:lpstr>
      <vt:lpstr>Expérience de Franck et Hertz (1914)</vt:lpstr>
      <vt:lpstr>Expérience de Franck et Hertz (1914)</vt:lpstr>
      <vt:lpstr>Expérience de Franck et Hertz (1914)</vt:lpstr>
      <vt:lpstr>Expérience de Franck et Hertz (1914)</vt:lpstr>
      <vt:lpstr>Expérience de Franck et Hertz (1914)</vt:lpstr>
      <vt:lpstr>Expérience de Franck et Hertz (1914)</vt:lpstr>
      <vt:lpstr>Expérience de Franck et Hertz (1914)</vt:lpstr>
      <vt:lpstr>Présentation PowerPoint</vt:lpstr>
      <vt:lpstr>Résolution du puits fini</vt:lpstr>
      <vt:lpstr>Résolution du puits fini</vt:lpstr>
      <vt:lpstr>Résolution du puits fini</vt:lpstr>
      <vt:lpstr>Résolution du puits fini</vt:lpstr>
      <vt:lpstr>Résolution du puits fini</vt:lpstr>
      <vt:lpstr>Résolution du puits fini</vt:lpstr>
      <vt:lpstr>Présentation PowerPoint</vt:lpstr>
      <vt:lpstr>Bilan</vt:lpstr>
      <vt:lpstr>Présentation PowerPoint</vt:lpstr>
      <vt:lpstr>Réalisation d’un puits quantique</vt:lpstr>
      <vt:lpstr>Réalisation d’un puits quantique</vt:lpstr>
      <vt:lpstr>Réalisation d’un puits quantique</vt:lpstr>
      <vt:lpstr>Réalisation d’un puits quantique</vt:lpstr>
      <vt:lpstr>Réalisation d’un puits quantique</vt:lpstr>
      <vt:lpstr>Réalisation d’un puits quantique</vt:lpstr>
      <vt:lpstr>Réalisation d’un puits quantique</vt:lpstr>
      <vt:lpstr>Application au détecteur Infra-Rouge</vt:lpstr>
      <vt:lpstr>Application au détecteur Infra-Rouge</vt:lpstr>
      <vt:lpstr>Présentation PowerPoint</vt:lpstr>
      <vt:lpstr>Retour sur l’expérience de Franck et Hertz</vt:lpstr>
      <vt:lpstr>Retour sur l’expérience de Franck et Hertz</vt:lpstr>
      <vt:lpstr>Retour sur l’expérience de Franck et Hertz</vt:lpstr>
      <vt:lpstr>Présentation PowerPoint</vt:lpstr>
      <vt:lpstr>Application au laser Infra-Rouge</vt:lpstr>
      <vt:lpstr>Application au laser Infra-Rouge</vt:lpstr>
      <vt:lpstr>Application au laser Infra-Rouge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Midnightblue</dc:title>
  <cp:lastModifiedBy>Armel JOUAN-POURCHET</cp:lastModifiedBy>
  <cp:revision>64</cp:revision>
  <dcterms:created xsi:type="dcterms:W3CDTF">2021-02-12T12:01:50Z</dcterms:created>
  <dcterms:modified xsi:type="dcterms:W3CDTF">2021-06-05T18:28:45Z</dcterms:modified>
</cp:coreProperties>
</file>