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7" r:id="rId5"/>
    <p:sldId id="259" r:id="rId6"/>
    <p:sldId id="272" r:id="rId7"/>
    <p:sldId id="265" r:id="rId8"/>
    <p:sldId id="273" r:id="rId9"/>
    <p:sldId id="266" r:id="rId10"/>
    <p:sldId id="260" r:id="rId11"/>
    <p:sldId id="274" r:id="rId12"/>
    <p:sldId id="264" r:id="rId13"/>
    <p:sldId id="275" r:id="rId14"/>
    <p:sldId id="267" r:id="rId15"/>
    <p:sldId id="276" r:id="rId16"/>
    <p:sldId id="268" r:id="rId17"/>
    <p:sldId id="277" r:id="rId18"/>
    <p:sldId id="269" r:id="rId19"/>
    <p:sldId id="278" r:id="rId20"/>
    <p:sldId id="270" r:id="rId21"/>
    <p:sldId id="262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B260-77AB-4DD4-B0EF-12724DFEDE1B}" type="datetimeFigureOut">
              <a:rPr lang="fr-FR" smtClean="0"/>
              <a:pPr/>
              <a:t>24/03/2021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9BF4-4C24-4C95-BD64-688B53F4FB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LP\LP%2039%20Aspect%20ondulatoire%20de%20la%20mati&#232;re.%20Notion%20de%20fonction%20d'onde\njp458349movie2.mov" TargetMode="External"/><Relationship Id="rId6" Type="http://schemas.openxmlformats.org/officeDocument/2006/relationships/hyperlink" Target="https://iopscience.iop.org/issue/1367-2630/15/3" TargetMode="External"/><Relationship Id="rId5" Type="http://schemas.openxmlformats.org/officeDocument/2006/relationships/hyperlink" Target="https://iopscience.iop.org/volume/1367-2630/15" TargetMode="External"/><Relationship Id="rId4" Type="http://schemas.openxmlformats.org/officeDocument/2006/relationships/hyperlink" Target="https://iopscience.iop.org/journal/1367-263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volume/1367-2630/15" TargetMode="External"/><Relationship Id="rId2" Type="http://schemas.openxmlformats.org/officeDocument/2006/relationships/hyperlink" Target="https://iopscience.iop.org/journal/1367-2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iopscience.iop.org/issue/1367-2630/15/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5.docx"/><Relationship Id="rId5" Type="http://schemas.openxmlformats.org/officeDocument/2006/relationships/package" Target="../embeddings/Microsoft_Office_Word_Document4.docx"/><Relationship Id="rId4" Type="http://schemas.openxmlformats.org/officeDocument/2006/relationships/package" Target="../embeddings/Microsoft_Office_Word_Document3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7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volume/1367-2630/15" TargetMode="External"/><Relationship Id="rId2" Type="http://schemas.openxmlformats.org/officeDocument/2006/relationships/hyperlink" Target="https://iopscience.iop.org/journal/1367-263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iopscience.iop.org/issue/1367-2630/15/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352928" cy="3744416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>
                <a:solidFill>
                  <a:schemeClr val="tx1"/>
                </a:solidFill>
              </a:rPr>
              <a:t>Niveau : </a:t>
            </a:r>
            <a:r>
              <a:rPr lang="fr-FR" sz="3600" dirty="0" smtClean="0">
                <a:solidFill>
                  <a:schemeClr val="tx1"/>
                </a:solidFill>
              </a:rPr>
              <a:t>L2</a:t>
            </a:r>
          </a:p>
          <a:p>
            <a:pPr algn="l"/>
            <a:endParaRPr lang="fr-FR" sz="2000" b="1" dirty="0" smtClean="0">
              <a:solidFill>
                <a:schemeClr val="tx1"/>
              </a:solidFill>
            </a:endParaRPr>
          </a:p>
          <a:p>
            <a:pPr algn="l"/>
            <a:r>
              <a:rPr lang="fr-FR" sz="3600" b="1" dirty="0" err="1" smtClean="0">
                <a:solidFill>
                  <a:schemeClr val="tx1"/>
                </a:solidFill>
              </a:rPr>
              <a:t>Prérequis</a:t>
            </a:r>
            <a:r>
              <a:rPr lang="fr-FR" sz="3600" b="1" dirty="0" smtClean="0">
                <a:solidFill>
                  <a:schemeClr val="tx1"/>
                </a:solidFill>
              </a:rPr>
              <a:t> : </a:t>
            </a:r>
          </a:p>
          <a:p>
            <a:pPr algn="l"/>
            <a:r>
              <a:rPr lang="fr-FR" sz="3600" dirty="0" smtClean="0">
                <a:solidFill>
                  <a:schemeClr val="tx1"/>
                </a:solidFill>
              </a:rPr>
              <a:t>- Optique ondulatoire</a:t>
            </a:r>
          </a:p>
          <a:p>
            <a:pPr algn="l">
              <a:buFontTx/>
              <a:buChar char="-"/>
            </a:pPr>
            <a:r>
              <a:rPr lang="fr-FR" sz="3600" dirty="0" smtClean="0">
                <a:solidFill>
                  <a:schemeClr val="tx1"/>
                </a:solidFill>
              </a:rPr>
              <a:t> Physique des ondes</a:t>
            </a:r>
          </a:p>
          <a:p>
            <a:pPr algn="l">
              <a:buFontTx/>
              <a:buChar char="-"/>
            </a:pPr>
            <a:r>
              <a:rPr lang="fr-FR" sz="3600" dirty="0" smtClean="0">
                <a:solidFill>
                  <a:schemeClr val="tx1"/>
                </a:solidFill>
              </a:rPr>
              <a:t> Aspect corpusculaire de la lumière</a:t>
            </a:r>
          </a:p>
          <a:p>
            <a:pPr algn="l">
              <a:buFontTx/>
              <a:buChar char="-"/>
            </a:pP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51486045-E1FA-4A4F-9E9B-AE1955D3F37F}"/>
              </a:ext>
            </a:extLst>
          </p:cNvPr>
          <p:cNvSpPr txBox="1">
            <a:spLocks/>
          </p:cNvSpPr>
          <p:nvPr/>
        </p:nvSpPr>
        <p:spPr>
          <a:xfrm>
            <a:off x="215516" y="404664"/>
            <a:ext cx="8712968" cy="1309023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fr-FR" sz="4400" b="1" dirty="0" smtClean="0"/>
              <a:t>LP 39 : Aspects ondulatoires de la matière. Notion de fonction d’onde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jp458349movie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980728"/>
            <a:ext cx="7128792" cy="48965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Diffraction contrôlée d’électrons à double fente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6021288"/>
            <a:ext cx="7110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/>
              <a:t>Roger Bach, Damian Pope, </a:t>
            </a:r>
            <a:r>
              <a:rPr lang="fr-FR" sz="1400" i="1" dirty="0" err="1" smtClean="0"/>
              <a:t>Sy</a:t>
            </a:r>
            <a:r>
              <a:rPr lang="fr-FR" sz="1400" i="1" dirty="0" smtClean="0"/>
              <a:t>-</a:t>
            </a:r>
            <a:r>
              <a:rPr lang="fr-FR" sz="1400" i="1" dirty="0" err="1" smtClean="0"/>
              <a:t>Hwang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Liou</a:t>
            </a:r>
            <a:r>
              <a:rPr lang="fr-FR" sz="1400" i="1" dirty="0" smtClean="0"/>
              <a:t> and Herman </a:t>
            </a:r>
            <a:r>
              <a:rPr lang="fr-FR" sz="1400" i="1" dirty="0" err="1" smtClean="0"/>
              <a:t>Batelaan</a:t>
            </a:r>
            <a:endParaRPr lang="fr-FR" sz="1400" i="1" dirty="0" smtClean="0"/>
          </a:p>
          <a:p>
            <a:r>
              <a:rPr lang="fr-FR" sz="1400" i="1" dirty="0" err="1" smtClean="0"/>
              <a:t>Published</a:t>
            </a:r>
            <a:r>
              <a:rPr lang="fr-FR" sz="1400" i="1" dirty="0" smtClean="0"/>
              <a:t> 13 March 2013</a:t>
            </a:r>
            <a:br>
              <a:rPr lang="fr-FR" sz="1400" i="1" dirty="0" smtClean="0"/>
            </a:br>
            <a:r>
              <a:rPr lang="fr-FR" sz="1400" i="1" dirty="0" smtClean="0">
                <a:hlinkClick r:id="rId4"/>
              </a:rPr>
              <a:t>New Journal of </a:t>
            </a:r>
            <a:r>
              <a:rPr lang="fr-FR" sz="1400" i="1" dirty="0" err="1" smtClean="0">
                <a:hlinkClick r:id="rId4"/>
              </a:rPr>
              <a:t>Physics</a:t>
            </a:r>
            <a:r>
              <a:rPr lang="fr-FR" sz="1400" i="1" dirty="0" smtClean="0"/>
              <a:t>, </a:t>
            </a:r>
            <a:r>
              <a:rPr lang="fr-FR" sz="1400" i="1" dirty="0" smtClean="0">
                <a:hlinkClick r:id="rId5"/>
              </a:rPr>
              <a:t>Volume 15</a:t>
            </a:r>
            <a:r>
              <a:rPr lang="fr-FR" sz="1400" i="1" dirty="0" smtClean="0"/>
              <a:t>, </a:t>
            </a:r>
            <a:r>
              <a:rPr lang="fr-FR" sz="1400" i="1" dirty="0" smtClean="0">
                <a:hlinkClick r:id="rId6"/>
              </a:rPr>
              <a:t>March 2013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-99392"/>
            <a:ext cx="10585176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6021288"/>
            <a:ext cx="7110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/>
              <a:t>Roger Bach, Damian Pope, </a:t>
            </a:r>
            <a:r>
              <a:rPr lang="fr-FR" sz="1400" i="1" dirty="0" err="1" smtClean="0"/>
              <a:t>Sy</a:t>
            </a:r>
            <a:r>
              <a:rPr lang="fr-FR" sz="1400" i="1" dirty="0" smtClean="0"/>
              <a:t>-</a:t>
            </a:r>
            <a:r>
              <a:rPr lang="fr-FR" sz="1400" i="1" dirty="0" err="1" smtClean="0"/>
              <a:t>Hwang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Liou</a:t>
            </a:r>
            <a:r>
              <a:rPr lang="fr-FR" sz="1400" i="1" dirty="0" smtClean="0"/>
              <a:t> and Herman </a:t>
            </a:r>
            <a:r>
              <a:rPr lang="fr-FR" sz="1400" i="1" dirty="0" err="1" smtClean="0"/>
              <a:t>Batelaan</a:t>
            </a:r>
            <a:endParaRPr lang="fr-FR" sz="1400" i="1" dirty="0" smtClean="0"/>
          </a:p>
          <a:p>
            <a:r>
              <a:rPr lang="fr-FR" sz="1400" i="1" dirty="0" err="1" smtClean="0"/>
              <a:t>Published</a:t>
            </a:r>
            <a:r>
              <a:rPr lang="fr-FR" sz="1400" i="1" dirty="0" smtClean="0"/>
              <a:t> 13 March 2013</a:t>
            </a:r>
            <a:br>
              <a:rPr lang="fr-FR" sz="1400" i="1" dirty="0" smtClean="0"/>
            </a:br>
            <a:r>
              <a:rPr lang="fr-FR" sz="1400" i="1" dirty="0" smtClean="0">
                <a:hlinkClick r:id="rId2"/>
              </a:rPr>
              <a:t>New Journal of </a:t>
            </a:r>
            <a:r>
              <a:rPr lang="fr-FR" sz="1400" i="1" dirty="0" err="1" smtClean="0">
                <a:hlinkClick r:id="rId2"/>
              </a:rPr>
              <a:t>Physics</a:t>
            </a:r>
            <a:r>
              <a:rPr lang="fr-FR" sz="1400" i="1" dirty="0" smtClean="0"/>
              <a:t>, </a:t>
            </a:r>
            <a:r>
              <a:rPr lang="fr-FR" sz="1400" i="1" dirty="0" smtClean="0">
                <a:hlinkClick r:id="rId3"/>
              </a:rPr>
              <a:t>Volume 15</a:t>
            </a:r>
            <a:r>
              <a:rPr lang="fr-FR" sz="1400" i="1" dirty="0" smtClean="0"/>
              <a:t>, </a:t>
            </a:r>
            <a:r>
              <a:rPr lang="fr-FR" sz="1400" i="1" dirty="0" smtClean="0">
                <a:hlinkClick r:id="rId4"/>
              </a:rPr>
              <a:t>March 2013</a:t>
            </a:r>
            <a:endParaRPr lang="fr-FR" sz="1400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8402921" cy="355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3955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Diffraction d’électrons contrôlée à double fente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-99392"/>
            <a:ext cx="10585176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9595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Comparaison avec l’électromagnétisme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1340769"/>
          <a:ext cx="7992888" cy="4578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9500"/>
                <a:gridCol w="2835076"/>
                <a:gridCol w="2808312"/>
              </a:tblGrid>
              <a:tr h="1046885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Electromagnétisme</a:t>
                      </a:r>
                      <a:endParaRPr lang="fr-F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Mécanique quantique</a:t>
                      </a:r>
                      <a:endParaRPr lang="fr-FR" sz="2400" dirty="0"/>
                    </a:p>
                  </a:txBody>
                  <a:tcPr anchor="ctr"/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Grandeur</a:t>
                      </a:r>
                      <a:r>
                        <a:rPr lang="fr-FR" sz="2400" baseline="0" dirty="0" smtClean="0"/>
                        <a:t> accessible lors de la mesure (interférences)</a:t>
                      </a:r>
                      <a:endParaRPr lang="fr-FR" sz="2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Eclairement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Probabilité de présence</a:t>
                      </a:r>
                      <a:endParaRPr lang="fr-FR" sz="2400" dirty="0"/>
                    </a:p>
                  </a:txBody>
                  <a:tcPr anchor="ctr"/>
                </a:tc>
              </a:tr>
              <a:tr h="1977451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Amplitude du champ considéré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Vibration scalaire lumineuse</a:t>
                      </a:r>
                      <a:r>
                        <a:rPr lang="fr-FR" sz="2400" baseline="0" dirty="0" smtClean="0"/>
                        <a:t> </a:t>
                      </a:r>
                    </a:p>
                    <a:p>
                      <a:pPr algn="ctr"/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Amplitude de probabilité</a:t>
                      </a:r>
                      <a:r>
                        <a:rPr lang="fr-FR" sz="2400" baseline="0" dirty="0" smtClean="0"/>
                        <a:t> de présence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366318" y="3426643"/>
          <a:ext cx="1709738" cy="506413"/>
        </p:xfrm>
        <a:graphic>
          <a:graphicData uri="http://schemas.openxmlformats.org/presentationml/2006/ole">
            <p:oleObj spid="_x0000_s40962" name="Document" r:id="rId3" imgW="1140021" imgH="338088" progId="Word.Document.12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419872" y="5157193"/>
          <a:ext cx="1709738" cy="576063"/>
        </p:xfrm>
        <a:graphic>
          <a:graphicData uri="http://schemas.openxmlformats.org/presentationml/2006/ole">
            <p:oleObj spid="_x0000_s40963" name="Document" r:id="rId4" imgW="1140021" imgH="338088" progId="Word.Document.12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228184" y="3573016"/>
          <a:ext cx="1709738" cy="506413"/>
        </p:xfrm>
        <a:graphic>
          <a:graphicData uri="http://schemas.openxmlformats.org/presentationml/2006/ole">
            <p:oleObj spid="_x0000_s40964" name="Document" r:id="rId5" imgW="1140021" imgH="338088" progId="Word.Document.12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6228184" y="5517034"/>
          <a:ext cx="1709738" cy="576262"/>
        </p:xfrm>
        <a:graphic>
          <a:graphicData uri="http://schemas.openxmlformats.org/presentationml/2006/ole">
            <p:oleObj spid="_x0000_s40965" name="Document" r:id="rId6" imgW="1140021" imgH="33808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-99392"/>
            <a:ext cx="10585176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6796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Principe de superposition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-2484784" y="2033464"/>
          <a:ext cx="14511338" cy="4824536"/>
        </p:xfrm>
        <a:graphic>
          <a:graphicData uri="http://schemas.openxmlformats.org/presentationml/2006/ole">
            <p:oleObj spid="_x0000_s41986" name="Document" r:id="rId3" imgW="9605020" imgH="3116875" progId="Word.Document.12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95536" y="134076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Equation de Schrödinger linéaire :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3573016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Principe de superposition :</a:t>
            </a:r>
          </a:p>
          <a:p>
            <a:endParaRPr lang="fr-FR" sz="2800" dirty="0" smtClean="0"/>
          </a:p>
          <a:p>
            <a:r>
              <a:rPr lang="fr-FR" sz="2800" dirty="0" smtClean="0">
                <a:solidFill>
                  <a:srgbClr val="FF0000"/>
                </a:solidFill>
              </a:rPr>
              <a:t>Toute superposition linéaire de fonction </a:t>
            </a:r>
            <a:r>
              <a:rPr lang="fr-FR" sz="2800" dirty="0" smtClean="0">
                <a:solidFill>
                  <a:srgbClr val="FF0000"/>
                </a:solidFill>
              </a:rPr>
              <a:t>d’onde solutions de l’équation de Schrödinger </a:t>
            </a:r>
            <a:r>
              <a:rPr lang="fr-FR" sz="2800" dirty="0" smtClean="0">
                <a:solidFill>
                  <a:srgbClr val="FF0000"/>
                </a:solidFill>
              </a:rPr>
              <a:t>est une fonction d’onde solution de l’équation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-99392"/>
            <a:ext cx="10585176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6796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Paquet d’ondes</a:t>
            </a:r>
          </a:p>
        </p:txBody>
      </p:sp>
      <p:pic>
        <p:nvPicPr>
          <p:cNvPr id="46082" name="Picture 2" descr="Physique Quantique : de la base aux nouvelles technologi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12237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-99392"/>
            <a:ext cx="10585176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-99392"/>
            <a:ext cx="10585176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764704"/>
            <a:ext cx="71247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9552" y="46796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Relations d’indétermination de Heisenberg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395536" y="5632052"/>
          <a:ext cx="5715000" cy="1109316"/>
        </p:xfrm>
        <a:graphic>
          <a:graphicData uri="http://schemas.openxmlformats.org/presentationml/2006/ole">
            <p:oleObj spid="_x0000_s46083" name="Document" r:id="rId4" imgW="3811472" imgH="803995" progId="Word.Document.12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58052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Propriété : </a:t>
            </a:r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371475"/>
            <a:ext cx="63150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avisson And Germer Photograph by Emilio Segre Visua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596960" cy="4392488"/>
          </a:xfrm>
          <a:prstGeom prst="rect">
            <a:avLst/>
          </a:prstGeom>
          <a:noFill/>
        </p:spPr>
      </p:pic>
      <p:pic>
        <p:nvPicPr>
          <p:cNvPr id="15364" name="Picture 4" descr="6.5: De Broglie’s Matter Waves - Physics LibreTex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352925" cy="320040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23528" y="55892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Davisson et Germer avec leur appareil utilisé pour la diffraction des électrons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3326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Expérience de Davisson et Germer (1927)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7f3ync9AtXA/UdcT8fYtxbI/AAAAAAAACTI/W82lQiTT6ss/s1600/Davisson-Germe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452" y="908720"/>
            <a:ext cx="7241097" cy="410445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39552" y="3326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Expérience : Tube de diffraction </a:t>
            </a:r>
            <a:endParaRPr lang="fr-FR" sz="3200" b="1" dirty="0"/>
          </a:p>
        </p:txBody>
      </p:sp>
      <p:pic>
        <p:nvPicPr>
          <p:cNvPr id="4" name="Picture 2" descr="RESEAU ET STRUCTURE | diamant-grap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85184"/>
            <a:ext cx="2376264" cy="1642134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H="1">
            <a:off x="5724128" y="5877272"/>
            <a:ext cx="144016" cy="14401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796136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d2 = 0.12 nm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788024" y="5013176"/>
            <a:ext cx="576064" cy="7200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436096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d1 = 0.21 nm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75848" y="42210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Plaque fluorescente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ffraction electr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10461"/>
            <a:ext cx="8554102" cy="517817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6167045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Figure de diffraction avec des rayons X sur de l’aluminium (poudre métallique)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60032" y="6167045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Figure de diffraction avec des électrons sur de l’aluminium (poudre métallique)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Comparaison des figures de diffraction obtenues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-99392"/>
            <a:ext cx="10585176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23945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Généralisation : Equation de Schrödinger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-2412776" y="2996952"/>
          <a:ext cx="14511338" cy="4824536"/>
        </p:xfrm>
        <a:graphic>
          <a:graphicData uri="http://schemas.openxmlformats.org/presentationml/2006/ole">
            <p:oleObj spid="_x0000_s23555" name="Document" r:id="rId3" imgW="9605020" imgH="3116875" progId="Word.Document.12">
              <p:embed/>
            </p:oleObj>
          </a:graphicData>
        </a:graphic>
      </p:graphicFrame>
      <p:sp>
        <p:nvSpPr>
          <p:cNvPr id="6" name="Accolade fermante 5"/>
          <p:cNvSpPr/>
          <p:nvPr/>
        </p:nvSpPr>
        <p:spPr>
          <a:xfrm rot="5400000">
            <a:off x="7164288" y="3744416"/>
            <a:ext cx="432048" cy="86409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00192" y="4662517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Energie potentielle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Accolade fermante 7"/>
          <p:cNvSpPr/>
          <p:nvPr/>
        </p:nvSpPr>
        <p:spPr>
          <a:xfrm rot="5400000">
            <a:off x="4211960" y="3960440"/>
            <a:ext cx="432048" cy="86409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75856" y="46805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Energie cinétique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134076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Pour une particule matérielle de masse m non relativiste d’énergie potentielle V,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544" y="-99392"/>
            <a:ext cx="10585176" cy="7128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021288"/>
            <a:ext cx="7110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/>
              <a:t>Roger Bach, Damian Pope, </a:t>
            </a:r>
            <a:r>
              <a:rPr lang="fr-FR" sz="1400" i="1" dirty="0" err="1" smtClean="0"/>
              <a:t>Sy</a:t>
            </a:r>
            <a:r>
              <a:rPr lang="fr-FR" sz="1400" i="1" dirty="0" smtClean="0"/>
              <a:t>-</a:t>
            </a:r>
            <a:r>
              <a:rPr lang="fr-FR" sz="1400" i="1" dirty="0" err="1" smtClean="0"/>
              <a:t>Hwang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Liou</a:t>
            </a:r>
            <a:r>
              <a:rPr lang="fr-FR" sz="1400" i="1" dirty="0" smtClean="0"/>
              <a:t> and Herman </a:t>
            </a:r>
            <a:r>
              <a:rPr lang="fr-FR" sz="1400" i="1" dirty="0" err="1" smtClean="0"/>
              <a:t>Batelaan</a:t>
            </a:r>
            <a:endParaRPr lang="fr-FR" sz="1400" i="1" dirty="0" smtClean="0"/>
          </a:p>
          <a:p>
            <a:r>
              <a:rPr lang="fr-FR" sz="1400" i="1" dirty="0" err="1" smtClean="0"/>
              <a:t>Published</a:t>
            </a:r>
            <a:r>
              <a:rPr lang="fr-FR" sz="1400" i="1" dirty="0" smtClean="0"/>
              <a:t> 13 March 2013</a:t>
            </a:r>
            <a:br>
              <a:rPr lang="fr-FR" sz="1400" i="1" dirty="0" smtClean="0"/>
            </a:br>
            <a:r>
              <a:rPr lang="fr-FR" sz="1400" i="1" dirty="0" smtClean="0">
                <a:hlinkClick r:id="rId2"/>
              </a:rPr>
              <a:t>New Journal of </a:t>
            </a:r>
            <a:r>
              <a:rPr lang="fr-FR" sz="1400" i="1" dirty="0" err="1" smtClean="0">
                <a:hlinkClick r:id="rId2"/>
              </a:rPr>
              <a:t>Physics</a:t>
            </a:r>
            <a:r>
              <a:rPr lang="fr-FR" sz="1400" i="1" dirty="0" smtClean="0"/>
              <a:t>, </a:t>
            </a:r>
            <a:r>
              <a:rPr lang="fr-FR" sz="1400" i="1" dirty="0" smtClean="0">
                <a:hlinkClick r:id="rId3"/>
              </a:rPr>
              <a:t>Volume 15</a:t>
            </a:r>
            <a:r>
              <a:rPr lang="fr-FR" sz="1400" i="1" dirty="0" smtClean="0"/>
              <a:t>, </a:t>
            </a:r>
            <a:r>
              <a:rPr lang="fr-FR" sz="1400" i="1" dirty="0" smtClean="0">
                <a:hlinkClick r:id="rId4"/>
              </a:rPr>
              <a:t>March 2013</a:t>
            </a:r>
            <a:endParaRPr lang="fr-FR" sz="1400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r="55439"/>
          <a:stretch>
            <a:fillRect/>
          </a:stretch>
        </p:blipFill>
        <p:spPr bwMode="auto">
          <a:xfrm>
            <a:off x="2015716" y="1052736"/>
            <a:ext cx="5112568" cy="48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539552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Diffraction contrôlée d’électrons à double fente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253</Words>
  <Application>Microsoft Office PowerPoint</Application>
  <PresentationFormat>Affichage à l'écran (4:3)</PresentationFormat>
  <Paragraphs>46</Paragraphs>
  <Slides>21</Slides>
  <Notes>0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Thème Office</vt:lpstr>
      <vt:lpstr>Microsoft Office Word Document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Cyril</dc:creator>
  <cp:lastModifiedBy>Cyril</cp:lastModifiedBy>
  <cp:revision>14</cp:revision>
  <dcterms:created xsi:type="dcterms:W3CDTF">2021-02-14T15:25:34Z</dcterms:created>
  <dcterms:modified xsi:type="dcterms:W3CDTF">2021-03-24T18:00:14Z</dcterms:modified>
</cp:coreProperties>
</file>