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4" r:id="rId4"/>
    <p:sldId id="275" r:id="rId5"/>
    <p:sldId id="277" r:id="rId6"/>
    <p:sldId id="276" r:id="rId7"/>
    <p:sldId id="279" r:id="rId8"/>
    <p:sldId id="265" r:id="rId9"/>
    <p:sldId id="266" r:id="rId10"/>
    <p:sldId id="267" r:id="rId11"/>
    <p:sldId id="269" r:id="rId12"/>
    <p:sldId id="280" r:id="rId13"/>
    <p:sldId id="270" r:id="rId14"/>
    <p:sldId id="271" r:id="rId15"/>
    <p:sldId id="272" r:id="rId16"/>
    <p:sldId id="273" r:id="rId17"/>
    <p:sldId id="282" r:id="rId18"/>
    <p:sldId id="281" r:id="rId19"/>
    <p:sldId id="283" r:id="rId20"/>
    <p:sldId id="284" r:id="rId21"/>
    <p:sldId id="285" r:id="rId22"/>
    <p:sldId id="286" r:id="rId23"/>
    <p:sldId id="287" r:id="rId24"/>
    <p:sldId id="288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147E36-F511-4342-B0AF-5FFC5D5DB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22B527-15A4-49B6-8BD5-1C1E344BC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8BB029-3DB1-4452-A9FD-65F2E8F44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450636-66B5-4696-89A2-15C3D4BB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979E9A-B17B-4321-8F0A-195799352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90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9C854E-CB52-4DAA-96AA-F4FD41BD4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970572-3B19-4E50-8C71-BA3388DA69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9EC91B-8C2D-463D-B282-30177DC08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C878E6-9443-40A8-854A-F05087179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B150DA-27E1-449B-95D7-85851387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43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43D0AD4-0D37-44F1-98E0-1FBE8E0C7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70E5E3-0C76-4672-ABA0-FEE992150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7A0EE3-F5EC-4E73-B2B3-38D9522A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388320-09FE-4229-A60C-E18A6327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370956-1C42-4E33-B461-0AD917CB7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85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ACCF4E-17CD-4654-98CB-5ADBB2A9C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AC5C65-71F5-4AA7-AB44-6EB5DED93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3384E2-22DB-4C49-9DEE-BF8FB8135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C279F4-4238-432F-A42C-440711CF7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2FEA09-E2BD-42B6-90A5-94050388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81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CBE670-30CE-447F-A2D7-53E40153F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9BE171-8445-4288-8265-B05D30461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51AD9E-F7D5-4EBA-80D9-CD7DB2913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960052-BC36-4485-BDBA-4AA17C7E5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4C1314-81C5-45D6-81E2-0E0CCC76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7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CFBE24-D6F0-431D-9A6E-B5F99E66E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900716-0CF2-49DC-A7D3-825469427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90A9527-C667-4B09-80EB-1828AB2C9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902C0D-7920-42B3-9248-6FF4C9DA5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A72664-660B-477D-B2BB-59A21BE5A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731CB2-10C8-4F5B-A4EE-5F268BE2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52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D1B649-AC58-41A6-B37E-7FEF45E66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8020F8B-4EB4-491F-AD25-DF2C02542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DF6F01-B07C-463A-BCF5-6AC566706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D0463E-CE00-4CB1-ACAD-4DBE5703E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E4662E5-D7F2-4F1F-84E9-9412623E8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5D24DB2-825A-4877-8078-41FDC106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B73BB57-9095-420C-A7BE-36B5686FD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E888D0B-276C-4C93-85DB-4AECF54BC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46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4DDBAD-3552-4BCA-813E-3F2A1B4B6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F5BDF77-B163-4002-B04A-20C79FEA8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004FAD-1A93-4994-98B1-53DBCFE6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CB2E687-C247-4EDD-A982-BDE44AC32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41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D904FBD-1E18-4B5D-91A3-EE3E85CD2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EC8BD5F-861D-4B34-98EA-8D5159502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086DB3-21E7-4854-9204-D5BE43B3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52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A39F3E-B8F8-4F14-BFB2-2B8C7BC3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B1748E-03EF-4A8B-982D-503899F66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86DF21-0F30-4A99-A8EC-9C9AF7A06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2D180A-5ADD-43BD-BC15-FABEEBDF1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0706D4-33EB-4E43-B3A4-2190979D4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7E4194-EB54-402A-B913-4DF312B90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67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7A345A-754F-4453-9570-1655FEB90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24A755B-915F-47F3-B172-E271B666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C70B73-93DE-402B-8E0B-DA439FA1C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12F5C20-F9B7-4B4E-8012-E2D667681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1962D1-9792-4B1C-AED2-E22DF8EE8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6C06CE-DA7A-4BFD-9D82-AE5ED4E0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36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CD5C66A-B436-491B-AB8F-EA7533E11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5C017B-7DB5-4762-B104-B7DB67EFA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1DA59C-ACD9-46AB-9ED6-FC62307DB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95633-1FE6-4C41-973F-348BA4D6770B}" type="datetimeFigureOut">
              <a:rPr lang="fr-FR" smtClean="0"/>
              <a:t>25/03/2021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6F6E01-D972-4E8A-8228-FAC49C41C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1E7072-1706-40DF-8E28-3C934D7B8D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1AFB5-2550-4CB5-92D2-6D9C321945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69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0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B7DD75-B1FA-4A54-933F-1523B8203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604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/>
              <a:t>LP 38: Aspects corpusculaires du rayonnement: Notion de photon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D61849-A171-48DF-AF5E-3D6B6CADF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/>
          </a:bodyPr>
          <a:lstStyle/>
          <a:p>
            <a:pPr algn="l"/>
            <a:r>
              <a:rPr lang="fr-FR" u="sng" dirty="0"/>
              <a:t>Niveau</a:t>
            </a:r>
            <a:r>
              <a:rPr lang="fr-FR" dirty="0"/>
              <a:t> : L3</a:t>
            </a:r>
          </a:p>
          <a:p>
            <a:pPr algn="l"/>
            <a:r>
              <a:rPr lang="fr-FR" u="sng" dirty="0"/>
              <a:t>Prérequis</a:t>
            </a:r>
            <a:r>
              <a:rPr lang="fr-FR" dirty="0"/>
              <a:t> 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Quantification des échanges d’énergie pour le corps noir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Energie d’une particule relativiste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Notions de mécanique quantique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Polarisation d’une onde lumineuse</a:t>
            </a:r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4474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39CF4356-CB09-4365-8E99-3C90A6C1B10D}"/>
              </a:ext>
            </a:extLst>
          </p:cNvPr>
          <p:cNvCxnSpPr>
            <a:cxnSpLocks/>
          </p:cNvCxnSpPr>
          <p:nvPr/>
        </p:nvCxnSpPr>
        <p:spPr>
          <a:xfrm flipV="1">
            <a:off x="850870" y="2639424"/>
            <a:ext cx="1625969" cy="55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66A8A3CD-93D5-48B8-8C85-0EE13E76B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Refroidissement laser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E741721-8EE7-48C3-92A8-C7432D80EB24}"/>
              </a:ext>
            </a:extLst>
          </p:cNvPr>
          <p:cNvCxnSpPr>
            <a:cxnSpLocks/>
          </p:cNvCxnSpPr>
          <p:nvPr/>
        </p:nvCxnSpPr>
        <p:spPr>
          <a:xfrm>
            <a:off x="1386581" y="6140121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6D629BFB-7C32-4430-9B36-65B540B0A5D1}"/>
              </a:ext>
            </a:extLst>
          </p:cNvPr>
          <p:cNvCxnSpPr>
            <a:cxnSpLocks/>
          </p:cNvCxnSpPr>
          <p:nvPr/>
        </p:nvCxnSpPr>
        <p:spPr>
          <a:xfrm>
            <a:off x="1342678" y="4122107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24161DCD-C406-4892-BE6F-F9557F270A9E}"/>
              </a:ext>
            </a:extLst>
          </p:cNvPr>
          <p:cNvCxnSpPr>
            <a:cxnSpLocks/>
          </p:cNvCxnSpPr>
          <p:nvPr/>
        </p:nvCxnSpPr>
        <p:spPr>
          <a:xfrm>
            <a:off x="2923296" y="4122107"/>
            <a:ext cx="0" cy="2000258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6166A2E-7CF0-411C-A655-D3212E43A5AC}"/>
              </a:ext>
            </a:extLst>
          </p:cNvPr>
          <p:cNvSpPr txBox="1"/>
          <p:nvPr/>
        </p:nvSpPr>
        <p:spPr>
          <a:xfrm flipH="1">
            <a:off x="2489660" y="4474539"/>
            <a:ext cx="163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3AB461D-0F20-42E3-B3E8-A7D562B22087}"/>
              </a:ext>
            </a:extLst>
          </p:cNvPr>
          <p:cNvSpPr txBox="1"/>
          <p:nvPr/>
        </p:nvSpPr>
        <p:spPr>
          <a:xfrm>
            <a:off x="992985" y="5937699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Ea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DD19CE2-4F2C-49BE-AFF6-D5B47F279E74}"/>
              </a:ext>
            </a:extLst>
          </p:cNvPr>
          <p:cNvSpPr txBox="1"/>
          <p:nvPr/>
        </p:nvSpPr>
        <p:spPr>
          <a:xfrm>
            <a:off x="919912" y="3937440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Eb</a:t>
            </a:r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44906A1-964A-4FD7-B8DE-0363990BB3E6}"/>
              </a:ext>
            </a:extLst>
          </p:cNvPr>
          <p:cNvSpPr/>
          <p:nvPr/>
        </p:nvSpPr>
        <p:spPr>
          <a:xfrm>
            <a:off x="1959463" y="5904471"/>
            <a:ext cx="357841" cy="3967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4954D56-66FA-45F7-939F-5621D556189E}"/>
              </a:ext>
            </a:extLst>
          </p:cNvPr>
          <p:cNvSpPr/>
          <p:nvPr/>
        </p:nvSpPr>
        <p:spPr>
          <a:xfrm>
            <a:off x="446609" y="2308221"/>
            <a:ext cx="644363" cy="6877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40" name="Picture 16" descr="Image result for photon arrow">
            <a:extLst>
              <a:ext uri="{FF2B5EF4-FFF2-40B4-BE49-F238E27FC236}">
                <a16:creationId xmlns:a16="http://schemas.microsoft.com/office/drawing/2014/main" id="{445FBD2D-1EDE-4697-97E0-1731A70A5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25441" y="2526265"/>
            <a:ext cx="675105" cy="21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C9383228-E47D-46C4-9CE1-8B7D99124034}"/>
              </a:ext>
            </a:extLst>
          </p:cNvPr>
          <p:cNvSpPr txBox="1"/>
          <p:nvPr/>
        </p:nvSpPr>
        <p:spPr>
          <a:xfrm>
            <a:off x="1427706" y="2251736"/>
            <a:ext cx="622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A8EA9152-9009-46E1-8808-AA9FD76118DB}"/>
              </a:ext>
            </a:extLst>
          </p:cNvPr>
          <p:cNvSpPr txBox="1"/>
          <p:nvPr/>
        </p:nvSpPr>
        <p:spPr>
          <a:xfrm flipH="1">
            <a:off x="2868220" y="2209086"/>
            <a:ext cx="163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E=h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60F041AB-498B-444C-A6F6-0242A4CC86FE}"/>
              </a:ext>
            </a:extLst>
          </p:cNvPr>
          <p:cNvCxnSpPr>
            <a:cxnSpLocks/>
          </p:cNvCxnSpPr>
          <p:nvPr/>
        </p:nvCxnSpPr>
        <p:spPr>
          <a:xfrm>
            <a:off x="1493582" y="2274507"/>
            <a:ext cx="2247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1" name="ZoneTexte 1040">
            <a:extLst>
              <a:ext uri="{FF2B5EF4-FFF2-40B4-BE49-F238E27FC236}">
                <a16:creationId xmlns:a16="http://schemas.microsoft.com/office/drawing/2014/main" id="{B64F04B4-7D3E-4E1D-B316-4E841BC177E0}"/>
              </a:ext>
            </a:extLst>
          </p:cNvPr>
          <p:cNvSpPr txBox="1"/>
          <p:nvPr/>
        </p:nvSpPr>
        <p:spPr>
          <a:xfrm>
            <a:off x="2868220" y="2773533"/>
            <a:ext cx="1425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laser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E9F9A29A-B694-4EBB-8B3F-B2C4A89E389E}"/>
              </a:ext>
            </a:extLst>
          </p:cNvPr>
          <p:cNvCxnSpPr>
            <a:cxnSpLocks/>
          </p:cNvCxnSpPr>
          <p:nvPr/>
        </p:nvCxnSpPr>
        <p:spPr>
          <a:xfrm flipV="1">
            <a:off x="5585727" y="2605676"/>
            <a:ext cx="1202728" cy="266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1FC052FB-716F-48AB-86B0-7D9AFF5F91DA}"/>
              </a:ext>
            </a:extLst>
          </p:cNvPr>
          <p:cNvCxnSpPr>
            <a:cxnSpLocks/>
          </p:cNvCxnSpPr>
          <p:nvPr/>
        </p:nvCxnSpPr>
        <p:spPr>
          <a:xfrm>
            <a:off x="5660115" y="6140121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D3F5CE4D-6772-42A6-BDBE-D4B00BC521A7}"/>
              </a:ext>
            </a:extLst>
          </p:cNvPr>
          <p:cNvCxnSpPr>
            <a:cxnSpLocks/>
          </p:cNvCxnSpPr>
          <p:nvPr/>
        </p:nvCxnSpPr>
        <p:spPr>
          <a:xfrm>
            <a:off x="5616212" y="4122107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75785387-CFC1-4F38-8078-241CB1C6174A}"/>
              </a:ext>
            </a:extLst>
          </p:cNvPr>
          <p:cNvCxnSpPr>
            <a:cxnSpLocks/>
          </p:cNvCxnSpPr>
          <p:nvPr/>
        </p:nvCxnSpPr>
        <p:spPr>
          <a:xfrm>
            <a:off x="7196830" y="4122107"/>
            <a:ext cx="0" cy="2000258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6604C620-559F-4CB1-BF70-0E157224B2A8}"/>
              </a:ext>
            </a:extLst>
          </p:cNvPr>
          <p:cNvSpPr txBox="1"/>
          <p:nvPr/>
        </p:nvSpPr>
        <p:spPr>
          <a:xfrm flipH="1">
            <a:off x="6763194" y="4474539"/>
            <a:ext cx="163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965C64F-17DE-4BFD-BEBD-8EAD92CA5329}"/>
              </a:ext>
            </a:extLst>
          </p:cNvPr>
          <p:cNvSpPr txBox="1"/>
          <p:nvPr/>
        </p:nvSpPr>
        <p:spPr>
          <a:xfrm>
            <a:off x="5266519" y="5937699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Ea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7C9B920-A402-4F4E-A9B6-5C12FBE1735F}"/>
              </a:ext>
            </a:extLst>
          </p:cNvPr>
          <p:cNvSpPr txBox="1"/>
          <p:nvPr/>
        </p:nvSpPr>
        <p:spPr>
          <a:xfrm>
            <a:off x="5193446" y="3937440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Eb</a:t>
            </a:r>
            <a:endParaRPr lang="fr-FR" dirty="0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4855163E-4208-47D7-B2C4-4E1349A7183F}"/>
              </a:ext>
            </a:extLst>
          </p:cNvPr>
          <p:cNvSpPr/>
          <p:nvPr/>
        </p:nvSpPr>
        <p:spPr>
          <a:xfrm>
            <a:off x="6168529" y="3993479"/>
            <a:ext cx="357841" cy="3967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53F01CCB-D4AC-4C2F-9402-D921C800ACD3}"/>
              </a:ext>
            </a:extLst>
          </p:cNvPr>
          <p:cNvSpPr/>
          <p:nvPr/>
        </p:nvSpPr>
        <p:spPr>
          <a:xfrm>
            <a:off x="5554335" y="2295558"/>
            <a:ext cx="644363" cy="6877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285720AA-7887-4AF7-9AE6-ADB2DC096FF5}"/>
              </a:ext>
            </a:extLst>
          </p:cNvPr>
          <p:cNvSpPr/>
          <p:nvPr/>
        </p:nvSpPr>
        <p:spPr>
          <a:xfrm>
            <a:off x="3932808" y="4669654"/>
            <a:ext cx="1062356" cy="36933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 : droite 31">
            <a:extLst>
              <a:ext uri="{FF2B5EF4-FFF2-40B4-BE49-F238E27FC236}">
                <a16:creationId xmlns:a16="http://schemas.microsoft.com/office/drawing/2014/main" id="{4E3A5CF7-5CB5-4683-B78D-AED3A1605EC4}"/>
              </a:ext>
            </a:extLst>
          </p:cNvPr>
          <p:cNvSpPr/>
          <p:nvPr/>
        </p:nvSpPr>
        <p:spPr>
          <a:xfrm>
            <a:off x="8184777" y="4659205"/>
            <a:ext cx="1062356" cy="36933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24EA35C3-4C3D-40E5-959D-021BE6896D4F}"/>
              </a:ext>
            </a:extLst>
          </p:cNvPr>
          <p:cNvCxnSpPr>
            <a:cxnSpLocks/>
          </p:cNvCxnSpPr>
          <p:nvPr/>
        </p:nvCxnSpPr>
        <p:spPr>
          <a:xfrm flipV="1">
            <a:off x="9859260" y="2618339"/>
            <a:ext cx="1202728" cy="266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F2673FDA-35B0-4890-BD9D-68521202826C}"/>
              </a:ext>
            </a:extLst>
          </p:cNvPr>
          <p:cNvCxnSpPr>
            <a:cxnSpLocks/>
          </p:cNvCxnSpPr>
          <p:nvPr/>
        </p:nvCxnSpPr>
        <p:spPr>
          <a:xfrm>
            <a:off x="9933648" y="6152784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0002FF3D-B066-4B3C-89B1-8545401F27D0}"/>
              </a:ext>
            </a:extLst>
          </p:cNvPr>
          <p:cNvCxnSpPr>
            <a:cxnSpLocks/>
          </p:cNvCxnSpPr>
          <p:nvPr/>
        </p:nvCxnSpPr>
        <p:spPr>
          <a:xfrm>
            <a:off x="9889745" y="4134770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F0202A1D-49BC-4570-BE67-0D93356F88D9}"/>
              </a:ext>
            </a:extLst>
          </p:cNvPr>
          <p:cNvCxnSpPr>
            <a:cxnSpLocks/>
          </p:cNvCxnSpPr>
          <p:nvPr/>
        </p:nvCxnSpPr>
        <p:spPr>
          <a:xfrm>
            <a:off x="11470363" y="4134770"/>
            <a:ext cx="0" cy="2000258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EDBF9D38-21B5-4F89-8A8A-F84DBBEDA7D1}"/>
              </a:ext>
            </a:extLst>
          </p:cNvPr>
          <p:cNvSpPr txBox="1"/>
          <p:nvPr/>
        </p:nvSpPr>
        <p:spPr>
          <a:xfrm flipH="1">
            <a:off x="11036727" y="4487202"/>
            <a:ext cx="163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7CEAB43-9D3D-473B-B2FA-33D6EB60361E}"/>
              </a:ext>
            </a:extLst>
          </p:cNvPr>
          <p:cNvSpPr txBox="1"/>
          <p:nvPr/>
        </p:nvSpPr>
        <p:spPr>
          <a:xfrm>
            <a:off x="9540052" y="5950362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Ea</a:t>
            </a:r>
            <a:endParaRPr lang="fr-FR" dirty="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FDA763F8-BC59-48C7-AC5B-F8FEB1E48E20}"/>
              </a:ext>
            </a:extLst>
          </p:cNvPr>
          <p:cNvSpPr txBox="1"/>
          <p:nvPr/>
        </p:nvSpPr>
        <p:spPr>
          <a:xfrm>
            <a:off x="9466979" y="3950103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Eb</a:t>
            </a:r>
            <a:endParaRPr lang="fr-FR" dirty="0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3ADE3DA2-D5AA-41D4-80B3-264DFC69DF06}"/>
              </a:ext>
            </a:extLst>
          </p:cNvPr>
          <p:cNvSpPr/>
          <p:nvPr/>
        </p:nvSpPr>
        <p:spPr>
          <a:xfrm>
            <a:off x="10524961" y="5954410"/>
            <a:ext cx="357841" cy="3967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7B3DD9E6-9E56-4409-B5DF-C33A1E53C453}"/>
              </a:ext>
            </a:extLst>
          </p:cNvPr>
          <p:cNvSpPr/>
          <p:nvPr/>
        </p:nvSpPr>
        <p:spPr>
          <a:xfrm>
            <a:off x="9827868" y="2308221"/>
            <a:ext cx="644363" cy="6877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FEF02E6C-BBA2-48D6-B0D8-0039157EBD68}"/>
              </a:ext>
            </a:extLst>
          </p:cNvPr>
          <p:cNvSpPr txBox="1"/>
          <p:nvPr/>
        </p:nvSpPr>
        <p:spPr>
          <a:xfrm>
            <a:off x="6293356" y="2284253"/>
            <a:ext cx="622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 ’</a:t>
            </a:r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71F694B3-383B-4C5A-A0B1-2E916278F4E0}"/>
              </a:ext>
            </a:extLst>
          </p:cNvPr>
          <p:cNvCxnSpPr>
            <a:cxnSpLocks/>
          </p:cNvCxnSpPr>
          <p:nvPr/>
        </p:nvCxnSpPr>
        <p:spPr>
          <a:xfrm>
            <a:off x="6359232" y="2307024"/>
            <a:ext cx="2247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5" name="Picture 16" descr="Image result for photon arrow">
            <a:extLst>
              <a:ext uri="{FF2B5EF4-FFF2-40B4-BE49-F238E27FC236}">
                <a16:creationId xmlns:a16="http://schemas.microsoft.com/office/drawing/2014/main" id="{E328A25A-F859-4D74-B3AE-CF8885927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30907" y="2512963"/>
            <a:ext cx="675105" cy="21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6" descr="Image result for photon arrow">
            <a:extLst>
              <a:ext uri="{FF2B5EF4-FFF2-40B4-BE49-F238E27FC236}">
                <a16:creationId xmlns:a16="http://schemas.microsoft.com/office/drawing/2014/main" id="{5E762F43-8D31-44D8-94CC-BE6620175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9812496" y="1807013"/>
            <a:ext cx="675105" cy="21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6" descr="Image result for photon arrow">
            <a:extLst>
              <a:ext uri="{FF2B5EF4-FFF2-40B4-BE49-F238E27FC236}">
                <a16:creationId xmlns:a16="http://schemas.microsoft.com/office/drawing/2014/main" id="{85000788-15FE-4333-A6A9-12A7818A6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7947" flipH="1">
            <a:off x="10545249" y="2064254"/>
            <a:ext cx="675105" cy="21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6" descr="Image result for photon arrow">
            <a:extLst>
              <a:ext uri="{FF2B5EF4-FFF2-40B4-BE49-F238E27FC236}">
                <a16:creationId xmlns:a16="http://schemas.microsoft.com/office/drawing/2014/main" id="{1738A7FF-C049-4617-BFBF-130FDFAC9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0135" flipH="1">
            <a:off x="9095688" y="2052241"/>
            <a:ext cx="675105" cy="21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6" descr="Image result for photon arrow">
            <a:extLst>
              <a:ext uri="{FF2B5EF4-FFF2-40B4-BE49-F238E27FC236}">
                <a16:creationId xmlns:a16="http://schemas.microsoft.com/office/drawing/2014/main" id="{86B9074D-5A9B-4424-B97A-7B16C1547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81173" flipH="1">
            <a:off x="9239021" y="3107665"/>
            <a:ext cx="675105" cy="21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6" descr="Image result for photon arrow">
            <a:extLst>
              <a:ext uri="{FF2B5EF4-FFF2-40B4-BE49-F238E27FC236}">
                <a16:creationId xmlns:a16="http://schemas.microsoft.com/office/drawing/2014/main" id="{DE7B10C7-219D-44AD-B814-194138526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13615" flipH="1">
            <a:off x="10324508" y="3171897"/>
            <a:ext cx="675105" cy="21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6" descr="Image result for photon arrow">
            <a:extLst>
              <a:ext uri="{FF2B5EF4-FFF2-40B4-BE49-F238E27FC236}">
                <a16:creationId xmlns:a16="http://schemas.microsoft.com/office/drawing/2014/main" id="{2E9113D0-AB5C-4A82-9D1A-286115D9A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9837922" y="3345698"/>
            <a:ext cx="675105" cy="21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245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A8A3CD-93D5-48B8-8C85-0EE13E76B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Refroidissement laser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93EC723-E454-46BD-B989-122B3F084A46}"/>
              </a:ext>
            </a:extLst>
          </p:cNvPr>
          <p:cNvSpPr txBox="1"/>
          <p:nvPr/>
        </p:nvSpPr>
        <p:spPr>
          <a:xfrm>
            <a:off x="700443" y="2333772"/>
            <a:ext cx="515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Par conservation de la quantité de mouvement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110A62A7-7963-4D0D-A67B-4ADC738FB10F}"/>
                  </a:ext>
                </a:extLst>
              </p:cNvPr>
              <p:cNvSpPr txBox="1"/>
              <p:nvPr/>
            </p:nvSpPr>
            <p:spPr>
              <a:xfrm>
                <a:off x="5440110" y="2203545"/>
                <a:ext cx="128701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fr-F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fr-F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m:rPr>
                              <m:nor/>
                            </m:rPr>
                            <a:rPr lang="fr-FR" baseline="-25000" dirty="0" smtClean="0"/>
                            <m:t>0</m:t>
                          </m:r>
                        </m:num>
                        <m:den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110A62A7-7963-4D0D-A67B-4ADC738FB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0110" y="2203545"/>
                <a:ext cx="1287019" cy="5259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E93CDA82-CAD0-41CE-804E-1AD511ECBE8D}"/>
                  </a:ext>
                </a:extLst>
              </p:cNvPr>
              <p:cNvSpPr txBox="1"/>
              <p:nvPr/>
            </p:nvSpPr>
            <p:spPr>
              <a:xfrm>
                <a:off x="5529895" y="2957451"/>
                <a:ext cx="1159292" cy="52597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m:rPr>
                              <m:nor/>
                            </m:rPr>
                            <a:rPr lang="fr-FR" baseline="-25000" dirty="0" smtClean="0"/>
                            <m:t>0</m:t>
                          </m:r>
                        </m:num>
                        <m:den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𝑚𝑐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E93CDA82-CAD0-41CE-804E-1AD511ECB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9895" y="2957451"/>
                <a:ext cx="1159292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0B57BE8A-46B9-41CC-A97E-97DDF25E7A8C}"/>
              </a:ext>
            </a:extLst>
          </p:cNvPr>
          <p:cNvSpPr/>
          <p:nvPr/>
        </p:nvSpPr>
        <p:spPr>
          <a:xfrm>
            <a:off x="4917334" y="3097251"/>
            <a:ext cx="470517" cy="24999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960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A8A3CD-93D5-48B8-8C85-0EE13E76B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Refroidissement laser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93EC723-E454-46BD-B989-122B3F084A46}"/>
              </a:ext>
            </a:extLst>
          </p:cNvPr>
          <p:cNvSpPr txBox="1"/>
          <p:nvPr/>
        </p:nvSpPr>
        <p:spPr>
          <a:xfrm>
            <a:off x="700443" y="2333772"/>
            <a:ext cx="515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Par conservation de la quantité de mouvement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110A62A7-7963-4D0D-A67B-4ADC738FB10F}"/>
                  </a:ext>
                </a:extLst>
              </p:cNvPr>
              <p:cNvSpPr txBox="1"/>
              <p:nvPr/>
            </p:nvSpPr>
            <p:spPr>
              <a:xfrm>
                <a:off x="5440110" y="2203545"/>
                <a:ext cx="128701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fr-F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fr-F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m:rPr>
                              <m:nor/>
                            </m:rPr>
                            <a:rPr lang="fr-FR" baseline="-25000" dirty="0" smtClean="0"/>
                            <m:t>0</m:t>
                          </m:r>
                        </m:num>
                        <m:den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110A62A7-7963-4D0D-A67B-4ADC738FB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0110" y="2203545"/>
                <a:ext cx="1287019" cy="5259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E93CDA82-CAD0-41CE-804E-1AD511ECBE8D}"/>
                  </a:ext>
                </a:extLst>
              </p:cNvPr>
              <p:cNvSpPr txBox="1"/>
              <p:nvPr/>
            </p:nvSpPr>
            <p:spPr>
              <a:xfrm>
                <a:off x="5529895" y="2957451"/>
                <a:ext cx="1159292" cy="52597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m:rPr>
                              <m:nor/>
                            </m:rPr>
                            <a:rPr lang="fr-FR" baseline="-25000" dirty="0" smtClean="0"/>
                            <m:t>0</m:t>
                          </m:r>
                        </m:num>
                        <m:den>
                          <m:r>
                            <a:rPr lang="fr-F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𝑚𝑐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E93CDA82-CAD0-41CE-804E-1AD511ECB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9895" y="2957451"/>
                <a:ext cx="1159292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0B57BE8A-46B9-41CC-A97E-97DDF25E7A8C}"/>
              </a:ext>
            </a:extLst>
          </p:cNvPr>
          <p:cNvSpPr/>
          <p:nvPr/>
        </p:nvSpPr>
        <p:spPr>
          <a:xfrm>
            <a:off x="4917334" y="3097251"/>
            <a:ext cx="470517" cy="24999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B6732D-1DEA-427A-898A-9E3B739F41AB}"/>
              </a:ext>
            </a:extLst>
          </p:cNvPr>
          <p:cNvSpPr txBox="1"/>
          <p:nvPr/>
        </p:nvSpPr>
        <p:spPr>
          <a:xfrm>
            <a:off x="721383" y="5022378"/>
            <a:ext cx="3496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un atome de rubidium :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F30AB42-A1CD-4FAD-80C6-8BF2665DB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587" y="4779665"/>
            <a:ext cx="94973" cy="85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17B1D23-5698-4720-818E-CAD1FA12D9C8}"/>
                  </a:ext>
                </a:extLst>
              </p:cNvPr>
              <p:cNvSpPr txBox="1"/>
              <p:nvPr/>
            </p:nvSpPr>
            <p:spPr>
              <a:xfrm>
                <a:off x="3952861" y="4711092"/>
                <a:ext cx="310718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m = 1.45 10</a:t>
                </a:r>
                <a:r>
                  <a:rPr lang="fr-FR" baseline="30000" dirty="0"/>
                  <a:t>-25 </a:t>
                </a:r>
                <a:r>
                  <a:rPr lang="fr-FR" dirty="0"/>
                  <a:t>kg</a:t>
                </a:r>
              </a:p>
              <a:p>
                <a:endParaRPr lang="fr-FR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𝜈</m:t>
                    </m:r>
                    <m:r>
                      <m:rPr>
                        <m:nor/>
                      </m:rPr>
                      <a:rPr lang="fr-FR" baseline="-25000" dirty="0" smtClean="0"/>
                      <m:t>0</m:t>
                    </m:r>
                  </m:oMath>
                </a14:m>
                <a:r>
                  <a:rPr lang="fr-FR" dirty="0"/>
                  <a:t> = 3.86 10</a:t>
                </a:r>
                <a:r>
                  <a:rPr lang="fr-FR" baseline="30000" dirty="0"/>
                  <a:t>14</a:t>
                </a:r>
                <a:r>
                  <a:rPr lang="fr-FR" dirty="0"/>
                  <a:t> Hz</a:t>
                </a:r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17B1D23-5698-4720-818E-CAD1FA12D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861" y="4711092"/>
                <a:ext cx="3107184" cy="923330"/>
              </a:xfrm>
              <a:prstGeom prst="rect">
                <a:avLst/>
              </a:prstGeom>
              <a:blipFill>
                <a:blip r:embed="rId5"/>
                <a:stretch>
                  <a:fillRect l="-1569" t="-3974" b="-99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CD58EF60-771D-4110-9F89-816345A56D6B}"/>
                  </a:ext>
                </a:extLst>
              </p:cNvPr>
              <p:cNvSpPr txBox="1"/>
              <p:nvPr/>
            </p:nvSpPr>
            <p:spPr>
              <a:xfrm>
                <a:off x="3791599" y="6119170"/>
                <a:ext cx="3225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i="1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CD58EF60-771D-4110-9F89-816345A56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599" y="6119170"/>
                <a:ext cx="322524" cy="276999"/>
              </a:xfrm>
              <a:prstGeom prst="rect">
                <a:avLst/>
              </a:prstGeom>
              <a:blipFill>
                <a:blip r:embed="rId6"/>
                <a:stretch>
                  <a:fillRect l="-16981" r="-15094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ZoneTexte 19">
            <a:extLst>
              <a:ext uri="{FF2B5EF4-FFF2-40B4-BE49-F238E27FC236}">
                <a16:creationId xmlns:a16="http://schemas.microsoft.com/office/drawing/2014/main" id="{914F54DD-7020-4EE7-97F7-0165D08859FF}"/>
              </a:ext>
            </a:extLst>
          </p:cNvPr>
          <p:cNvSpPr txBox="1"/>
          <p:nvPr/>
        </p:nvSpPr>
        <p:spPr>
          <a:xfrm>
            <a:off x="4070887" y="6073003"/>
            <a:ext cx="1692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= - 6 mm.s</a:t>
            </a:r>
            <a:r>
              <a:rPr lang="fr-FR" baseline="30000" dirty="0"/>
              <a:t>-1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3840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70127-4EFB-45B1-8EC8-C5BE08660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492"/>
            <a:ext cx="10515600" cy="1325563"/>
          </a:xfrm>
        </p:spPr>
        <p:txBody>
          <a:bodyPr/>
          <a:lstStyle/>
          <a:p>
            <a:r>
              <a:rPr lang="fr-FR" dirty="0"/>
              <a:t>Refroidissement Doppler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3F0212D6-4F0C-4B16-B8B4-E5753D6186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5" r="-7600" b="42770"/>
          <a:stretch/>
        </p:blipFill>
        <p:spPr bwMode="auto">
          <a:xfrm>
            <a:off x="1873188" y="2132575"/>
            <a:ext cx="2139519" cy="322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349B448-9139-48EA-8653-6D37ED1781DF}"/>
              </a:ext>
            </a:extLst>
          </p:cNvPr>
          <p:cNvSpPr/>
          <p:nvPr/>
        </p:nvSpPr>
        <p:spPr>
          <a:xfrm>
            <a:off x="1544714" y="4607511"/>
            <a:ext cx="656947" cy="630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4EBC7C7-6E94-43BF-8A90-0408C1BB3B30}"/>
              </a:ext>
            </a:extLst>
          </p:cNvPr>
          <p:cNvSpPr txBox="1"/>
          <p:nvPr/>
        </p:nvSpPr>
        <p:spPr>
          <a:xfrm>
            <a:off x="4003829" y="2438686"/>
            <a:ext cx="1162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el-GR" dirty="0"/>
              <a:t> </a:t>
            </a:r>
            <a:r>
              <a:rPr lang="fr-FR" dirty="0"/>
              <a:t>&lt;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E72A795-A6C4-4CAC-87FC-860D03186C8D}"/>
              </a:ext>
            </a:extLst>
          </p:cNvPr>
          <p:cNvSpPr txBox="1"/>
          <p:nvPr/>
        </p:nvSpPr>
        <p:spPr>
          <a:xfrm>
            <a:off x="4003829" y="3558238"/>
            <a:ext cx="3400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fr-FR" dirty="0"/>
              <a:t> - </a:t>
            </a:r>
            <a:r>
              <a:rPr lang="fr-FR" dirty="0" err="1"/>
              <a:t>kv</a:t>
            </a:r>
            <a:r>
              <a:rPr lang="el-GR" dirty="0"/>
              <a:t> </a:t>
            </a:r>
            <a:r>
              <a:rPr lang="fr-FR" dirty="0"/>
              <a:t>&lt;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F1D81E4-A317-45CD-B14E-74113960FFD6}"/>
              </a:ext>
            </a:extLst>
          </p:cNvPr>
          <p:cNvCxnSpPr/>
          <p:nvPr/>
        </p:nvCxnSpPr>
        <p:spPr>
          <a:xfrm>
            <a:off x="4750920" y="3842433"/>
            <a:ext cx="2396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2D56FCDF-547D-459D-8C4D-C69DBC74698C}"/>
                  </a:ext>
                </a:extLst>
              </p:cNvPr>
              <p:cNvSpPr txBox="1"/>
              <p:nvPr/>
            </p:nvSpPr>
            <p:spPr>
              <a:xfrm>
                <a:off x="4714041" y="3849630"/>
                <a:ext cx="3223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2D56FCDF-547D-459D-8C4D-C69DBC7469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041" y="3849630"/>
                <a:ext cx="322331" cy="276999"/>
              </a:xfrm>
              <a:prstGeom prst="rect">
                <a:avLst/>
              </a:prstGeom>
              <a:blipFill>
                <a:blip r:embed="rId3"/>
                <a:stretch>
                  <a:fillRect l="-15094" r="-18868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>
            <a:extLst>
              <a:ext uri="{FF2B5EF4-FFF2-40B4-BE49-F238E27FC236}">
                <a16:creationId xmlns:a16="http://schemas.microsoft.com/office/drawing/2014/main" id="{630B57DF-CAA0-446A-9CCC-D7C1C125DDB3}"/>
              </a:ext>
            </a:extLst>
          </p:cNvPr>
          <p:cNvSpPr txBox="1"/>
          <p:nvPr/>
        </p:nvSpPr>
        <p:spPr>
          <a:xfrm>
            <a:off x="4003829" y="4612916"/>
            <a:ext cx="3400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fr-FR" dirty="0"/>
              <a:t> + </a:t>
            </a:r>
            <a:r>
              <a:rPr lang="fr-FR" dirty="0" err="1"/>
              <a:t>kv</a:t>
            </a:r>
            <a:r>
              <a:rPr lang="el-GR" dirty="0"/>
              <a:t> </a:t>
            </a:r>
            <a:r>
              <a:rPr lang="fr-FR" dirty="0"/>
              <a:t>~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6D29EFE-63FB-4050-A144-F9691287CB8B}"/>
              </a:ext>
            </a:extLst>
          </p:cNvPr>
          <p:cNvCxnSpPr/>
          <p:nvPr/>
        </p:nvCxnSpPr>
        <p:spPr>
          <a:xfrm>
            <a:off x="4750920" y="4897111"/>
            <a:ext cx="2396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663FACEE-D9CC-4C93-909F-392812855E43}"/>
                  </a:ext>
                </a:extLst>
              </p:cNvPr>
              <p:cNvSpPr txBox="1"/>
              <p:nvPr/>
            </p:nvSpPr>
            <p:spPr>
              <a:xfrm>
                <a:off x="4714041" y="4904308"/>
                <a:ext cx="3223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663FACEE-D9CC-4C93-909F-392812855E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041" y="4904308"/>
                <a:ext cx="322331" cy="276999"/>
              </a:xfrm>
              <a:prstGeom prst="rect">
                <a:avLst/>
              </a:prstGeom>
              <a:blipFill>
                <a:blip r:embed="rId4"/>
                <a:stretch>
                  <a:fillRect l="-15094" r="-18868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>
            <a:extLst>
              <a:ext uri="{FF2B5EF4-FFF2-40B4-BE49-F238E27FC236}">
                <a16:creationId xmlns:a16="http://schemas.microsoft.com/office/drawing/2014/main" id="{C3316AD5-A79A-463D-B341-769372BE7E61}"/>
              </a:ext>
            </a:extLst>
          </p:cNvPr>
          <p:cNvSpPr txBox="1"/>
          <p:nvPr/>
        </p:nvSpPr>
        <p:spPr>
          <a:xfrm>
            <a:off x="612559" y="2300186"/>
            <a:ext cx="1287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immobile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A9CC2C1-4AF1-4022-9B56-62F21D89715B}"/>
              </a:ext>
            </a:extLst>
          </p:cNvPr>
          <p:cNvSpPr txBox="1"/>
          <p:nvPr/>
        </p:nvSpPr>
        <p:spPr>
          <a:xfrm>
            <a:off x="230819" y="3429000"/>
            <a:ext cx="1669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même sens que laser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E56FC4F-2E8B-40E5-BE8A-FA301344C2A2}"/>
              </a:ext>
            </a:extLst>
          </p:cNvPr>
          <p:cNvSpPr txBox="1"/>
          <p:nvPr/>
        </p:nvSpPr>
        <p:spPr>
          <a:xfrm>
            <a:off x="230816" y="4719641"/>
            <a:ext cx="1669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sens opposé au laser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265A14-47A6-4FC2-82D3-58EA34C84ED9}"/>
              </a:ext>
            </a:extLst>
          </p:cNvPr>
          <p:cNvSpPr/>
          <p:nvPr/>
        </p:nvSpPr>
        <p:spPr>
          <a:xfrm>
            <a:off x="230816" y="3204839"/>
            <a:ext cx="8416034" cy="3220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481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70127-4EFB-45B1-8EC8-C5BE08660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492"/>
            <a:ext cx="10515600" cy="1325563"/>
          </a:xfrm>
        </p:spPr>
        <p:txBody>
          <a:bodyPr/>
          <a:lstStyle/>
          <a:p>
            <a:r>
              <a:rPr lang="fr-FR" dirty="0"/>
              <a:t>Refroidissement Doppler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3F0212D6-4F0C-4B16-B8B4-E5753D6186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5" r="-7600" b="42770"/>
          <a:stretch/>
        </p:blipFill>
        <p:spPr bwMode="auto">
          <a:xfrm>
            <a:off x="1873188" y="2132575"/>
            <a:ext cx="2139519" cy="322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349B448-9139-48EA-8653-6D37ED1781DF}"/>
              </a:ext>
            </a:extLst>
          </p:cNvPr>
          <p:cNvSpPr/>
          <p:nvPr/>
        </p:nvSpPr>
        <p:spPr>
          <a:xfrm>
            <a:off x="1544714" y="4607511"/>
            <a:ext cx="656947" cy="630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4EBC7C7-6E94-43BF-8A90-0408C1BB3B30}"/>
              </a:ext>
            </a:extLst>
          </p:cNvPr>
          <p:cNvSpPr txBox="1"/>
          <p:nvPr/>
        </p:nvSpPr>
        <p:spPr>
          <a:xfrm>
            <a:off x="4003829" y="2438686"/>
            <a:ext cx="1162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el-GR" dirty="0"/>
              <a:t> </a:t>
            </a:r>
            <a:r>
              <a:rPr lang="fr-FR" dirty="0"/>
              <a:t>&lt;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30B57DF-CAA0-446A-9CCC-D7C1C125DDB3}"/>
              </a:ext>
            </a:extLst>
          </p:cNvPr>
          <p:cNvSpPr txBox="1"/>
          <p:nvPr/>
        </p:nvSpPr>
        <p:spPr>
          <a:xfrm>
            <a:off x="4003829" y="4612916"/>
            <a:ext cx="3400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fr-FR" dirty="0"/>
              <a:t> + </a:t>
            </a:r>
            <a:r>
              <a:rPr lang="fr-FR" dirty="0" err="1"/>
              <a:t>kv</a:t>
            </a:r>
            <a:r>
              <a:rPr lang="el-GR" dirty="0"/>
              <a:t> </a:t>
            </a:r>
            <a:r>
              <a:rPr lang="fr-FR" dirty="0"/>
              <a:t>~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6D29EFE-63FB-4050-A144-F9691287CB8B}"/>
              </a:ext>
            </a:extLst>
          </p:cNvPr>
          <p:cNvCxnSpPr/>
          <p:nvPr/>
        </p:nvCxnSpPr>
        <p:spPr>
          <a:xfrm>
            <a:off x="4750920" y="4897111"/>
            <a:ext cx="2396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663FACEE-D9CC-4C93-909F-392812855E43}"/>
                  </a:ext>
                </a:extLst>
              </p:cNvPr>
              <p:cNvSpPr txBox="1"/>
              <p:nvPr/>
            </p:nvSpPr>
            <p:spPr>
              <a:xfrm>
                <a:off x="4714041" y="4904308"/>
                <a:ext cx="3223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663FACEE-D9CC-4C93-909F-392812855E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041" y="4904308"/>
                <a:ext cx="322331" cy="276999"/>
              </a:xfrm>
              <a:prstGeom prst="rect">
                <a:avLst/>
              </a:prstGeom>
              <a:blipFill>
                <a:blip r:embed="rId3"/>
                <a:stretch>
                  <a:fillRect l="-15094" r="-18868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>
            <a:extLst>
              <a:ext uri="{FF2B5EF4-FFF2-40B4-BE49-F238E27FC236}">
                <a16:creationId xmlns:a16="http://schemas.microsoft.com/office/drawing/2014/main" id="{C3316AD5-A79A-463D-B341-769372BE7E61}"/>
              </a:ext>
            </a:extLst>
          </p:cNvPr>
          <p:cNvSpPr txBox="1"/>
          <p:nvPr/>
        </p:nvSpPr>
        <p:spPr>
          <a:xfrm>
            <a:off x="612559" y="2300186"/>
            <a:ext cx="1287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immobile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A9CC2C1-4AF1-4022-9B56-62F21D89715B}"/>
              </a:ext>
            </a:extLst>
          </p:cNvPr>
          <p:cNvSpPr txBox="1"/>
          <p:nvPr/>
        </p:nvSpPr>
        <p:spPr>
          <a:xfrm>
            <a:off x="230819" y="3429000"/>
            <a:ext cx="1669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même sens que laser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E56FC4F-2E8B-40E5-BE8A-FA301344C2A2}"/>
              </a:ext>
            </a:extLst>
          </p:cNvPr>
          <p:cNvSpPr txBox="1"/>
          <p:nvPr/>
        </p:nvSpPr>
        <p:spPr>
          <a:xfrm>
            <a:off x="230816" y="4719641"/>
            <a:ext cx="1669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sens opposé au laser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7B029D-6D55-4D63-9E5F-C2AF8F60E530}"/>
              </a:ext>
            </a:extLst>
          </p:cNvPr>
          <p:cNvSpPr/>
          <p:nvPr/>
        </p:nvSpPr>
        <p:spPr>
          <a:xfrm>
            <a:off x="230816" y="4418021"/>
            <a:ext cx="8416034" cy="2007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9ACFC15-1B84-45E5-A62D-7FB76CDAE700}"/>
              </a:ext>
            </a:extLst>
          </p:cNvPr>
          <p:cNvSpPr txBox="1"/>
          <p:nvPr/>
        </p:nvSpPr>
        <p:spPr>
          <a:xfrm>
            <a:off x="4003829" y="3558238"/>
            <a:ext cx="3400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fr-FR" dirty="0"/>
              <a:t> - v</a:t>
            </a:r>
            <a:r>
              <a:rPr lang="el-GR" dirty="0"/>
              <a:t> </a:t>
            </a:r>
            <a:r>
              <a:rPr lang="fr-FR" dirty="0"/>
              <a:t>&lt;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9E5329F-8BCB-4433-BEDB-A20490FF7214}"/>
              </a:ext>
            </a:extLst>
          </p:cNvPr>
          <p:cNvSpPr txBox="1"/>
          <p:nvPr/>
        </p:nvSpPr>
        <p:spPr>
          <a:xfrm>
            <a:off x="4712338" y="3813941"/>
            <a:ext cx="45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</a:t>
            </a:r>
            <a:r>
              <a:rPr lang="fr-FR" baseline="-25000" dirty="0"/>
              <a:t>L</a:t>
            </a:r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EDA7B08-5FB1-40A4-BB6E-2AE9203A781F}"/>
              </a:ext>
            </a:extLst>
          </p:cNvPr>
          <p:cNvCxnSpPr>
            <a:cxnSpLocks/>
          </p:cNvCxnSpPr>
          <p:nvPr/>
        </p:nvCxnSpPr>
        <p:spPr>
          <a:xfrm>
            <a:off x="4750920" y="3882311"/>
            <a:ext cx="1953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867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70127-4EFB-45B1-8EC8-C5BE08660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492"/>
            <a:ext cx="10515600" cy="1325563"/>
          </a:xfrm>
        </p:spPr>
        <p:txBody>
          <a:bodyPr/>
          <a:lstStyle/>
          <a:p>
            <a:r>
              <a:rPr lang="fr-FR" dirty="0"/>
              <a:t>Refroidissement Doppler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3F0212D6-4F0C-4B16-B8B4-E5753D6186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5" r="-7600" b="42770"/>
          <a:stretch/>
        </p:blipFill>
        <p:spPr bwMode="auto">
          <a:xfrm>
            <a:off x="1873188" y="2132575"/>
            <a:ext cx="2139519" cy="322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349B448-9139-48EA-8653-6D37ED1781DF}"/>
              </a:ext>
            </a:extLst>
          </p:cNvPr>
          <p:cNvSpPr/>
          <p:nvPr/>
        </p:nvSpPr>
        <p:spPr>
          <a:xfrm>
            <a:off x="1491447" y="4557814"/>
            <a:ext cx="656947" cy="630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4EBC7C7-6E94-43BF-8A90-0408C1BB3B30}"/>
              </a:ext>
            </a:extLst>
          </p:cNvPr>
          <p:cNvSpPr txBox="1"/>
          <p:nvPr/>
        </p:nvSpPr>
        <p:spPr>
          <a:xfrm>
            <a:off x="4003829" y="2438686"/>
            <a:ext cx="1162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el-GR" dirty="0"/>
              <a:t> </a:t>
            </a:r>
            <a:r>
              <a:rPr lang="fr-FR" dirty="0"/>
              <a:t>&lt;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3316AD5-A79A-463D-B341-769372BE7E61}"/>
              </a:ext>
            </a:extLst>
          </p:cNvPr>
          <p:cNvSpPr txBox="1"/>
          <p:nvPr/>
        </p:nvSpPr>
        <p:spPr>
          <a:xfrm>
            <a:off x="612559" y="2300186"/>
            <a:ext cx="1287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immobile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A9CC2C1-4AF1-4022-9B56-62F21D89715B}"/>
              </a:ext>
            </a:extLst>
          </p:cNvPr>
          <p:cNvSpPr txBox="1"/>
          <p:nvPr/>
        </p:nvSpPr>
        <p:spPr>
          <a:xfrm>
            <a:off x="230819" y="3429000"/>
            <a:ext cx="1669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même sens que laser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E56FC4F-2E8B-40E5-BE8A-FA301344C2A2}"/>
              </a:ext>
            </a:extLst>
          </p:cNvPr>
          <p:cNvSpPr txBox="1"/>
          <p:nvPr/>
        </p:nvSpPr>
        <p:spPr>
          <a:xfrm>
            <a:off x="230816" y="4719641"/>
            <a:ext cx="1669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sens opposé au laser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A3F242B-00F5-45A3-8BD8-F5D0FCC770FE}"/>
              </a:ext>
            </a:extLst>
          </p:cNvPr>
          <p:cNvSpPr txBox="1"/>
          <p:nvPr/>
        </p:nvSpPr>
        <p:spPr>
          <a:xfrm>
            <a:off x="4003829" y="3558238"/>
            <a:ext cx="3400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fr-FR" dirty="0"/>
              <a:t> - v</a:t>
            </a:r>
            <a:r>
              <a:rPr lang="el-GR" dirty="0"/>
              <a:t> </a:t>
            </a:r>
            <a:r>
              <a:rPr lang="fr-FR" dirty="0"/>
              <a:t>&lt;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48F0C41-DA35-4EA8-B6CD-681D20737E2C}"/>
              </a:ext>
            </a:extLst>
          </p:cNvPr>
          <p:cNvSpPr txBox="1"/>
          <p:nvPr/>
        </p:nvSpPr>
        <p:spPr>
          <a:xfrm>
            <a:off x="4712338" y="3813941"/>
            <a:ext cx="45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</a:t>
            </a:r>
            <a:r>
              <a:rPr lang="fr-FR" baseline="-25000" dirty="0"/>
              <a:t>L</a:t>
            </a:r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81C5974-92A8-46F0-8648-B520DD1B1CFB}"/>
              </a:ext>
            </a:extLst>
          </p:cNvPr>
          <p:cNvSpPr txBox="1"/>
          <p:nvPr/>
        </p:nvSpPr>
        <p:spPr>
          <a:xfrm>
            <a:off x="4003829" y="4612916"/>
            <a:ext cx="3400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fr-FR" dirty="0"/>
              <a:t> + v</a:t>
            </a:r>
            <a:r>
              <a:rPr lang="el-GR" dirty="0"/>
              <a:t> </a:t>
            </a:r>
            <a:r>
              <a:rPr lang="fr-FR" dirty="0"/>
              <a:t>~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6A06BE3-2A3F-4687-B117-B3A9409EDB4F}"/>
              </a:ext>
            </a:extLst>
          </p:cNvPr>
          <p:cNvSpPr txBox="1"/>
          <p:nvPr/>
        </p:nvSpPr>
        <p:spPr>
          <a:xfrm>
            <a:off x="4730092" y="4858140"/>
            <a:ext cx="45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</a:t>
            </a:r>
            <a:r>
              <a:rPr lang="fr-FR" baseline="-25000" dirty="0"/>
              <a:t>L</a:t>
            </a:r>
            <a:endParaRPr lang="fr-FR" dirty="0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DA35565A-5C0E-415B-99EB-774264A99E4E}"/>
              </a:ext>
            </a:extLst>
          </p:cNvPr>
          <p:cNvCxnSpPr>
            <a:cxnSpLocks/>
          </p:cNvCxnSpPr>
          <p:nvPr/>
        </p:nvCxnSpPr>
        <p:spPr>
          <a:xfrm>
            <a:off x="4761163" y="4899605"/>
            <a:ext cx="1953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C4C4DE74-4747-43D3-9922-C76C6BC26547}"/>
              </a:ext>
            </a:extLst>
          </p:cNvPr>
          <p:cNvCxnSpPr>
            <a:cxnSpLocks/>
          </p:cNvCxnSpPr>
          <p:nvPr/>
        </p:nvCxnSpPr>
        <p:spPr>
          <a:xfrm>
            <a:off x="4729863" y="3858331"/>
            <a:ext cx="1953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768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70127-4EFB-45B1-8EC8-C5BE08660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492"/>
            <a:ext cx="10515600" cy="1325563"/>
          </a:xfrm>
        </p:spPr>
        <p:txBody>
          <a:bodyPr/>
          <a:lstStyle/>
          <a:p>
            <a:r>
              <a:rPr lang="fr-FR" dirty="0"/>
              <a:t>Refroidissement Doppler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3F0212D6-4F0C-4B16-B8B4-E5753D6186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5" r="-7600" b="42770"/>
          <a:stretch/>
        </p:blipFill>
        <p:spPr bwMode="auto">
          <a:xfrm>
            <a:off x="1873188" y="2132575"/>
            <a:ext cx="2139519" cy="322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349B448-9139-48EA-8653-6D37ED1781DF}"/>
              </a:ext>
            </a:extLst>
          </p:cNvPr>
          <p:cNvSpPr/>
          <p:nvPr/>
        </p:nvSpPr>
        <p:spPr>
          <a:xfrm>
            <a:off x="1491447" y="4557814"/>
            <a:ext cx="656947" cy="630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4EBC7C7-6E94-43BF-8A90-0408C1BB3B30}"/>
              </a:ext>
            </a:extLst>
          </p:cNvPr>
          <p:cNvSpPr txBox="1"/>
          <p:nvPr/>
        </p:nvSpPr>
        <p:spPr>
          <a:xfrm>
            <a:off x="4003829" y="2438686"/>
            <a:ext cx="1162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el-GR" dirty="0"/>
              <a:t> </a:t>
            </a:r>
            <a:r>
              <a:rPr lang="fr-FR" dirty="0"/>
              <a:t>&lt;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E72A795-A6C4-4CAC-87FC-860D03186C8D}"/>
              </a:ext>
            </a:extLst>
          </p:cNvPr>
          <p:cNvSpPr txBox="1"/>
          <p:nvPr/>
        </p:nvSpPr>
        <p:spPr>
          <a:xfrm>
            <a:off x="4003829" y="3558238"/>
            <a:ext cx="3400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fr-FR" dirty="0"/>
              <a:t> - v</a:t>
            </a:r>
            <a:r>
              <a:rPr lang="el-GR" dirty="0"/>
              <a:t> </a:t>
            </a:r>
            <a:r>
              <a:rPr lang="fr-FR" dirty="0"/>
              <a:t>&lt;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F1D81E4-A317-45CD-B14E-74113960FFD6}"/>
              </a:ext>
            </a:extLst>
          </p:cNvPr>
          <p:cNvCxnSpPr/>
          <p:nvPr/>
        </p:nvCxnSpPr>
        <p:spPr>
          <a:xfrm>
            <a:off x="4730092" y="3842433"/>
            <a:ext cx="2396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630B57DF-CAA0-446A-9CCC-D7C1C125DDB3}"/>
              </a:ext>
            </a:extLst>
          </p:cNvPr>
          <p:cNvSpPr txBox="1"/>
          <p:nvPr/>
        </p:nvSpPr>
        <p:spPr>
          <a:xfrm>
            <a:off x="4003829" y="4612916"/>
            <a:ext cx="3400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ν </a:t>
            </a:r>
            <a:r>
              <a:rPr lang="fr-FR" dirty="0"/>
              <a:t>= </a:t>
            </a:r>
            <a:r>
              <a:rPr lang="el-GR" dirty="0"/>
              <a:t>ν</a:t>
            </a:r>
            <a:r>
              <a:rPr lang="fr-FR" baseline="-25000" dirty="0"/>
              <a:t>L</a:t>
            </a:r>
            <a:r>
              <a:rPr lang="fr-FR" dirty="0"/>
              <a:t> + v</a:t>
            </a:r>
            <a:r>
              <a:rPr lang="el-GR" dirty="0"/>
              <a:t> </a:t>
            </a:r>
            <a:r>
              <a:rPr lang="fr-FR" dirty="0"/>
              <a:t>~ 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6D29EFE-63FB-4050-A144-F9691287CB8B}"/>
              </a:ext>
            </a:extLst>
          </p:cNvPr>
          <p:cNvCxnSpPr/>
          <p:nvPr/>
        </p:nvCxnSpPr>
        <p:spPr>
          <a:xfrm>
            <a:off x="4750920" y="4897111"/>
            <a:ext cx="2396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C3316AD5-A79A-463D-B341-769372BE7E61}"/>
              </a:ext>
            </a:extLst>
          </p:cNvPr>
          <p:cNvSpPr txBox="1"/>
          <p:nvPr/>
        </p:nvSpPr>
        <p:spPr>
          <a:xfrm>
            <a:off x="612559" y="2300186"/>
            <a:ext cx="1287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immobile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A9CC2C1-4AF1-4022-9B56-62F21D89715B}"/>
              </a:ext>
            </a:extLst>
          </p:cNvPr>
          <p:cNvSpPr txBox="1"/>
          <p:nvPr/>
        </p:nvSpPr>
        <p:spPr>
          <a:xfrm>
            <a:off x="230819" y="3429000"/>
            <a:ext cx="1669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même sens que laser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E56FC4F-2E8B-40E5-BE8A-FA301344C2A2}"/>
              </a:ext>
            </a:extLst>
          </p:cNvPr>
          <p:cNvSpPr txBox="1"/>
          <p:nvPr/>
        </p:nvSpPr>
        <p:spPr>
          <a:xfrm>
            <a:off x="230816" y="4719641"/>
            <a:ext cx="1669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Atome sens opposé au laser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333BBFB-8107-4790-A1A0-5970A72DBB9F}"/>
              </a:ext>
            </a:extLst>
          </p:cNvPr>
          <p:cNvSpPr txBox="1"/>
          <p:nvPr/>
        </p:nvSpPr>
        <p:spPr>
          <a:xfrm>
            <a:off x="7190173" y="2272727"/>
            <a:ext cx="41636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L’atome absorbe le photon avec une probabilité beaucoup plus grande s’il se dirige en sens opposé à celui-ci, </a:t>
            </a:r>
            <a:r>
              <a:rPr lang="fr-FR" dirty="0" err="1"/>
              <a:t>i.e</a:t>
            </a:r>
            <a:r>
              <a:rPr lang="fr-FR" dirty="0"/>
              <a:t> si l’absorption du photon va le ralentir.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En plaçant 3 paires de lasers se propageant dans des sens opposés, on peut refroidir un nuage d’atome jusqu’à des températures de l’ordre du </a:t>
            </a:r>
            <a:r>
              <a:rPr lang="fr-FR" dirty="0" err="1"/>
              <a:t>mK</a:t>
            </a:r>
            <a:r>
              <a:rPr lang="fr-FR" dirty="0"/>
              <a:t>  !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454F403-15A7-4340-875C-C1543839FD2E}"/>
              </a:ext>
            </a:extLst>
          </p:cNvPr>
          <p:cNvSpPr txBox="1"/>
          <p:nvPr/>
        </p:nvSpPr>
        <p:spPr>
          <a:xfrm>
            <a:off x="4712338" y="3813941"/>
            <a:ext cx="45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</a:t>
            </a:r>
            <a:r>
              <a:rPr lang="fr-FR" baseline="-25000" dirty="0"/>
              <a:t>L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FA66CB6-C377-4647-B717-7F82BB05062E}"/>
              </a:ext>
            </a:extLst>
          </p:cNvPr>
          <p:cNvSpPr txBox="1"/>
          <p:nvPr/>
        </p:nvSpPr>
        <p:spPr>
          <a:xfrm>
            <a:off x="4730092" y="4858140"/>
            <a:ext cx="45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</a:t>
            </a:r>
            <a:r>
              <a:rPr lang="fr-FR" baseline="-25000" dirty="0"/>
              <a:t>L</a:t>
            </a:r>
            <a:endParaRPr lang="fr-FR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5992F7-E2C8-4B9F-AF77-BC17638931D1}"/>
              </a:ext>
            </a:extLst>
          </p:cNvPr>
          <p:cNvSpPr/>
          <p:nvPr/>
        </p:nvSpPr>
        <p:spPr>
          <a:xfrm>
            <a:off x="7025198" y="3927570"/>
            <a:ext cx="4613427" cy="12605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05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579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67FC3B-CD92-4185-905A-FCB478420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Règles de sélection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0DC60701-F3B6-4207-A18F-1AEF3D2A3DB0}"/>
              </a:ext>
            </a:extLst>
          </p:cNvPr>
          <p:cNvCxnSpPr/>
          <p:nvPr/>
        </p:nvCxnSpPr>
        <p:spPr>
          <a:xfrm>
            <a:off x="2754085" y="5138055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0B78983E-B658-441D-9030-1F618769DE11}"/>
              </a:ext>
            </a:extLst>
          </p:cNvPr>
          <p:cNvCxnSpPr/>
          <p:nvPr/>
        </p:nvCxnSpPr>
        <p:spPr>
          <a:xfrm>
            <a:off x="4641667" y="5138055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DE312328-803D-4198-907B-AC915D9BEFBE}"/>
              </a:ext>
            </a:extLst>
          </p:cNvPr>
          <p:cNvCxnSpPr/>
          <p:nvPr/>
        </p:nvCxnSpPr>
        <p:spPr>
          <a:xfrm>
            <a:off x="6546666" y="5138055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919D5B46-CA39-4443-9171-BFA8DB45A2A2}"/>
              </a:ext>
            </a:extLst>
          </p:cNvPr>
          <p:cNvCxnSpPr/>
          <p:nvPr/>
        </p:nvCxnSpPr>
        <p:spPr>
          <a:xfrm>
            <a:off x="2754085" y="2634340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34C5547-1FF0-4276-B837-43F3C655FEE9}"/>
              </a:ext>
            </a:extLst>
          </p:cNvPr>
          <p:cNvCxnSpPr/>
          <p:nvPr/>
        </p:nvCxnSpPr>
        <p:spPr>
          <a:xfrm>
            <a:off x="4641667" y="2634340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99388CA-5261-49C4-8AFB-95EAA2942AC4}"/>
              </a:ext>
            </a:extLst>
          </p:cNvPr>
          <p:cNvCxnSpPr/>
          <p:nvPr/>
        </p:nvCxnSpPr>
        <p:spPr>
          <a:xfrm>
            <a:off x="6546666" y="2634340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F2330FF-F02B-4998-9AF1-8014E1587BFB}"/>
              </a:ext>
            </a:extLst>
          </p:cNvPr>
          <p:cNvCxnSpPr/>
          <p:nvPr/>
        </p:nvCxnSpPr>
        <p:spPr>
          <a:xfrm>
            <a:off x="1001486" y="2634340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84F99D36-D4FF-4D1E-BED6-F5A3F4BE66B6}"/>
              </a:ext>
            </a:extLst>
          </p:cNvPr>
          <p:cNvCxnSpPr/>
          <p:nvPr/>
        </p:nvCxnSpPr>
        <p:spPr>
          <a:xfrm>
            <a:off x="8501741" y="2634340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D5621530-C4E5-40ED-A26F-2B1C13D24B3D}"/>
              </a:ext>
            </a:extLst>
          </p:cNvPr>
          <p:cNvCxnSpPr>
            <a:cxnSpLocks/>
          </p:cNvCxnSpPr>
          <p:nvPr/>
        </p:nvCxnSpPr>
        <p:spPr>
          <a:xfrm>
            <a:off x="5138056" y="2634340"/>
            <a:ext cx="0" cy="2503715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3F9C5230-5839-4D62-A5BB-BCA2139E94F3}"/>
              </a:ext>
            </a:extLst>
          </p:cNvPr>
          <p:cNvCxnSpPr>
            <a:cxnSpLocks/>
          </p:cNvCxnSpPr>
          <p:nvPr/>
        </p:nvCxnSpPr>
        <p:spPr>
          <a:xfrm>
            <a:off x="7053941" y="2623454"/>
            <a:ext cx="0" cy="2503715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A8DF1ACF-A2B1-456B-994F-F12BF5EE1B9C}"/>
              </a:ext>
            </a:extLst>
          </p:cNvPr>
          <p:cNvCxnSpPr>
            <a:cxnSpLocks/>
          </p:cNvCxnSpPr>
          <p:nvPr/>
        </p:nvCxnSpPr>
        <p:spPr>
          <a:xfrm>
            <a:off x="3243942" y="2634340"/>
            <a:ext cx="0" cy="2503715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B152B086-D25F-4257-991D-02A51B35C4ED}"/>
              </a:ext>
            </a:extLst>
          </p:cNvPr>
          <p:cNvCxnSpPr>
            <a:cxnSpLocks/>
          </p:cNvCxnSpPr>
          <p:nvPr/>
        </p:nvCxnSpPr>
        <p:spPr>
          <a:xfrm flipV="1">
            <a:off x="3287482" y="2634339"/>
            <a:ext cx="1797232" cy="2492830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C7FC22CA-CFA7-4616-9180-924EE40AA672}"/>
              </a:ext>
            </a:extLst>
          </p:cNvPr>
          <p:cNvCxnSpPr/>
          <p:nvPr/>
        </p:nvCxnSpPr>
        <p:spPr>
          <a:xfrm flipV="1">
            <a:off x="7086597" y="2623454"/>
            <a:ext cx="1894114" cy="2492829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3DF938BD-2F7F-4BA2-A376-777DD75F7193}"/>
              </a:ext>
            </a:extLst>
          </p:cNvPr>
          <p:cNvCxnSpPr>
            <a:cxnSpLocks/>
          </p:cNvCxnSpPr>
          <p:nvPr/>
        </p:nvCxnSpPr>
        <p:spPr>
          <a:xfrm flipV="1">
            <a:off x="5170713" y="2645226"/>
            <a:ext cx="1808114" cy="2481944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10535BDB-6806-4801-A40F-23F88DFC04B1}"/>
              </a:ext>
            </a:extLst>
          </p:cNvPr>
          <p:cNvCxnSpPr>
            <a:cxnSpLocks/>
          </p:cNvCxnSpPr>
          <p:nvPr/>
        </p:nvCxnSpPr>
        <p:spPr>
          <a:xfrm flipH="1" flipV="1">
            <a:off x="3320144" y="2656113"/>
            <a:ext cx="1730827" cy="2471055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92C281F2-D57B-47A1-8194-69659EEE754C}"/>
              </a:ext>
            </a:extLst>
          </p:cNvPr>
          <p:cNvCxnSpPr>
            <a:cxnSpLocks/>
          </p:cNvCxnSpPr>
          <p:nvPr/>
        </p:nvCxnSpPr>
        <p:spPr>
          <a:xfrm flipH="1" flipV="1">
            <a:off x="5268684" y="2645226"/>
            <a:ext cx="1730827" cy="2471055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C0D973AF-F40E-45BE-892A-F27DB750CB64}"/>
              </a:ext>
            </a:extLst>
          </p:cNvPr>
          <p:cNvCxnSpPr>
            <a:cxnSpLocks/>
          </p:cNvCxnSpPr>
          <p:nvPr/>
        </p:nvCxnSpPr>
        <p:spPr>
          <a:xfrm flipH="1" flipV="1">
            <a:off x="1458684" y="2645226"/>
            <a:ext cx="1730827" cy="2471055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9D5E3A0F-DB89-4D71-A10F-1D66E7344EE1}"/>
              </a:ext>
            </a:extLst>
          </p:cNvPr>
          <p:cNvSpPr txBox="1"/>
          <p:nvPr/>
        </p:nvSpPr>
        <p:spPr>
          <a:xfrm>
            <a:off x="10570030" y="2449673"/>
            <a:ext cx="86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l=2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0C553826-50F9-4FFC-9CF7-215E44543AD6}"/>
              </a:ext>
            </a:extLst>
          </p:cNvPr>
          <p:cNvSpPr txBox="1"/>
          <p:nvPr/>
        </p:nvSpPr>
        <p:spPr>
          <a:xfrm>
            <a:off x="10570030" y="5094898"/>
            <a:ext cx="86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l=1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47302144-15D3-4971-95CF-08BC7DFCDEC7}"/>
              </a:ext>
            </a:extLst>
          </p:cNvPr>
          <p:cNvSpPr txBox="1"/>
          <p:nvPr/>
        </p:nvSpPr>
        <p:spPr>
          <a:xfrm>
            <a:off x="2944581" y="51598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m=-1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4275C175-AB0C-4828-9701-52B754FD0ED7}"/>
              </a:ext>
            </a:extLst>
          </p:cNvPr>
          <p:cNvSpPr txBox="1"/>
          <p:nvPr/>
        </p:nvSpPr>
        <p:spPr>
          <a:xfrm>
            <a:off x="4827812" y="51598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m=0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86F12252-E0C5-4DD8-9B1C-A6EA9D56FFBB}"/>
              </a:ext>
            </a:extLst>
          </p:cNvPr>
          <p:cNvSpPr txBox="1"/>
          <p:nvPr/>
        </p:nvSpPr>
        <p:spPr>
          <a:xfrm>
            <a:off x="6743696" y="51598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m=1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48E66955-C347-4B52-A8CD-A09BB1A5CB92}"/>
              </a:ext>
            </a:extLst>
          </p:cNvPr>
          <p:cNvSpPr txBox="1"/>
          <p:nvPr/>
        </p:nvSpPr>
        <p:spPr>
          <a:xfrm>
            <a:off x="2944581" y="22432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m=-1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ACA58147-FFBD-4C24-8EF4-6C562974A157}"/>
              </a:ext>
            </a:extLst>
          </p:cNvPr>
          <p:cNvSpPr txBox="1"/>
          <p:nvPr/>
        </p:nvSpPr>
        <p:spPr>
          <a:xfrm>
            <a:off x="4827812" y="22432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m=0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67E0F278-8D7D-4484-9A44-EE23D3C080CE}"/>
              </a:ext>
            </a:extLst>
          </p:cNvPr>
          <p:cNvSpPr txBox="1"/>
          <p:nvPr/>
        </p:nvSpPr>
        <p:spPr>
          <a:xfrm>
            <a:off x="6743696" y="22432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m=1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25D3C4EC-E9FA-4AE1-B873-CD7E189384BB}"/>
              </a:ext>
            </a:extLst>
          </p:cNvPr>
          <p:cNvSpPr txBox="1"/>
          <p:nvPr/>
        </p:nvSpPr>
        <p:spPr>
          <a:xfrm>
            <a:off x="1127770" y="22432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m=-2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2DD91B2F-4B4D-44CA-B480-DA0CA402667A}"/>
              </a:ext>
            </a:extLst>
          </p:cNvPr>
          <p:cNvSpPr txBox="1"/>
          <p:nvPr/>
        </p:nvSpPr>
        <p:spPr>
          <a:xfrm>
            <a:off x="8637810" y="22432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m=2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4BE43EFD-FFD7-4994-A7C3-C4F526797A93}"/>
              </a:ext>
            </a:extLst>
          </p:cNvPr>
          <p:cNvSpPr txBox="1"/>
          <p:nvPr/>
        </p:nvSpPr>
        <p:spPr>
          <a:xfrm>
            <a:off x="1492431" y="3798727"/>
            <a:ext cx="1730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σ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baseline="30000" dirty="0">
                <a:solidFill>
                  <a:srgbClr val="0070C0"/>
                </a:solidFill>
              </a:rPr>
              <a:t>-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DD29BB17-8A37-4CC1-AAF0-361D7EB51B98}"/>
              </a:ext>
            </a:extLst>
          </p:cNvPr>
          <p:cNvSpPr txBox="1"/>
          <p:nvPr/>
        </p:nvSpPr>
        <p:spPr>
          <a:xfrm>
            <a:off x="8307969" y="3641647"/>
            <a:ext cx="1730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B050"/>
                </a:solidFill>
              </a:rPr>
              <a:t>σ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fr-FR" b="1" baseline="30000" dirty="0">
                <a:solidFill>
                  <a:srgbClr val="00B050"/>
                </a:solidFill>
              </a:rPr>
              <a:t>+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D7802F65-626F-4C9F-A9C0-9AA3CB0F7F64}"/>
              </a:ext>
            </a:extLst>
          </p:cNvPr>
          <p:cNvSpPr txBox="1"/>
          <p:nvPr/>
        </p:nvSpPr>
        <p:spPr>
          <a:xfrm>
            <a:off x="2864033" y="3696089"/>
            <a:ext cx="1730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π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259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47D302-73E9-44A3-BB3F-CA42CBBEB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Pompage optique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DCC72599-DC3F-4ACF-93B8-76F593FDC562}"/>
              </a:ext>
            </a:extLst>
          </p:cNvPr>
          <p:cNvCxnSpPr/>
          <p:nvPr/>
        </p:nvCxnSpPr>
        <p:spPr>
          <a:xfrm>
            <a:off x="2754085" y="5138055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DF93F6C-68E9-48B2-8B3A-11375B1C9F44}"/>
              </a:ext>
            </a:extLst>
          </p:cNvPr>
          <p:cNvCxnSpPr/>
          <p:nvPr/>
        </p:nvCxnSpPr>
        <p:spPr>
          <a:xfrm>
            <a:off x="4641667" y="5138055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9AD5559-7E1E-4FD7-A1B0-D961589E531A}"/>
              </a:ext>
            </a:extLst>
          </p:cNvPr>
          <p:cNvCxnSpPr/>
          <p:nvPr/>
        </p:nvCxnSpPr>
        <p:spPr>
          <a:xfrm>
            <a:off x="6546666" y="5138055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7A47C5ED-F7B4-4BAC-ACEA-01ED89DF5E3F}"/>
              </a:ext>
            </a:extLst>
          </p:cNvPr>
          <p:cNvCxnSpPr/>
          <p:nvPr/>
        </p:nvCxnSpPr>
        <p:spPr>
          <a:xfrm>
            <a:off x="4641667" y="2634340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F7D1B8FE-45F3-4475-868C-0EBEAB8EF30A}"/>
              </a:ext>
            </a:extLst>
          </p:cNvPr>
          <p:cNvSpPr txBox="1"/>
          <p:nvPr/>
        </p:nvSpPr>
        <p:spPr>
          <a:xfrm>
            <a:off x="2944581" y="51598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m=-1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C0F367B-4426-4FF0-A719-E8C54666C092}"/>
              </a:ext>
            </a:extLst>
          </p:cNvPr>
          <p:cNvSpPr txBox="1"/>
          <p:nvPr/>
        </p:nvSpPr>
        <p:spPr>
          <a:xfrm>
            <a:off x="4827812" y="51598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m=0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BCEADFE1-27B8-494B-A397-DC5309D75F73}"/>
              </a:ext>
            </a:extLst>
          </p:cNvPr>
          <p:cNvSpPr txBox="1"/>
          <p:nvPr/>
        </p:nvSpPr>
        <p:spPr>
          <a:xfrm>
            <a:off x="6743696" y="51598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m=1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53FDFB4-4DCD-4105-AD75-100C94D3FD4E}"/>
              </a:ext>
            </a:extLst>
          </p:cNvPr>
          <p:cNvSpPr txBox="1"/>
          <p:nvPr/>
        </p:nvSpPr>
        <p:spPr>
          <a:xfrm>
            <a:off x="4827812" y="22432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m=0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E7B9646-1581-4209-B2D6-F208058A3AF2}"/>
              </a:ext>
            </a:extLst>
          </p:cNvPr>
          <p:cNvSpPr txBox="1"/>
          <p:nvPr/>
        </p:nvSpPr>
        <p:spPr>
          <a:xfrm>
            <a:off x="6096000" y="3398767"/>
            <a:ext cx="1730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σ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baseline="30000" dirty="0">
                <a:solidFill>
                  <a:srgbClr val="0070C0"/>
                </a:solidFill>
              </a:rPr>
              <a:t>-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AD0BCCD-0BA5-4DAC-9A04-E30D0AA48EC3}"/>
              </a:ext>
            </a:extLst>
          </p:cNvPr>
          <p:cNvSpPr txBox="1"/>
          <p:nvPr/>
        </p:nvSpPr>
        <p:spPr>
          <a:xfrm>
            <a:off x="3729446" y="3393327"/>
            <a:ext cx="1730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B050"/>
                </a:solidFill>
              </a:rPr>
              <a:t>σ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fr-FR" b="1" baseline="30000" dirty="0">
                <a:solidFill>
                  <a:srgbClr val="00B050"/>
                </a:solidFill>
              </a:rPr>
              <a:t>+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5365BE4E-DF19-41F4-B462-4B60BDAF85EC}"/>
              </a:ext>
            </a:extLst>
          </p:cNvPr>
          <p:cNvSpPr txBox="1"/>
          <p:nvPr/>
        </p:nvSpPr>
        <p:spPr>
          <a:xfrm>
            <a:off x="4701538" y="3825071"/>
            <a:ext cx="1730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π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7CD70AAE-CC5E-4C7D-9E51-63FDE659A065}"/>
              </a:ext>
            </a:extLst>
          </p:cNvPr>
          <p:cNvCxnSpPr/>
          <p:nvPr/>
        </p:nvCxnSpPr>
        <p:spPr>
          <a:xfrm>
            <a:off x="5229492" y="2666610"/>
            <a:ext cx="1779816" cy="246055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2749E549-2813-4C99-BAAA-B3540F805052}"/>
              </a:ext>
            </a:extLst>
          </p:cNvPr>
          <p:cNvCxnSpPr/>
          <p:nvPr/>
        </p:nvCxnSpPr>
        <p:spPr>
          <a:xfrm flipH="1">
            <a:off x="3223258" y="2666610"/>
            <a:ext cx="1795056" cy="2428288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40544862-395E-4316-98E3-EC4409AB7A46}"/>
              </a:ext>
            </a:extLst>
          </p:cNvPr>
          <p:cNvCxnSpPr/>
          <p:nvPr/>
        </p:nvCxnSpPr>
        <p:spPr>
          <a:xfrm flipV="1">
            <a:off x="5029199" y="2666610"/>
            <a:ext cx="0" cy="24282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C05F9123-5A1E-4B00-A278-E70FC6C782AD}"/>
              </a:ext>
            </a:extLst>
          </p:cNvPr>
          <p:cNvCxnSpPr>
            <a:cxnSpLocks/>
          </p:cNvCxnSpPr>
          <p:nvPr/>
        </p:nvCxnSpPr>
        <p:spPr>
          <a:xfrm>
            <a:off x="5134790" y="2674971"/>
            <a:ext cx="35922" cy="241992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E1AB07B1-0A0B-461F-8844-FE5B8BA501D3}"/>
              </a:ext>
            </a:extLst>
          </p:cNvPr>
          <p:cNvSpPr txBox="1"/>
          <p:nvPr/>
        </p:nvSpPr>
        <p:spPr>
          <a:xfrm>
            <a:off x="7957456" y="1959428"/>
            <a:ext cx="3744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t=0 : les trois sous niveaux fondamentaux sont </a:t>
            </a:r>
            <a:r>
              <a:rPr lang="fr-FR" dirty="0" err="1"/>
              <a:t>équipeuplés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53FFA836-9DA2-4577-B226-EA781F656479}"/>
              </a:ext>
            </a:extLst>
          </p:cNvPr>
          <p:cNvSpPr txBox="1"/>
          <p:nvPr/>
        </p:nvSpPr>
        <p:spPr>
          <a:xfrm>
            <a:off x="1469576" y="4975161"/>
            <a:ext cx="925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Ja</a:t>
            </a:r>
            <a:r>
              <a:rPr lang="fr-FR" b="1" dirty="0"/>
              <a:t>=1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F647FF23-61BD-4C86-A5EF-2F0F865A3E50}"/>
              </a:ext>
            </a:extLst>
          </p:cNvPr>
          <p:cNvSpPr txBox="1"/>
          <p:nvPr/>
        </p:nvSpPr>
        <p:spPr>
          <a:xfrm>
            <a:off x="1469576" y="2428290"/>
            <a:ext cx="925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Jb</a:t>
            </a:r>
            <a:r>
              <a:rPr lang="fr-FR" b="1" dirty="0"/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404760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797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47D302-73E9-44A3-BB3F-CA42CBBEB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Pompage optique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DCC72599-DC3F-4ACF-93B8-76F593FDC562}"/>
              </a:ext>
            </a:extLst>
          </p:cNvPr>
          <p:cNvCxnSpPr/>
          <p:nvPr/>
        </p:nvCxnSpPr>
        <p:spPr>
          <a:xfrm>
            <a:off x="2754085" y="5138055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DF93F6C-68E9-48B2-8B3A-11375B1C9F44}"/>
              </a:ext>
            </a:extLst>
          </p:cNvPr>
          <p:cNvCxnSpPr/>
          <p:nvPr/>
        </p:nvCxnSpPr>
        <p:spPr>
          <a:xfrm>
            <a:off x="4641667" y="5138055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9AD5559-7E1E-4FD7-A1B0-D961589E531A}"/>
              </a:ext>
            </a:extLst>
          </p:cNvPr>
          <p:cNvCxnSpPr/>
          <p:nvPr/>
        </p:nvCxnSpPr>
        <p:spPr>
          <a:xfrm>
            <a:off x="6546666" y="5138055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7A47C5ED-F7B4-4BAC-ACEA-01ED89DF5E3F}"/>
              </a:ext>
            </a:extLst>
          </p:cNvPr>
          <p:cNvCxnSpPr/>
          <p:nvPr/>
        </p:nvCxnSpPr>
        <p:spPr>
          <a:xfrm>
            <a:off x="4641667" y="2634340"/>
            <a:ext cx="9252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F7D1B8FE-45F3-4475-868C-0EBEAB8EF30A}"/>
              </a:ext>
            </a:extLst>
          </p:cNvPr>
          <p:cNvSpPr txBox="1"/>
          <p:nvPr/>
        </p:nvSpPr>
        <p:spPr>
          <a:xfrm>
            <a:off x="2944581" y="51598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m=-1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C0F367B-4426-4FF0-A719-E8C54666C092}"/>
              </a:ext>
            </a:extLst>
          </p:cNvPr>
          <p:cNvSpPr txBox="1"/>
          <p:nvPr/>
        </p:nvSpPr>
        <p:spPr>
          <a:xfrm>
            <a:off x="4827812" y="51598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m=0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BCEADFE1-27B8-494B-A397-DC5309D75F73}"/>
              </a:ext>
            </a:extLst>
          </p:cNvPr>
          <p:cNvSpPr txBox="1"/>
          <p:nvPr/>
        </p:nvSpPr>
        <p:spPr>
          <a:xfrm>
            <a:off x="6743696" y="51598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m=1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53FDFB4-4DCD-4105-AD75-100C94D3FD4E}"/>
              </a:ext>
            </a:extLst>
          </p:cNvPr>
          <p:cNvSpPr txBox="1"/>
          <p:nvPr/>
        </p:nvSpPr>
        <p:spPr>
          <a:xfrm>
            <a:off x="4827812" y="2243227"/>
            <a:ext cx="68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m=0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E7B9646-1581-4209-B2D6-F208058A3AF2}"/>
              </a:ext>
            </a:extLst>
          </p:cNvPr>
          <p:cNvSpPr txBox="1"/>
          <p:nvPr/>
        </p:nvSpPr>
        <p:spPr>
          <a:xfrm>
            <a:off x="6096000" y="3398767"/>
            <a:ext cx="1730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σ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baseline="30000" dirty="0">
                <a:solidFill>
                  <a:srgbClr val="0070C0"/>
                </a:solidFill>
              </a:rPr>
              <a:t>-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AD0BCCD-0BA5-4DAC-9A04-E30D0AA48EC3}"/>
              </a:ext>
            </a:extLst>
          </p:cNvPr>
          <p:cNvSpPr txBox="1"/>
          <p:nvPr/>
        </p:nvSpPr>
        <p:spPr>
          <a:xfrm>
            <a:off x="3729446" y="3393327"/>
            <a:ext cx="1730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B050"/>
                </a:solidFill>
              </a:rPr>
              <a:t>σ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fr-FR" b="1" baseline="30000" dirty="0">
                <a:solidFill>
                  <a:srgbClr val="00B050"/>
                </a:solidFill>
              </a:rPr>
              <a:t>+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5365BE4E-DF19-41F4-B462-4B60BDAF85EC}"/>
              </a:ext>
            </a:extLst>
          </p:cNvPr>
          <p:cNvSpPr txBox="1"/>
          <p:nvPr/>
        </p:nvSpPr>
        <p:spPr>
          <a:xfrm>
            <a:off x="4701538" y="3825071"/>
            <a:ext cx="1730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π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7CD70AAE-CC5E-4C7D-9E51-63FDE659A065}"/>
              </a:ext>
            </a:extLst>
          </p:cNvPr>
          <p:cNvCxnSpPr/>
          <p:nvPr/>
        </p:nvCxnSpPr>
        <p:spPr>
          <a:xfrm>
            <a:off x="5229492" y="2666610"/>
            <a:ext cx="1779816" cy="246055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2749E549-2813-4C99-BAAA-B3540F805052}"/>
              </a:ext>
            </a:extLst>
          </p:cNvPr>
          <p:cNvCxnSpPr/>
          <p:nvPr/>
        </p:nvCxnSpPr>
        <p:spPr>
          <a:xfrm flipH="1">
            <a:off x="3223258" y="2666610"/>
            <a:ext cx="1795056" cy="2428288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40544862-395E-4316-98E3-EC4409AB7A46}"/>
              </a:ext>
            </a:extLst>
          </p:cNvPr>
          <p:cNvCxnSpPr/>
          <p:nvPr/>
        </p:nvCxnSpPr>
        <p:spPr>
          <a:xfrm flipV="1">
            <a:off x="5029199" y="2666610"/>
            <a:ext cx="0" cy="24282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C05F9123-5A1E-4B00-A278-E70FC6C782AD}"/>
              </a:ext>
            </a:extLst>
          </p:cNvPr>
          <p:cNvCxnSpPr>
            <a:cxnSpLocks/>
          </p:cNvCxnSpPr>
          <p:nvPr/>
        </p:nvCxnSpPr>
        <p:spPr>
          <a:xfrm>
            <a:off x="5134790" y="2674971"/>
            <a:ext cx="35922" cy="241992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E1AB07B1-0A0B-461F-8844-FE5B8BA501D3}"/>
              </a:ext>
            </a:extLst>
          </p:cNvPr>
          <p:cNvSpPr txBox="1"/>
          <p:nvPr/>
        </p:nvSpPr>
        <p:spPr>
          <a:xfrm>
            <a:off x="7957456" y="1959428"/>
            <a:ext cx="37446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t=0 : les trois sous niveaux fondamentaux sont </a:t>
            </a:r>
            <a:r>
              <a:rPr lang="fr-FR" dirty="0" err="1"/>
              <a:t>équipeuplés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A t</a:t>
            </a:r>
            <a:r>
              <a:rPr lang="fr-FR" b="0" i="0" dirty="0">
                <a:effectLst/>
              </a:rPr>
              <a:t>→∞ le sous niveau fondamental m=0 est vide et les deux autres sont </a:t>
            </a:r>
            <a:r>
              <a:rPr lang="fr-FR" b="0" i="0" dirty="0" err="1">
                <a:effectLst/>
              </a:rPr>
              <a:t>équipe</a:t>
            </a:r>
            <a:r>
              <a:rPr lang="fr-FR" dirty="0" err="1"/>
              <a:t>uplés</a:t>
            </a:r>
            <a:endParaRPr lang="fr-FR" b="0" i="0" dirty="0">
              <a:effectLst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D1C3FF8-746D-4112-B170-381E91A90E8D}"/>
              </a:ext>
            </a:extLst>
          </p:cNvPr>
          <p:cNvSpPr txBox="1"/>
          <p:nvPr/>
        </p:nvSpPr>
        <p:spPr>
          <a:xfrm>
            <a:off x="1469576" y="4975161"/>
            <a:ext cx="925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Ja</a:t>
            </a:r>
            <a:r>
              <a:rPr lang="fr-FR" b="1" dirty="0"/>
              <a:t>=1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21931C1-0611-43CD-AC4E-B583A415DBC8}"/>
              </a:ext>
            </a:extLst>
          </p:cNvPr>
          <p:cNvSpPr txBox="1"/>
          <p:nvPr/>
        </p:nvSpPr>
        <p:spPr>
          <a:xfrm>
            <a:off x="1469576" y="2428290"/>
            <a:ext cx="925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Jb</a:t>
            </a:r>
            <a:r>
              <a:rPr lang="fr-FR" b="1" dirty="0"/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493307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7084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E10A2-33D6-4093-809D-B939BDEE6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Source de photon unique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3611AB88-B229-48D0-845C-2D9F296AF604}"/>
              </a:ext>
            </a:extLst>
          </p:cNvPr>
          <p:cNvCxnSpPr/>
          <p:nvPr/>
        </p:nvCxnSpPr>
        <p:spPr>
          <a:xfrm>
            <a:off x="3445328" y="6683828"/>
            <a:ext cx="149134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D219BD8B-C51E-4D22-8D6C-C3F0F9579F29}"/>
              </a:ext>
            </a:extLst>
          </p:cNvPr>
          <p:cNvCxnSpPr/>
          <p:nvPr/>
        </p:nvCxnSpPr>
        <p:spPr>
          <a:xfrm>
            <a:off x="3445328" y="1721531"/>
            <a:ext cx="149134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B319C590-E9C4-4F57-A3AC-84C6D33EF6B1}"/>
              </a:ext>
            </a:extLst>
          </p:cNvPr>
          <p:cNvCxnSpPr/>
          <p:nvPr/>
        </p:nvCxnSpPr>
        <p:spPr>
          <a:xfrm>
            <a:off x="5573486" y="3984171"/>
            <a:ext cx="149134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7D47B4F5-9AF9-410D-BA3C-74C8F2F58169}"/>
              </a:ext>
            </a:extLst>
          </p:cNvPr>
          <p:cNvCxnSpPr>
            <a:cxnSpLocks/>
          </p:cNvCxnSpPr>
          <p:nvPr/>
        </p:nvCxnSpPr>
        <p:spPr>
          <a:xfrm flipV="1">
            <a:off x="4190999" y="1743302"/>
            <a:ext cx="0" cy="49405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7" name="Image 16">
            <a:extLst>
              <a:ext uri="{FF2B5EF4-FFF2-40B4-BE49-F238E27FC236}">
                <a16:creationId xmlns:a16="http://schemas.microsoft.com/office/drawing/2014/main" id="{44D26874-9A89-4BEC-9DE8-F5EB8B2AF4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92" r="6723" b="50000"/>
          <a:stretch/>
        </p:blipFill>
        <p:spPr>
          <a:xfrm>
            <a:off x="4582895" y="1802950"/>
            <a:ext cx="3015331" cy="2128597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676B9930-F80B-44F0-9B29-E098B894C6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735" r="12185"/>
          <a:stretch/>
        </p:blipFill>
        <p:spPr>
          <a:xfrm>
            <a:off x="4582895" y="4147469"/>
            <a:ext cx="2590800" cy="2483746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EC6A1FB-F055-44E7-A564-9F822A0F7ED8}"/>
              </a:ext>
            </a:extLst>
          </p:cNvPr>
          <p:cNvSpPr/>
          <p:nvPr/>
        </p:nvSpPr>
        <p:spPr>
          <a:xfrm>
            <a:off x="6150428" y="4147469"/>
            <a:ext cx="1447798" cy="957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CBB70E-AB11-4DC9-A325-A759E612BEED}"/>
              </a:ext>
            </a:extLst>
          </p:cNvPr>
          <p:cNvSpPr/>
          <p:nvPr/>
        </p:nvSpPr>
        <p:spPr>
          <a:xfrm>
            <a:off x="5617030" y="5220631"/>
            <a:ext cx="1447798" cy="957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8D83AF-026B-427F-8C33-388B787B4D5B}"/>
              </a:ext>
            </a:extLst>
          </p:cNvPr>
          <p:cNvSpPr/>
          <p:nvPr/>
        </p:nvSpPr>
        <p:spPr>
          <a:xfrm>
            <a:off x="5617030" y="1805923"/>
            <a:ext cx="1981196" cy="1057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4863192-06CD-409E-8BA0-FFC5682B8CF6}"/>
              </a:ext>
            </a:extLst>
          </p:cNvPr>
          <p:cNvSpPr/>
          <p:nvPr/>
        </p:nvSpPr>
        <p:spPr>
          <a:xfrm>
            <a:off x="6449796" y="2987905"/>
            <a:ext cx="1447798" cy="957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827A060-7F65-4FD6-9DAD-CB44FE60DA8C}"/>
              </a:ext>
            </a:extLst>
          </p:cNvPr>
          <p:cNvSpPr/>
          <p:nvPr/>
        </p:nvSpPr>
        <p:spPr>
          <a:xfrm>
            <a:off x="4528484" y="3505196"/>
            <a:ext cx="250354" cy="957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023EA500-EE24-4F37-A541-E76FA51D36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12" t="13338" r="10084" b="73324"/>
          <a:stretch/>
        </p:blipFill>
        <p:spPr>
          <a:xfrm>
            <a:off x="5666024" y="2451322"/>
            <a:ext cx="1567543" cy="47896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3D8C6B62-7EB0-4754-AAD0-C36B8861D7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933" t="75568" r="12185" b="11397"/>
          <a:stretch/>
        </p:blipFill>
        <p:spPr>
          <a:xfrm>
            <a:off x="5551694" y="5126275"/>
            <a:ext cx="1447798" cy="468090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D0A9EF16-EFFB-448B-8E96-0142DB4F2E39}"/>
              </a:ext>
            </a:extLst>
          </p:cNvPr>
          <p:cNvSpPr txBox="1"/>
          <p:nvPr/>
        </p:nvSpPr>
        <p:spPr>
          <a:xfrm>
            <a:off x="2971782" y="6488668"/>
            <a:ext cx="87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BC860C5-E855-479C-9CCB-77C2E02D28D1}"/>
              </a:ext>
            </a:extLst>
          </p:cNvPr>
          <p:cNvSpPr txBox="1"/>
          <p:nvPr/>
        </p:nvSpPr>
        <p:spPr>
          <a:xfrm>
            <a:off x="2971782" y="1605809"/>
            <a:ext cx="87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5C5F0B94-0B0C-4A60-A9A9-D703A6BB68E4}"/>
              </a:ext>
            </a:extLst>
          </p:cNvPr>
          <p:cNvSpPr txBox="1"/>
          <p:nvPr/>
        </p:nvSpPr>
        <p:spPr>
          <a:xfrm>
            <a:off x="7198170" y="3781530"/>
            <a:ext cx="87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884149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735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491FA2-FC76-4E9A-969C-C354FF33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Interféromètre de </a:t>
            </a:r>
            <a:r>
              <a:rPr lang="fr-FR" dirty="0" err="1"/>
              <a:t>Hanbury,Brown</a:t>
            </a:r>
            <a:r>
              <a:rPr lang="fr-FR" dirty="0"/>
              <a:t> et </a:t>
            </a:r>
            <a:r>
              <a:rPr lang="fr-FR" dirty="0" err="1"/>
              <a:t>Twiss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9176879-7E10-4326-B24B-B37E429A04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462"/>
          <a:stretch/>
        </p:blipFill>
        <p:spPr>
          <a:xfrm>
            <a:off x="1185862" y="1817913"/>
            <a:ext cx="9820275" cy="395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371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DDEFC-9562-418B-A874-1FB52950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Effet photoélectrique : montage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8BFFFC-4848-4384-AC56-16573997150C}"/>
              </a:ext>
            </a:extLst>
          </p:cNvPr>
          <p:cNvSpPr/>
          <p:nvPr/>
        </p:nvSpPr>
        <p:spPr>
          <a:xfrm>
            <a:off x="3338004" y="2317072"/>
            <a:ext cx="2831977" cy="36753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54A14B35-F160-4CFE-B9BB-753501065671}"/>
              </a:ext>
            </a:extLst>
          </p:cNvPr>
          <p:cNvSpPr/>
          <p:nvPr/>
        </p:nvSpPr>
        <p:spPr>
          <a:xfrm>
            <a:off x="3005091" y="3630967"/>
            <a:ext cx="665825" cy="70133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B1827C4-787A-45D8-B717-163D4A7DE655}"/>
              </a:ext>
            </a:extLst>
          </p:cNvPr>
          <p:cNvSpPr/>
          <p:nvPr/>
        </p:nvSpPr>
        <p:spPr>
          <a:xfrm>
            <a:off x="4421079" y="1966404"/>
            <a:ext cx="665825" cy="70133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CF3CDF58-6A0D-425E-97EB-0EF9C9F20BCA}"/>
              </a:ext>
            </a:extLst>
          </p:cNvPr>
          <p:cNvSpPr/>
          <p:nvPr/>
        </p:nvSpPr>
        <p:spPr>
          <a:xfrm>
            <a:off x="5590713" y="4048218"/>
            <a:ext cx="1158536" cy="118073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4B53E2-144E-467A-8448-5343D1A66AA3}"/>
              </a:ext>
            </a:extLst>
          </p:cNvPr>
          <p:cNvSpPr txBox="1"/>
          <p:nvPr/>
        </p:nvSpPr>
        <p:spPr>
          <a:xfrm>
            <a:off x="3187083" y="3796969"/>
            <a:ext cx="30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1A946D3-47A1-49E3-830E-03F983C737BA}"/>
              </a:ext>
            </a:extLst>
          </p:cNvPr>
          <p:cNvSpPr txBox="1"/>
          <p:nvPr/>
        </p:nvSpPr>
        <p:spPr>
          <a:xfrm>
            <a:off x="4603071" y="2132406"/>
            <a:ext cx="30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E97A063-5C2A-46B5-898A-2826C655F7BD}"/>
              </a:ext>
            </a:extLst>
          </p:cNvPr>
          <p:cNvCxnSpPr>
            <a:stCxn id="7" idx="0"/>
          </p:cNvCxnSpPr>
          <p:nvPr/>
        </p:nvCxnSpPr>
        <p:spPr>
          <a:xfrm flipH="1">
            <a:off x="6169979" y="4048218"/>
            <a:ext cx="2" cy="2840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B6FEFB41-CD76-4BC1-9143-0076C2A2D44C}"/>
              </a:ext>
            </a:extLst>
          </p:cNvPr>
          <p:cNvSpPr/>
          <p:nvPr/>
        </p:nvSpPr>
        <p:spPr>
          <a:xfrm>
            <a:off x="6148594" y="4328674"/>
            <a:ext cx="45719" cy="621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ACC34F97-8BE0-4A87-AA9E-BC9CDD9BDA01}"/>
              </a:ext>
            </a:extLst>
          </p:cNvPr>
          <p:cNvSpPr/>
          <p:nvPr/>
        </p:nvSpPr>
        <p:spPr>
          <a:xfrm rot="10800000">
            <a:off x="5842350" y="4390818"/>
            <a:ext cx="665825" cy="701336"/>
          </a:xfrm>
          <a:prstGeom prst="arc">
            <a:avLst>
              <a:gd name="adj1" fmla="val 10822166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50BAA460-0D53-43FA-BD34-EA021B724FD6}"/>
              </a:ext>
            </a:extLst>
          </p:cNvPr>
          <p:cNvCxnSpPr/>
          <p:nvPr/>
        </p:nvCxnSpPr>
        <p:spPr>
          <a:xfrm flipV="1">
            <a:off x="2619375" y="2317072"/>
            <a:ext cx="0" cy="367535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2876751-D6C5-4A27-81B8-E6DB4226F5DB}"/>
              </a:ext>
            </a:extLst>
          </p:cNvPr>
          <p:cNvSpPr txBox="1"/>
          <p:nvPr/>
        </p:nvSpPr>
        <p:spPr>
          <a:xfrm>
            <a:off x="2115067" y="2992429"/>
            <a:ext cx="30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V</a:t>
            </a:r>
          </a:p>
        </p:txBody>
      </p:sp>
      <p:sp>
        <p:nvSpPr>
          <p:cNvPr id="24" name="Flèche : bas 23">
            <a:extLst>
              <a:ext uri="{FF2B5EF4-FFF2-40B4-BE49-F238E27FC236}">
                <a16:creationId xmlns:a16="http://schemas.microsoft.com/office/drawing/2014/main" id="{35421D03-6A02-44C0-99EE-85A0FCE88545}"/>
              </a:ext>
            </a:extLst>
          </p:cNvPr>
          <p:cNvSpPr/>
          <p:nvPr/>
        </p:nvSpPr>
        <p:spPr>
          <a:xfrm rot="2172373">
            <a:off x="6953164" y="3000559"/>
            <a:ext cx="171438" cy="1108591"/>
          </a:xfrm>
          <a:prstGeom prst="down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 : bas 26">
            <a:extLst>
              <a:ext uri="{FF2B5EF4-FFF2-40B4-BE49-F238E27FC236}">
                <a16:creationId xmlns:a16="http://schemas.microsoft.com/office/drawing/2014/main" id="{0B8BA91F-5900-43EB-890A-4266B33BD7C6}"/>
              </a:ext>
            </a:extLst>
          </p:cNvPr>
          <p:cNvSpPr/>
          <p:nvPr/>
        </p:nvSpPr>
        <p:spPr>
          <a:xfrm rot="2172373">
            <a:off x="7105564" y="3152959"/>
            <a:ext cx="171438" cy="1108591"/>
          </a:xfrm>
          <a:prstGeom prst="down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 : bas 27">
            <a:extLst>
              <a:ext uri="{FF2B5EF4-FFF2-40B4-BE49-F238E27FC236}">
                <a16:creationId xmlns:a16="http://schemas.microsoft.com/office/drawing/2014/main" id="{72D5F184-7BA9-4693-B172-9A489E63AE12}"/>
              </a:ext>
            </a:extLst>
          </p:cNvPr>
          <p:cNvSpPr/>
          <p:nvPr/>
        </p:nvSpPr>
        <p:spPr>
          <a:xfrm rot="2172373">
            <a:off x="7257964" y="3305359"/>
            <a:ext cx="171438" cy="1108591"/>
          </a:xfrm>
          <a:prstGeom prst="down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3145AEDD-5F3B-437A-9FBE-53E4B4C2CFC6}"/>
              </a:ext>
            </a:extLst>
          </p:cNvPr>
          <p:cNvCxnSpPr>
            <a:cxnSpLocks/>
          </p:cNvCxnSpPr>
          <p:nvPr/>
        </p:nvCxnSpPr>
        <p:spPr>
          <a:xfrm>
            <a:off x="4311078" y="1820477"/>
            <a:ext cx="88582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9ADAB13B-CCB1-4852-B897-27069BBAC65E}"/>
              </a:ext>
            </a:extLst>
          </p:cNvPr>
          <p:cNvSpPr txBox="1"/>
          <p:nvPr/>
        </p:nvSpPr>
        <p:spPr>
          <a:xfrm>
            <a:off x="4603070" y="1402445"/>
            <a:ext cx="30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B3D02FE-9D57-4412-99CC-F417026C45D7}"/>
              </a:ext>
            </a:extLst>
          </p:cNvPr>
          <p:cNvSpPr txBox="1"/>
          <p:nvPr/>
        </p:nvSpPr>
        <p:spPr>
          <a:xfrm>
            <a:off x="7633317" y="2317072"/>
            <a:ext cx="19847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Faisceau lumineux de fréquence </a:t>
            </a:r>
            <a:r>
              <a:rPr lang="el-GR" dirty="0"/>
              <a:t>ν</a:t>
            </a:r>
            <a:r>
              <a:rPr lang="fr-FR" dirty="0"/>
              <a:t> et de puissance P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C13ACBD1-A75E-4145-B69C-6745FEB1478D}"/>
              </a:ext>
            </a:extLst>
          </p:cNvPr>
          <p:cNvSpPr txBox="1"/>
          <p:nvPr/>
        </p:nvSpPr>
        <p:spPr>
          <a:xfrm>
            <a:off x="6429375" y="5228948"/>
            <a:ext cx="1660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Photocathode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44E2AE6-7DB1-431D-962D-F2C60BBC7B8C}"/>
              </a:ext>
            </a:extLst>
          </p:cNvPr>
          <p:cNvSpPr txBox="1"/>
          <p:nvPr/>
        </p:nvSpPr>
        <p:spPr>
          <a:xfrm>
            <a:off x="5244903" y="3759616"/>
            <a:ext cx="1660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anode</a:t>
            </a:r>
          </a:p>
        </p:txBody>
      </p:sp>
    </p:spTree>
    <p:extLst>
      <p:ext uri="{BB962C8B-B14F-4D97-AF65-F5344CB8AC3E}">
        <p14:creationId xmlns:p14="http://schemas.microsoft.com/office/powerpoint/2010/main" val="287723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DDEFC-9562-418B-A874-1FB52950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Effet photoélectrique : résultats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F4054A00-0432-4D24-BE7E-83B16B9A35B8}"/>
              </a:ext>
            </a:extLst>
          </p:cNvPr>
          <p:cNvCxnSpPr/>
          <p:nvPr/>
        </p:nvCxnSpPr>
        <p:spPr>
          <a:xfrm flipV="1">
            <a:off x="1962150" y="2838450"/>
            <a:ext cx="0" cy="2333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C904E120-5552-4314-BFB0-C59042D4A2B4}"/>
              </a:ext>
            </a:extLst>
          </p:cNvPr>
          <p:cNvCxnSpPr>
            <a:cxnSpLocks/>
          </p:cNvCxnSpPr>
          <p:nvPr/>
        </p:nvCxnSpPr>
        <p:spPr>
          <a:xfrm>
            <a:off x="393700" y="5172075"/>
            <a:ext cx="367347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Forme libre : forme 10">
            <a:extLst>
              <a:ext uri="{FF2B5EF4-FFF2-40B4-BE49-F238E27FC236}">
                <a16:creationId xmlns:a16="http://schemas.microsoft.com/office/drawing/2014/main" id="{80D614E1-62D3-4A36-9495-3D1509F480BD}"/>
              </a:ext>
            </a:extLst>
          </p:cNvPr>
          <p:cNvSpPr/>
          <p:nvPr/>
        </p:nvSpPr>
        <p:spPr>
          <a:xfrm>
            <a:off x="1028700" y="4603750"/>
            <a:ext cx="2901950" cy="571500"/>
          </a:xfrm>
          <a:custGeom>
            <a:avLst/>
            <a:gdLst>
              <a:gd name="connsiteX0" fmla="*/ 0 w 2901950"/>
              <a:gd name="connsiteY0" fmla="*/ 571500 h 571500"/>
              <a:gd name="connsiteX1" fmla="*/ 444500 w 2901950"/>
              <a:gd name="connsiteY1" fmla="*/ 241300 h 571500"/>
              <a:gd name="connsiteX2" fmla="*/ 933450 w 2901950"/>
              <a:gd name="connsiteY2" fmla="*/ 31750 h 571500"/>
              <a:gd name="connsiteX3" fmla="*/ 1320800 w 2901950"/>
              <a:gd name="connsiteY3" fmla="*/ 6350 h 571500"/>
              <a:gd name="connsiteX4" fmla="*/ 2813050 w 2901950"/>
              <a:gd name="connsiteY4" fmla="*/ 0 h 571500"/>
              <a:gd name="connsiteX5" fmla="*/ 2901950 w 2901950"/>
              <a:gd name="connsiteY5" fmla="*/ 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1950" h="571500">
                <a:moveTo>
                  <a:pt x="0" y="571500"/>
                </a:moveTo>
                <a:cubicBezTo>
                  <a:pt x="144462" y="451379"/>
                  <a:pt x="288925" y="331258"/>
                  <a:pt x="444500" y="241300"/>
                </a:cubicBezTo>
                <a:cubicBezTo>
                  <a:pt x="600075" y="151342"/>
                  <a:pt x="787400" y="70908"/>
                  <a:pt x="933450" y="31750"/>
                </a:cubicBezTo>
                <a:cubicBezTo>
                  <a:pt x="1079500" y="-7408"/>
                  <a:pt x="1007533" y="11642"/>
                  <a:pt x="1320800" y="6350"/>
                </a:cubicBezTo>
                <a:cubicBezTo>
                  <a:pt x="1634067" y="1058"/>
                  <a:pt x="2813050" y="0"/>
                  <a:pt x="2813050" y="0"/>
                </a:cubicBezTo>
                <a:lnTo>
                  <a:pt x="2901950" y="0"/>
                </a:lnTo>
              </a:path>
            </a:pathLst>
          </a:cu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E12D8262-A0A7-4981-9191-14D229EB07E4}"/>
              </a:ext>
            </a:extLst>
          </p:cNvPr>
          <p:cNvSpPr/>
          <p:nvPr/>
        </p:nvSpPr>
        <p:spPr>
          <a:xfrm>
            <a:off x="1028700" y="3959231"/>
            <a:ext cx="2901950" cy="1212844"/>
          </a:xfrm>
          <a:custGeom>
            <a:avLst/>
            <a:gdLst>
              <a:gd name="connsiteX0" fmla="*/ 0 w 2901950"/>
              <a:gd name="connsiteY0" fmla="*/ 571500 h 571500"/>
              <a:gd name="connsiteX1" fmla="*/ 444500 w 2901950"/>
              <a:gd name="connsiteY1" fmla="*/ 241300 h 571500"/>
              <a:gd name="connsiteX2" fmla="*/ 933450 w 2901950"/>
              <a:gd name="connsiteY2" fmla="*/ 31750 h 571500"/>
              <a:gd name="connsiteX3" fmla="*/ 1320800 w 2901950"/>
              <a:gd name="connsiteY3" fmla="*/ 6350 h 571500"/>
              <a:gd name="connsiteX4" fmla="*/ 2813050 w 2901950"/>
              <a:gd name="connsiteY4" fmla="*/ 0 h 571500"/>
              <a:gd name="connsiteX5" fmla="*/ 2901950 w 2901950"/>
              <a:gd name="connsiteY5" fmla="*/ 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1950" h="571500">
                <a:moveTo>
                  <a:pt x="0" y="571500"/>
                </a:moveTo>
                <a:cubicBezTo>
                  <a:pt x="144462" y="451379"/>
                  <a:pt x="288925" y="331258"/>
                  <a:pt x="444500" y="241300"/>
                </a:cubicBezTo>
                <a:cubicBezTo>
                  <a:pt x="600075" y="151342"/>
                  <a:pt x="787400" y="70908"/>
                  <a:pt x="933450" y="31750"/>
                </a:cubicBezTo>
                <a:cubicBezTo>
                  <a:pt x="1079500" y="-7408"/>
                  <a:pt x="1007533" y="11642"/>
                  <a:pt x="1320800" y="6350"/>
                </a:cubicBezTo>
                <a:cubicBezTo>
                  <a:pt x="1634067" y="1058"/>
                  <a:pt x="2813050" y="0"/>
                  <a:pt x="2813050" y="0"/>
                </a:cubicBezTo>
                <a:lnTo>
                  <a:pt x="2901950" y="0"/>
                </a:lnTo>
              </a:path>
            </a:pathLst>
          </a:cu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 : forme 12">
            <a:extLst>
              <a:ext uri="{FF2B5EF4-FFF2-40B4-BE49-F238E27FC236}">
                <a16:creationId xmlns:a16="http://schemas.microsoft.com/office/drawing/2014/main" id="{48D5F2BC-A8FA-4401-9F46-EF7289253933}"/>
              </a:ext>
            </a:extLst>
          </p:cNvPr>
          <p:cNvSpPr/>
          <p:nvPr/>
        </p:nvSpPr>
        <p:spPr>
          <a:xfrm>
            <a:off x="1028700" y="3340100"/>
            <a:ext cx="2901950" cy="1828801"/>
          </a:xfrm>
          <a:custGeom>
            <a:avLst/>
            <a:gdLst>
              <a:gd name="connsiteX0" fmla="*/ 0 w 2901950"/>
              <a:gd name="connsiteY0" fmla="*/ 571500 h 571500"/>
              <a:gd name="connsiteX1" fmla="*/ 444500 w 2901950"/>
              <a:gd name="connsiteY1" fmla="*/ 241300 h 571500"/>
              <a:gd name="connsiteX2" fmla="*/ 933450 w 2901950"/>
              <a:gd name="connsiteY2" fmla="*/ 31750 h 571500"/>
              <a:gd name="connsiteX3" fmla="*/ 1320800 w 2901950"/>
              <a:gd name="connsiteY3" fmla="*/ 6350 h 571500"/>
              <a:gd name="connsiteX4" fmla="*/ 2813050 w 2901950"/>
              <a:gd name="connsiteY4" fmla="*/ 0 h 571500"/>
              <a:gd name="connsiteX5" fmla="*/ 2901950 w 2901950"/>
              <a:gd name="connsiteY5" fmla="*/ 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1950" h="571500">
                <a:moveTo>
                  <a:pt x="0" y="571500"/>
                </a:moveTo>
                <a:cubicBezTo>
                  <a:pt x="144462" y="451379"/>
                  <a:pt x="288925" y="331258"/>
                  <a:pt x="444500" y="241300"/>
                </a:cubicBezTo>
                <a:cubicBezTo>
                  <a:pt x="600075" y="151342"/>
                  <a:pt x="787400" y="70908"/>
                  <a:pt x="933450" y="31750"/>
                </a:cubicBezTo>
                <a:cubicBezTo>
                  <a:pt x="1079500" y="-7408"/>
                  <a:pt x="1007533" y="11642"/>
                  <a:pt x="1320800" y="6350"/>
                </a:cubicBezTo>
                <a:cubicBezTo>
                  <a:pt x="1634067" y="1058"/>
                  <a:pt x="2813050" y="0"/>
                  <a:pt x="2813050" y="0"/>
                </a:cubicBezTo>
                <a:lnTo>
                  <a:pt x="2901950" y="0"/>
                </a:lnTo>
              </a:path>
            </a:pathLst>
          </a:cu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B88FBBF-1490-40C7-9C63-624BC5047DEE}"/>
              </a:ext>
            </a:extLst>
          </p:cNvPr>
          <p:cNvSpPr txBox="1"/>
          <p:nvPr/>
        </p:nvSpPr>
        <p:spPr>
          <a:xfrm>
            <a:off x="1822450" y="2455627"/>
            <a:ext cx="50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1186D77-304D-4875-93A3-BC5CECD8BC00}"/>
              </a:ext>
            </a:extLst>
          </p:cNvPr>
          <p:cNvSpPr txBox="1"/>
          <p:nvPr/>
        </p:nvSpPr>
        <p:spPr>
          <a:xfrm>
            <a:off x="4140199" y="4984235"/>
            <a:ext cx="50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C14954F-5437-4A25-8116-CCA07A149FBF}"/>
              </a:ext>
            </a:extLst>
          </p:cNvPr>
          <p:cNvSpPr txBox="1"/>
          <p:nvPr/>
        </p:nvSpPr>
        <p:spPr>
          <a:xfrm>
            <a:off x="850899" y="5168901"/>
            <a:ext cx="50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</a:t>
            </a:r>
            <a:r>
              <a:rPr lang="fr-FR" baseline="-25000" dirty="0"/>
              <a:t>0</a:t>
            </a:r>
            <a:endParaRPr lang="fr-FR" dirty="0"/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D5A890DF-2401-46DC-B096-6049CF0A669B}"/>
              </a:ext>
            </a:extLst>
          </p:cNvPr>
          <p:cNvCxnSpPr/>
          <p:nvPr/>
        </p:nvCxnSpPr>
        <p:spPr>
          <a:xfrm flipV="1">
            <a:off x="4443410" y="3060703"/>
            <a:ext cx="0" cy="1504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7D216048-951C-4FCA-A99C-EE32860E3077}"/>
              </a:ext>
            </a:extLst>
          </p:cNvPr>
          <p:cNvSpPr txBox="1"/>
          <p:nvPr/>
        </p:nvSpPr>
        <p:spPr>
          <a:xfrm>
            <a:off x="4565650" y="3579345"/>
            <a:ext cx="1298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 croissant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1806F5BE-BF8F-46B5-A212-72BB6C18F41C}"/>
              </a:ext>
            </a:extLst>
          </p:cNvPr>
          <p:cNvCxnSpPr/>
          <p:nvPr/>
        </p:nvCxnSpPr>
        <p:spPr>
          <a:xfrm flipV="1">
            <a:off x="7750172" y="2838450"/>
            <a:ext cx="0" cy="2333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914161AA-C29C-4218-93E7-C9F7808EF5A8}"/>
              </a:ext>
            </a:extLst>
          </p:cNvPr>
          <p:cNvCxnSpPr>
            <a:cxnSpLocks/>
          </p:cNvCxnSpPr>
          <p:nvPr/>
        </p:nvCxnSpPr>
        <p:spPr>
          <a:xfrm>
            <a:off x="7550153" y="5168901"/>
            <a:ext cx="2305044" cy="3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936BE23B-FBD4-4ABC-8F5D-CFD678BA988D}"/>
              </a:ext>
            </a:extLst>
          </p:cNvPr>
          <p:cNvSpPr txBox="1"/>
          <p:nvPr/>
        </p:nvSpPr>
        <p:spPr>
          <a:xfrm>
            <a:off x="7499354" y="2455627"/>
            <a:ext cx="1203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|V</a:t>
            </a:r>
            <a:r>
              <a:rPr lang="fr-FR" baseline="-25000" dirty="0"/>
              <a:t>0</a:t>
            </a:r>
            <a:r>
              <a:rPr lang="fr-FR" dirty="0"/>
              <a:t>|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058D4B19-2794-47CE-BCBF-D34F6811C1C0}"/>
              </a:ext>
            </a:extLst>
          </p:cNvPr>
          <p:cNvSpPr txBox="1"/>
          <p:nvPr/>
        </p:nvSpPr>
        <p:spPr>
          <a:xfrm>
            <a:off x="9928221" y="4984235"/>
            <a:ext cx="50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</a:t>
            </a:r>
            <a:endParaRPr lang="fr-FR" dirty="0"/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576835E-DFE5-4B14-883E-5B17FFB55FEF}"/>
              </a:ext>
            </a:extLst>
          </p:cNvPr>
          <p:cNvCxnSpPr>
            <a:cxnSpLocks/>
          </p:cNvCxnSpPr>
          <p:nvPr/>
        </p:nvCxnSpPr>
        <p:spPr>
          <a:xfrm flipV="1">
            <a:off x="8074553" y="3579345"/>
            <a:ext cx="1456264" cy="15895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71973B68-CD8D-41BD-93B1-FA943C2EFC45}"/>
              </a:ext>
            </a:extLst>
          </p:cNvPr>
          <p:cNvSpPr txBox="1"/>
          <p:nvPr/>
        </p:nvSpPr>
        <p:spPr>
          <a:xfrm>
            <a:off x="7933267" y="5171802"/>
            <a:ext cx="643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</a:t>
            </a:r>
            <a:r>
              <a:rPr lang="fr-FR" baseline="-25000" dirty="0"/>
              <a:t>s</a:t>
            </a:r>
            <a:endParaRPr lang="fr-FR" dirty="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B80C432A-D6F7-4C7A-B736-7030F879CF7D}"/>
              </a:ext>
            </a:extLst>
          </p:cNvPr>
          <p:cNvSpPr txBox="1"/>
          <p:nvPr/>
        </p:nvSpPr>
        <p:spPr>
          <a:xfrm>
            <a:off x="1326091" y="5788032"/>
            <a:ext cx="23071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Caractéristique à </a:t>
            </a:r>
            <a:r>
              <a:rPr lang="el-GR" dirty="0"/>
              <a:t>ν</a:t>
            </a:r>
            <a:r>
              <a:rPr lang="fr-FR" dirty="0"/>
              <a:t> fixé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4CEA2459-A6F8-4066-8964-3625E4934F0D}"/>
              </a:ext>
            </a:extLst>
          </p:cNvPr>
          <p:cNvSpPr txBox="1"/>
          <p:nvPr/>
        </p:nvSpPr>
        <p:spPr>
          <a:xfrm>
            <a:off x="7354887" y="5738621"/>
            <a:ext cx="269557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Contre-tension maximale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34A588A0-2E3C-404E-8DB1-705F1FFA1CAA}"/>
              </a:ext>
            </a:extLst>
          </p:cNvPr>
          <p:cNvSpPr txBox="1"/>
          <p:nvPr/>
        </p:nvSpPr>
        <p:spPr>
          <a:xfrm>
            <a:off x="1826151" y="5168901"/>
            <a:ext cx="332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00632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431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DDEFC-9562-418B-A874-1FB52950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Effet photoélectrique : longueur d’onde seuil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88E830B-C8A2-4358-B2DA-D4692BEA5C0F}"/>
                  </a:ext>
                </a:extLst>
              </p:cNvPr>
              <p:cNvSpPr txBox="1"/>
              <p:nvPr/>
            </p:nvSpPr>
            <p:spPr>
              <a:xfrm>
                <a:off x="939800" y="2147410"/>
                <a:ext cx="982133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fr-FR" sz="200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fr-FR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sSub>
                            <m:sSubPr>
                              <m:ctrlPr>
                                <a:rPr lang="fr-FR" sz="200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000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fr-FR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sz="20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88E830B-C8A2-4358-B2DA-D4692BEA5C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800" y="2147410"/>
                <a:ext cx="982133" cy="6712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E7C451AE-5DF0-4818-AD23-44257FAD9E44}"/>
              </a:ext>
            </a:extLst>
          </p:cNvPr>
          <p:cNvSpPr txBox="1"/>
          <p:nvPr/>
        </p:nvSpPr>
        <p:spPr>
          <a:xfrm>
            <a:off x="2125133" y="2298348"/>
            <a:ext cx="886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Longueur d’onde seuil au-delà de laquelle il n’y a plus d’effet photoélectrique</a:t>
            </a:r>
          </a:p>
        </p:txBody>
      </p: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57F9DF78-57B6-4FD5-99D5-1C2BF5633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650156"/>
              </p:ext>
            </p:extLst>
          </p:nvPr>
        </p:nvGraphicFramePr>
        <p:xfrm>
          <a:off x="2573867" y="3564467"/>
          <a:ext cx="8415864" cy="1080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644">
                  <a:extLst>
                    <a:ext uri="{9D8B030D-6E8A-4147-A177-3AD203B41FA5}">
                      <a16:colId xmlns:a16="http://schemas.microsoft.com/office/drawing/2014/main" val="3864675820"/>
                    </a:ext>
                  </a:extLst>
                </a:gridCol>
                <a:gridCol w="1402644">
                  <a:extLst>
                    <a:ext uri="{9D8B030D-6E8A-4147-A177-3AD203B41FA5}">
                      <a16:colId xmlns:a16="http://schemas.microsoft.com/office/drawing/2014/main" val="4078492982"/>
                    </a:ext>
                  </a:extLst>
                </a:gridCol>
                <a:gridCol w="1402644">
                  <a:extLst>
                    <a:ext uri="{9D8B030D-6E8A-4147-A177-3AD203B41FA5}">
                      <a16:colId xmlns:a16="http://schemas.microsoft.com/office/drawing/2014/main" val="1830401888"/>
                    </a:ext>
                  </a:extLst>
                </a:gridCol>
                <a:gridCol w="1402644">
                  <a:extLst>
                    <a:ext uri="{9D8B030D-6E8A-4147-A177-3AD203B41FA5}">
                      <a16:colId xmlns:a16="http://schemas.microsoft.com/office/drawing/2014/main" val="1768822966"/>
                    </a:ext>
                  </a:extLst>
                </a:gridCol>
                <a:gridCol w="1402644">
                  <a:extLst>
                    <a:ext uri="{9D8B030D-6E8A-4147-A177-3AD203B41FA5}">
                      <a16:colId xmlns:a16="http://schemas.microsoft.com/office/drawing/2014/main" val="158637128"/>
                    </a:ext>
                  </a:extLst>
                </a:gridCol>
                <a:gridCol w="1402644">
                  <a:extLst>
                    <a:ext uri="{9D8B030D-6E8A-4147-A177-3AD203B41FA5}">
                      <a16:colId xmlns:a16="http://schemas.microsoft.com/office/drawing/2014/main" val="4169107317"/>
                    </a:ext>
                  </a:extLst>
                </a:gridCol>
              </a:tblGrid>
              <a:tr h="540173">
                <a:tc>
                  <a:txBody>
                    <a:bodyPr/>
                    <a:lstStyle/>
                    <a:p>
                      <a:r>
                        <a:rPr lang="fr-FR" sz="2400" dirty="0"/>
                        <a:t>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Zn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466823"/>
                  </a:ext>
                </a:extLst>
              </a:tr>
              <a:tr h="540173">
                <a:tc>
                  <a:txBody>
                    <a:bodyPr/>
                    <a:lstStyle/>
                    <a:p>
                      <a:r>
                        <a:rPr lang="fr-FR" sz="2400" dirty="0"/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365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496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590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73256"/>
                  </a:ext>
                </a:extLst>
              </a:tr>
            </a:tbl>
          </a:graphicData>
        </a:graphic>
      </p:graphicFrame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54406564-E212-4F39-A27B-E2C1E8D0E8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82577"/>
              </p:ext>
            </p:extLst>
          </p:nvPr>
        </p:nvGraphicFramePr>
        <p:xfrm>
          <a:off x="995893" y="3564467"/>
          <a:ext cx="1577974" cy="5475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7974">
                  <a:extLst>
                    <a:ext uri="{9D8B030D-6E8A-4147-A177-3AD203B41FA5}">
                      <a16:colId xmlns:a16="http://schemas.microsoft.com/office/drawing/2014/main" val="2388444540"/>
                    </a:ext>
                  </a:extLst>
                </a:gridCol>
              </a:tblGrid>
              <a:tr h="547573">
                <a:tc>
                  <a:txBody>
                    <a:bodyPr/>
                    <a:lstStyle/>
                    <a:p>
                      <a:r>
                        <a:rPr lang="fr-FR" sz="2400" dirty="0"/>
                        <a:t>Métal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30774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5490A3B9-EF7F-415E-8C4C-D9272B95D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315403"/>
              </p:ext>
            </p:extLst>
          </p:nvPr>
        </p:nvGraphicFramePr>
        <p:xfrm>
          <a:off x="995893" y="4112040"/>
          <a:ext cx="1577974" cy="5475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7974">
                  <a:extLst>
                    <a:ext uri="{9D8B030D-6E8A-4147-A177-3AD203B41FA5}">
                      <a16:colId xmlns:a16="http://schemas.microsoft.com/office/drawing/2014/main" val="2388444540"/>
                    </a:ext>
                  </a:extLst>
                </a:gridCol>
              </a:tblGrid>
              <a:tr h="547573">
                <a:tc>
                  <a:txBody>
                    <a:bodyPr/>
                    <a:lstStyle/>
                    <a:p>
                      <a:r>
                        <a:rPr lang="el-GR" sz="2400" dirty="0"/>
                        <a:t>λ</a:t>
                      </a:r>
                      <a:r>
                        <a:rPr lang="fr-FR" sz="2400" dirty="0"/>
                        <a:t>  (nm)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307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144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6372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39CF4356-CB09-4365-8E99-3C90A6C1B10D}"/>
              </a:ext>
            </a:extLst>
          </p:cNvPr>
          <p:cNvCxnSpPr>
            <a:cxnSpLocks/>
          </p:cNvCxnSpPr>
          <p:nvPr/>
        </p:nvCxnSpPr>
        <p:spPr>
          <a:xfrm flipV="1">
            <a:off x="850870" y="2639424"/>
            <a:ext cx="1625969" cy="55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66A8A3CD-93D5-48B8-8C85-0EE13E76B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Refroidissement laser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E741721-8EE7-48C3-92A8-C7432D80EB24}"/>
              </a:ext>
            </a:extLst>
          </p:cNvPr>
          <p:cNvCxnSpPr>
            <a:cxnSpLocks/>
          </p:cNvCxnSpPr>
          <p:nvPr/>
        </p:nvCxnSpPr>
        <p:spPr>
          <a:xfrm>
            <a:off x="1386581" y="6140121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6D629BFB-7C32-4430-9B36-65B540B0A5D1}"/>
              </a:ext>
            </a:extLst>
          </p:cNvPr>
          <p:cNvCxnSpPr>
            <a:cxnSpLocks/>
          </p:cNvCxnSpPr>
          <p:nvPr/>
        </p:nvCxnSpPr>
        <p:spPr>
          <a:xfrm>
            <a:off x="1342678" y="4122107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24161DCD-C406-4892-BE6F-F9557F270A9E}"/>
              </a:ext>
            </a:extLst>
          </p:cNvPr>
          <p:cNvCxnSpPr>
            <a:cxnSpLocks/>
          </p:cNvCxnSpPr>
          <p:nvPr/>
        </p:nvCxnSpPr>
        <p:spPr>
          <a:xfrm>
            <a:off x="2923296" y="4122107"/>
            <a:ext cx="0" cy="2000258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6166A2E-7CF0-411C-A655-D3212E43A5AC}"/>
              </a:ext>
            </a:extLst>
          </p:cNvPr>
          <p:cNvSpPr txBox="1"/>
          <p:nvPr/>
        </p:nvSpPr>
        <p:spPr>
          <a:xfrm flipH="1">
            <a:off x="2489660" y="4474539"/>
            <a:ext cx="163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3AB461D-0F20-42E3-B3E8-A7D562B22087}"/>
              </a:ext>
            </a:extLst>
          </p:cNvPr>
          <p:cNvSpPr txBox="1"/>
          <p:nvPr/>
        </p:nvSpPr>
        <p:spPr>
          <a:xfrm>
            <a:off x="992985" y="5937699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Ea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DD19CE2-4F2C-49BE-AFF6-D5B47F279E74}"/>
              </a:ext>
            </a:extLst>
          </p:cNvPr>
          <p:cNvSpPr txBox="1"/>
          <p:nvPr/>
        </p:nvSpPr>
        <p:spPr>
          <a:xfrm>
            <a:off x="919912" y="3937440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Eb</a:t>
            </a:r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44906A1-964A-4FD7-B8DE-0363990BB3E6}"/>
              </a:ext>
            </a:extLst>
          </p:cNvPr>
          <p:cNvSpPr/>
          <p:nvPr/>
        </p:nvSpPr>
        <p:spPr>
          <a:xfrm>
            <a:off x="1959463" y="5904471"/>
            <a:ext cx="357841" cy="3967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4954D56-66FA-45F7-939F-5621D556189E}"/>
              </a:ext>
            </a:extLst>
          </p:cNvPr>
          <p:cNvSpPr/>
          <p:nvPr/>
        </p:nvSpPr>
        <p:spPr>
          <a:xfrm>
            <a:off x="446609" y="2308221"/>
            <a:ext cx="644363" cy="6877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40" name="Picture 16" descr="Image result for photon arrow">
            <a:extLst>
              <a:ext uri="{FF2B5EF4-FFF2-40B4-BE49-F238E27FC236}">
                <a16:creationId xmlns:a16="http://schemas.microsoft.com/office/drawing/2014/main" id="{445FBD2D-1EDE-4697-97E0-1731A70A5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25441" y="2526265"/>
            <a:ext cx="675105" cy="21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C9383228-E47D-46C4-9CE1-8B7D99124034}"/>
              </a:ext>
            </a:extLst>
          </p:cNvPr>
          <p:cNvSpPr txBox="1"/>
          <p:nvPr/>
        </p:nvSpPr>
        <p:spPr>
          <a:xfrm>
            <a:off x="1427706" y="2251736"/>
            <a:ext cx="622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A8EA9152-9009-46E1-8808-AA9FD76118DB}"/>
              </a:ext>
            </a:extLst>
          </p:cNvPr>
          <p:cNvSpPr txBox="1"/>
          <p:nvPr/>
        </p:nvSpPr>
        <p:spPr>
          <a:xfrm flipH="1">
            <a:off x="2868220" y="2209086"/>
            <a:ext cx="163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E=h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60F041AB-498B-444C-A6F6-0242A4CC86FE}"/>
              </a:ext>
            </a:extLst>
          </p:cNvPr>
          <p:cNvCxnSpPr>
            <a:cxnSpLocks/>
          </p:cNvCxnSpPr>
          <p:nvPr/>
        </p:nvCxnSpPr>
        <p:spPr>
          <a:xfrm>
            <a:off x="1493582" y="2274507"/>
            <a:ext cx="2247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1" name="ZoneTexte 1040">
            <a:extLst>
              <a:ext uri="{FF2B5EF4-FFF2-40B4-BE49-F238E27FC236}">
                <a16:creationId xmlns:a16="http://schemas.microsoft.com/office/drawing/2014/main" id="{B64F04B4-7D3E-4E1D-B316-4E841BC177E0}"/>
              </a:ext>
            </a:extLst>
          </p:cNvPr>
          <p:cNvSpPr txBox="1"/>
          <p:nvPr/>
        </p:nvSpPr>
        <p:spPr>
          <a:xfrm>
            <a:off x="2868220" y="2773533"/>
            <a:ext cx="1425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laser</a:t>
            </a:r>
          </a:p>
        </p:txBody>
      </p:sp>
    </p:spTree>
    <p:extLst>
      <p:ext uri="{BB962C8B-B14F-4D97-AF65-F5344CB8AC3E}">
        <p14:creationId xmlns:p14="http://schemas.microsoft.com/office/powerpoint/2010/main" val="596911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39CF4356-CB09-4365-8E99-3C90A6C1B10D}"/>
              </a:ext>
            </a:extLst>
          </p:cNvPr>
          <p:cNvCxnSpPr>
            <a:cxnSpLocks/>
          </p:cNvCxnSpPr>
          <p:nvPr/>
        </p:nvCxnSpPr>
        <p:spPr>
          <a:xfrm flipV="1">
            <a:off x="850870" y="2639424"/>
            <a:ext cx="1625969" cy="55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66A8A3CD-93D5-48B8-8C85-0EE13E76B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Refroidissement laser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E741721-8EE7-48C3-92A8-C7432D80EB24}"/>
              </a:ext>
            </a:extLst>
          </p:cNvPr>
          <p:cNvCxnSpPr>
            <a:cxnSpLocks/>
          </p:cNvCxnSpPr>
          <p:nvPr/>
        </p:nvCxnSpPr>
        <p:spPr>
          <a:xfrm>
            <a:off x="1386581" y="6140121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6D629BFB-7C32-4430-9B36-65B540B0A5D1}"/>
              </a:ext>
            </a:extLst>
          </p:cNvPr>
          <p:cNvCxnSpPr>
            <a:cxnSpLocks/>
          </p:cNvCxnSpPr>
          <p:nvPr/>
        </p:nvCxnSpPr>
        <p:spPr>
          <a:xfrm>
            <a:off x="1342678" y="4122107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24161DCD-C406-4892-BE6F-F9557F270A9E}"/>
              </a:ext>
            </a:extLst>
          </p:cNvPr>
          <p:cNvCxnSpPr>
            <a:cxnSpLocks/>
          </p:cNvCxnSpPr>
          <p:nvPr/>
        </p:nvCxnSpPr>
        <p:spPr>
          <a:xfrm>
            <a:off x="2923296" y="4122107"/>
            <a:ext cx="0" cy="2000258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6166A2E-7CF0-411C-A655-D3212E43A5AC}"/>
              </a:ext>
            </a:extLst>
          </p:cNvPr>
          <p:cNvSpPr txBox="1"/>
          <p:nvPr/>
        </p:nvSpPr>
        <p:spPr>
          <a:xfrm flipH="1">
            <a:off x="2489660" y="4474539"/>
            <a:ext cx="163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3AB461D-0F20-42E3-B3E8-A7D562B22087}"/>
              </a:ext>
            </a:extLst>
          </p:cNvPr>
          <p:cNvSpPr txBox="1"/>
          <p:nvPr/>
        </p:nvSpPr>
        <p:spPr>
          <a:xfrm>
            <a:off x="992985" y="5937699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Ea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DD19CE2-4F2C-49BE-AFF6-D5B47F279E74}"/>
              </a:ext>
            </a:extLst>
          </p:cNvPr>
          <p:cNvSpPr txBox="1"/>
          <p:nvPr/>
        </p:nvSpPr>
        <p:spPr>
          <a:xfrm>
            <a:off x="919912" y="3937440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Eb</a:t>
            </a:r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44906A1-964A-4FD7-B8DE-0363990BB3E6}"/>
              </a:ext>
            </a:extLst>
          </p:cNvPr>
          <p:cNvSpPr/>
          <p:nvPr/>
        </p:nvSpPr>
        <p:spPr>
          <a:xfrm>
            <a:off x="1959463" y="5904471"/>
            <a:ext cx="357841" cy="3967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4954D56-66FA-45F7-939F-5621D556189E}"/>
              </a:ext>
            </a:extLst>
          </p:cNvPr>
          <p:cNvSpPr/>
          <p:nvPr/>
        </p:nvSpPr>
        <p:spPr>
          <a:xfrm>
            <a:off x="446609" y="2308221"/>
            <a:ext cx="644363" cy="6877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40" name="Picture 16" descr="Image result for photon arrow">
            <a:extLst>
              <a:ext uri="{FF2B5EF4-FFF2-40B4-BE49-F238E27FC236}">
                <a16:creationId xmlns:a16="http://schemas.microsoft.com/office/drawing/2014/main" id="{445FBD2D-1EDE-4697-97E0-1731A70A5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25441" y="2526265"/>
            <a:ext cx="675105" cy="21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C9383228-E47D-46C4-9CE1-8B7D99124034}"/>
              </a:ext>
            </a:extLst>
          </p:cNvPr>
          <p:cNvSpPr txBox="1"/>
          <p:nvPr/>
        </p:nvSpPr>
        <p:spPr>
          <a:xfrm>
            <a:off x="1427706" y="2251736"/>
            <a:ext cx="622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A8EA9152-9009-46E1-8808-AA9FD76118DB}"/>
              </a:ext>
            </a:extLst>
          </p:cNvPr>
          <p:cNvSpPr txBox="1"/>
          <p:nvPr/>
        </p:nvSpPr>
        <p:spPr>
          <a:xfrm flipH="1">
            <a:off x="2868220" y="2209086"/>
            <a:ext cx="163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E=h</a:t>
            </a:r>
            <a:r>
              <a:rPr lang="el-GR" dirty="0"/>
              <a:t>ν</a:t>
            </a:r>
            <a:r>
              <a:rPr lang="fr-FR" baseline="-25000" dirty="0"/>
              <a:t>0</a:t>
            </a:r>
            <a:endParaRPr lang="fr-FR" dirty="0"/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60F041AB-498B-444C-A6F6-0242A4CC86FE}"/>
              </a:ext>
            </a:extLst>
          </p:cNvPr>
          <p:cNvCxnSpPr>
            <a:cxnSpLocks/>
          </p:cNvCxnSpPr>
          <p:nvPr/>
        </p:nvCxnSpPr>
        <p:spPr>
          <a:xfrm>
            <a:off x="1493582" y="2274507"/>
            <a:ext cx="2247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1" name="ZoneTexte 1040">
            <a:extLst>
              <a:ext uri="{FF2B5EF4-FFF2-40B4-BE49-F238E27FC236}">
                <a16:creationId xmlns:a16="http://schemas.microsoft.com/office/drawing/2014/main" id="{B64F04B4-7D3E-4E1D-B316-4E841BC177E0}"/>
              </a:ext>
            </a:extLst>
          </p:cNvPr>
          <p:cNvSpPr txBox="1"/>
          <p:nvPr/>
        </p:nvSpPr>
        <p:spPr>
          <a:xfrm>
            <a:off x="2868220" y="2773533"/>
            <a:ext cx="1425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laser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E9F9A29A-B694-4EBB-8B3F-B2C4A89E389E}"/>
              </a:ext>
            </a:extLst>
          </p:cNvPr>
          <p:cNvCxnSpPr>
            <a:cxnSpLocks/>
          </p:cNvCxnSpPr>
          <p:nvPr/>
        </p:nvCxnSpPr>
        <p:spPr>
          <a:xfrm flipV="1">
            <a:off x="5585727" y="2605676"/>
            <a:ext cx="1202728" cy="266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1FC052FB-716F-48AB-86B0-7D9AFF5F91DA}"/>
              </a:ext>
            </a:extLst>
          </p:cNvPr>
          <p:cNvCxnSpPr>
            <a:cxnSpLocks/>
          </p:cNvCxnSpPr>
          <p:nvPr/>
        </p:nvCxnSpPr>
        <p:spPr>
          <a:xfrm>
            <a:off x="5660115" y="6140121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D3F5CE4D-6772-42A6-BDBE-D4B00BC521A7}"/>
              </a:ext>
            </a:extLst>
          </p:cNvPr>
          <p:cNvCxnSpPr>
            <a:cxnSpLocks/>
          </p:cNvCxnSpPr>
          <p:nvPr/>
        </p:nvCxnSpPr>
        <p:spPr>
          <a:xfrm>
            <a:off x="5616212" y="4122107"/>
            <a:ext cx="1820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75785387-CFC1-4F38-8078-241CB1C6174A}"/>
              </a:ext>
            </a:extLst>
          </p:cNvPr>
          <p:cNvCxnSpPr>
            <a:cxnSpLocks/>
          </p:cNvCxnSpPr>
          <p:nvPr/>
        </p:nvCxnSpPr>
        <p:spPr>
          <a:xfrm>
            <a:off x="7196830" y="4122107"/>
            <a:ext cx="0" cy="2000258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6604C620-559F-4CB1-BF70-0E157224B2A8}"/>
              </a:ext>
            </a:extLst>
          </p:cNvPr>
          <p:cNvSpPr txBox="1"/>
          <p:nvPr/>
        </p:nvSpPr>
        <p:spPr>
          <a:xfrm flipH="1">
            <a:off x="6763194" y="4474539"/>
            <a:ext cx="163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</a:t>
            </a:r>
            <a:r>
              <a:rPr lang="el-GR" dirty="0"/>
              <a:t>ν</a:t>
            </a:r>
            <a:r>
              <a:rPr lang="fr-FR" baseline="-25000" dirty="0"/>
              <a:t>0 </a:t>
            </a:r>
            <a:endParaRPr lang="fr-FR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965C64F-17DE-4BFD-BEBD-8EAD92CA5329}"/>
              </a:ext>
            </a:extLst>
          </p:cNvPr>
          <p:cNvSpPr txBox="1"/>
          <p:nvPr/>
        </p:nvSpPr>
        <p:spPr>
          <a:xfrm>
            <a:off x="5266519" y="5937699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Ea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7C9B920-A402-4F4E-A9B6-5C12FBE1735F}"/>
              </a:ext>
            </a:extLst>
          </p:cNvPr>
          <p:cNvSpPr txBox="1"/>
          <p:nvPr/>
        </p:nvSpPr>
        <p:spPr>
          <a:xfrm>
            <a:off x="5193446" y="3937440"/>
            <a:ext cx="102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Eb</a:t>
            </a:r>
            <a:endParaRPr lang="fr-FR" dirty="0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4855163E-4208-47D7-B2C4-4E1349A7183F}"/>
              </a:ext>
            </a:extLst>
          </p:cNvPr>
          <p:cNvSpPr/>
          <p:nvPr/>
        </p:nvSpPr>
        <p:spPr>
          <a:xfrm>
            <a:off x="6168529" y="3993479"/>
            <a:ext cx="357841" cy="3967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53F01CCB-D4AC-4C2F-9402-D921C800ACD3}"/>
              </a:ext>
            </a:extLst>
          </p:cNvPr>
          <p:cNvSpPr/>
          <p:nvPr/>
        </p:nvSpPr>
        <p:spPr>
          <a:xfrm>
            <a:off x="5554335" y="2295558"/>
            <a:ext cx="644363" cy="6877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285720AA-7887-4AF7-9AE6-ADB2DC096FF5}"/>
              </a:ext>
            </a:extLst>
          </p:cNvPr>
          <p:cNvSpPr/>
          <p:nvPr/>
        </p:nvSpPr>
        <p:spPr>
          <a:xfrm>
            <a:off x="3932808" y="4669654"/>
            <a:ext cx="1062356" cy="36933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FEF02E6C-BBA2-48D6-B0D8-0039157EBD68}"/>
              </a:ext>
            </a:extLst>
          </p:cNvPr>
          <p:cNvSpPr txBox="1"/>
          <p:nvPr/>
        </p:nvSpPr>
        <p:spPr>
          <a:xfrm>
            <a:off x="6293356" y="2284253"/>
            <a:ext cx="622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 ’</a:t>
            </a:r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71F694B3-383B-4C5A-A0B1-2E916278F4E0}"/>
              </a:ext>
            </a:extLst>
          </p:cNvPr>
          <p:cNvCxnSpPr>
            <a:cxnSpLocks/>
          </p:cNvCxnSpPr>
          <p:nvPr/>
        </p:nvCxnSpPr>
        <p:spPr>
          <a:xfrm>
            <a:off x="6359232" y="2307024"/>
            <a:ext cx="2247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4484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6013</TotalTime>
  <Words>614</Words>
  <Application>Microsoft Office PowerPoint</Application>
  <PresentationFormat>Grand écran</PresentationFormat>
  <Paragraphs>173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Thème Office</vt:lpstr>
      <vt:lpstr>LP 38: Aspects corpusculaires du rayonnement: Notion de photon</vt:lpstr>
      <vt:lpstr>Présentation PowerPoint</vt:lpstr>
      <vt:lpstr>Effet photoélectrique : montage</vt:lpstr>
      <vt:lpstr>Effet photoélectrique : résultats</vt:lpstr>
      <vt:lpstr>Présentation PowerPoint</vt:lpstr>
      <vt:lpstr>Effet photoélectrique : longueur d’onde seuil</vt:lpstr>
      <vt:lpstr>Présentation PowerPoint</vt:lpstr>
      <vt:lpstr>Refroidissement laser</vt:lpstr>
      <vt:lpstr>Refroidissement laser</vt:lpstr>
      <vt:lpstr>Refroidissement laser</vt:lpstr>
      <vt:lpstr>Refroidissement laser</vt:lpstr>
      <vt:lpstr>Refroidissement laser</vt:lpstr>
      <vt:lpstr>Refroidissement Doppler</vt:lpstr>
      <vt:lpstr>Refroidissement Doppler</vt:lpstr>
      <vt:lpstr>Refroidissement Doppler</vt:lpstr>
      <vt:lpstr>Refroidissement Doppler</vt:lpstr>
      <vt:lpstr>Présentation PowerPoint</vt:lpstr>
      <vt:lpstr>Règles de sélection</vt:lpstr>
      <vt:lpstr>Pompage optique</vt:lpstr>
      <vt:lpstr>Pompage optique</vt:lpstr>
      <vt:lpstr>Présentation PowerPoint</vt:lpstr>
      <vt:lpstr>Source de photon unique</vt:lpstr>
      <vt:lpstr>Présentation PowerPoint</vt:lpstr>
      <vt:lpstr>Interféromètre de Hanbury,Brown et Twiss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 38: Aspect corpusculaire de la lumière : Notion de photon</dc:title>
  <dc:creator>Yann</dc:creator>
  <cp:lastModifiedBy>Yann</cp:lastModifiedBy>
  <cp:revision>37</cp:revision>
  <dcterms:created xsi:type="dcterms:W3CDTF">2021-02-11T21:09:05Z</dcterms:created>
  <dcterms:modified xsi:type="dcterms:W3CDTF">2021-03-25T21:52:06Z</dcterms:modified>
</cp:coreProperties>
</file>