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embeddedFontLst>
    <p:embeddedFont>
      <p:font typeface="Average"/>
      <p:regular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font" Target="fonts/Average-regular.fntdata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99fc8dabf_1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799fc8dabf_1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799fc8dabf_1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799fc8dabf_1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799fc8dabf_1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799fc8dabf_1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799fc8dabf_1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799fc8dabf_1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799fc8dabf_1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799fc8dabf_1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799fc8dabf_1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799fc8dabf_1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799fc8dabf_1_1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799fc8dabf_1_1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799fc8dabf_1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799fc8dabf_1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799fc8dabf_1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799fc8dabf_1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be2a8a2280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be2a8a2280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bd3c60491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bd3c60491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bd3c60491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bd3c60491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e2a8a2280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e2a8a2280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be2a8a2280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be2a8a2280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be2a8a2280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be2a8a2280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99fc8dabf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799fc8dabf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799fc8dabf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799fc8dabf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Relationship Id="rId4" Type="http://schemas.openxmlformats.org/officeDocument/2006/relationships/image" Target="../media/image5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gif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8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28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LP 37 : Absorption et émission de la lumière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436875"/>
            <a:ext cx="8520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Niveau : L3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Prérequis :</a:t>
            </a:r>
            <a:endParaRPr/>
          </a:p>
          <a:p>
            <a:pPr indent="-39306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fr"/>
              <a:t>Mécanique quantique : Théorie des perturbations dépendantes du temps (cas sinusoïdal), règle d’or de Fermi et principe d’incertitude de Heisenberg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3"/>
          <p:cNvSpPr txBox="1"/>
          <p:nvPr/>
        </p:nvSpPr>
        <p:spPr>
          <a:xfrm>
            <a:off x="284350" y="0"/>
            <a:ext cx="80601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900">
                <a:solidFill>
                  <a:srgbClr val="FFFFFF"/>
                </a:solidFill>
              </a:rPr>
              <a:t>Évolution des populations</a:t>
            </a:r>
            <a:r>
              <a:rPr b="1" lang="fr" sz="1900">
                <a:solidFill>
                  <a:srgbClr val="FFFFFF"/>
                </a:solidFill>
              </a:rPr>
              <a:t> du système à 2 niveaux</a:t>
            </a:r>
            <a:endParaRPr b="1" sz="1900">
              <a:solidFill>
                <a:srgbClr val="FFFFFF"/>
              </a:solidFill>
            </a:endParaRPr>
          </a:p>
        </p:txBody>
      </p:sp>
      <p:pic>
        <p:nvPicPr>
          <p:cNvPr id="128" name="Google Shape;128;p23"/>
          <p:cNvPicPr preferRelativeResize="0"/>
          <p:nvPr/>
        </p:nvPicPr>
        <p:blipFill rotWithShape="1">
          <a:blip r:embed="rId3">
            <a:alphaModFix/>
          </a:blip>
          <a:srcRect b="0" l="0" r="7493" t="9477"/>
          <a:stretch/>
        </p:blipFill>
        <p:spPr>
          <a:xfrm>
            <a:off x="1156000" y="535791"/>
            <a:ext cx="4419599" cy="428200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9" name="Google Shape;129;p23"/>
          <p:cNvCxnSpPr/>
          <p:nvPr/>
        </p:nvCxnSpPr>
        <p:spPr>
          <a:xfrm>
            <a:off x="1768850" y="3364425"/>
            <a:ext cx="5646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30" name="Google Shape;130;p23"/>
          <p:cNvCxnSpPr/>
          <p:nvPr/>
        </p:nvCxnSpPr>
        <p:spPr>
          <a:xfrm flipH="1">
            <a:off x="2301975" y="3385325"/>
            <a:ext cx="10500" cy="76320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dash"/>
            <a:round/>
            <a:headEnd len="med" w="med" type="none"/>
            <a:tailEnd len="med" w="med" type="none"/>
          </a:ln>
        </p:spPr>
      </p:cxnSp>
      <p:sp>
        <p:nvSpPr>
          <p:cNvPr id="131" name="Google Shape;131;p23"/>
          <p:cNvSpPr txBox="1"/>
          <p:nvPr/>
        </p:nvSpPr>
        <p:spPr>
          <a:xfrm>
            <a:off x="1341650" y="3061325"/>
            <a:ext cx="564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0,25</a:t>
            </a:r>
            <a:endParaRPr/>
          </a:p>
        </p:txBody>
      </p:sp>
      <p:sp>
        <p:nvSpPr>
          <p:cNvPr id="132" name="Google Shape;132;p23"/>
          <p:cNvSpPr txBox="1"/>
          <p:nvPr/>
        </p:nvSpPr>
        <p:spPr>
          <a:xfrm>
            <a:off x="2301975" y="3772275"/>
            <a:ext cx="9123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/>
              <a:t>ɸ</a:t>
            </a:r>
            <a:r>
              <a:rPr baseline="-25000" lang="fr" sz="2100"/>
              <a:t>ph,sat</a:t>
            </a:r>
            <a:endParaRPr baseline="-25000" sz="2100"/>
          </a:p>
        </p:txBody>
      </p:sp>
      <p:pic>
        <p:nvPicPr>
          <p:cNvPr id="133" name="Google Shape;133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31500" y="2295200"/>
            <a:ext cx="2012940" cy="76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 txBox="1"/>
          <p:nvPr/>
        </p:nvSpPr>
        <p:spPr>
          <a:xfrm>
            <a:off x="284350" y="0"/>
            <a:ext cx="6875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900">
                <a:solidFill>
                  <a:srgbClr val="FFFFFF"/>
                </a:solidFill>
              </a:rPr>
              <a:t>Laser Nd</a:t>
            </a:r>
            <a:r>
              <a:rPr b="1" baseline="30000" lang="fr" sz="2000">
                <a:solidFill>
                  <a:srgbClr val="FFFFFF"/>
                </a:solidFill>
              </a:rPr>
              <a:t>3+</a:t>
            </a:r>
            <a:r>
              <a:rPr b="1" lang="fr" sz="1900">
                <a:solidFill>
                  <a:srgbClr val="FFFFFF"/>
                </a:solidFill>
              </a:rPr>
              <a:t> : YAG : niveaux d’énergie du néodyme Nd</a:t>
            </a:r>
            <a:r>
              <a:rPr b="1" baseline="30000" lang="fr" sz="1900">
                <a:solidFill>
                  <a:srgbClr val="FFFFFF"/>
                </a:solidFill>
              </a:rPr>
              <a:t>3+</a:t>
            </a:r>
            <a:endParaRPr b="1" baseline="30000" sz="1900">
              <a:solidFill>
                <a:srgbClr val="FFFFFF"/>
              </a:solidFill>
            </a:endParaRPr>
          </a:p>
        </p:txBody>
      </p:sp>
      <p:cxnSp>
        <p:nvCxnSpPr>
          <p:cNvPr id="143" name="Google Shape;143;p25"/>
          <p:cNvCxnSpPr/>
          <p:nvPr/>
        </p:nvCxnSpPr>
        <p:spPr>
          <a:xfrm flipH="1" rot="10800000">
            <a:off x="5249875" y="3270175"/>
            <a:ext cx="2900100" cy="3030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4" name="Google Shape;144;p25"/>
          <p:cNvCxnSpPr/>
          <p:nvPr/>
        </p:nvCxnSpPr>
        <p:spPr>
          <a:xfrm flipH="1" rot="10800000">
            <a:off x="5249875" y="885475"/>
            <a:ext cx="2981100" cy="1080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5" name="Google Shape;145;p25"/>
          <p:cNvCxnSpPr/>
          <p:nvPr/>
        </p:nvCxnSpPr>
        <p:spPr>
          <a:xfrm flipH="1" rot="10800000">
            <a:off x="6969475" y="1542025"/>
            <a:ext cx="1261500" cy="180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6" name="Google Shape;146;p25"/>
          <p:cNvCxnSpPr/>
          <p:nvPr/>
        </p:nvCxnSpPr>
        <p:spPr>
          <a:xfrm flipH="1" rot="10800000">
            <a:off x="6969475" y="2320950"/>
            <a:ext cx="1261500" cy="180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7" name="Google Shape;147;p25"/>
          <p:cNvCxnSpPr/>
          <p:nvPr/>
        </p:nvCxnSpPr>
        <p:spPr>
          <a:xfrm rot="10800000">
            <a:off x="5431750" y="935775"/>
            <a:ext cx="0" cy="2374800"/>
          </a:xfrm>
          <a:prstGeom prst="straightConnector1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48" name="Google Shape;148;p25"/>
          <p:cNvCxnSpPr/>
          <p:nvPr/>
        </p:nvCxnSpPr>
        <p:spPr>
          <a:xfrm>
            <a:off x="5592625" y="935875"/>
            <a:ext cx="30300" cy="2364600"/>
          </a:xfrm>
          <a:prstGeom prst="straightConnector1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49" name="Google Shape;149;p25"/>
          <p:cNvCxnSpPr/>
          <p:nvPr/>
        </p:nvCxnSpPr>
        <p:spPr>
          <a:xfrm>
            <a:off x="6307100" y="952375"/>
            <a:ext cx="30300" cy="2364600"/>
          </a:xfrm>
          <a:prstGeom prst="straightConnector1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50" name="Google Shape;150;p25"/>
          <p:cNvSpPr txBox="1"/>
          <p:nvPr/>
        </p:nvSpPr>
        <p:spPr>
          <a:xfrm>
            <a:off x="4895425" y="1834375"/>
            <a:ext cx="536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9900"/>
                </a:solidFill>
              </a:rPr>
              <a:t>W</a:t>
            </a:r>
            <a:r>
              <a:rPr baseline="-25000" lang="fr" sz="2100">
                <a:solidFill>
                  <a:srgbClr val="FF9900"/>
                </a:solidFill>
              </a:rPr>
              <a:t>p</a:t>
            </a:r>
            <a:endParaRPr baseline="-25000" sz="2100">
              <a:solidFill>
                <a:srgbClr val="FF9900"/>
              </a:solidFill>
            </a:endParaRPr>
          </a:p>
        </p:txBody>
      </p:sp>
      <p:sp>
        <p:nvSpPr>
          <p:cNvPr id="151" name="Google Shape;151;p25"/>
          <p:cNvSpPr txBox="1"/>
          <p:nvPr/>
        </p:nvSpPr>
        <p:spPr>
          <a:xfrm>
            <a:off x="5639325" y="1880725"/>
            <a:ext cx="536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9900"/>
                </a:solidFill>
              </a:rPr>
              <a:t>W</a:t>
            </a:r>
            <a:r>
              <a:rPr baseline="-25000" lang="fr" sz="2100">
                <a:solidFill>
                  <a:srgbClr val="FF9900"/>
                </a:solidFill>
              </a:rPr>
              <a:t>p</a:t>
            </a:r>
            <a:endParaRPr baseline="-25000" sz="2100">
              <a:solidFill>
                <a:srgbClr val="FF9900"/>
              </a:solidFill>
            </a:endParaRPr>
          </a:p>
        </p:txBody>
      </p:sp>
      <p:sp>
        <p:nvSpPr>
          <p:cNvPr id="152" name="Google Shape;152;p25"/>
          <p:cNvSpPr txBox="1"/>
          <p:nvPr/>
        </p:nvSpPr>
        <p:spPr>
          <a:xfrm>
            <a:off x="6337400" y="952375"/>
            <a:ext cx="536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9900"/>
                </a:solidFill>
              </a:rPr>
              <a:t>Ɣ</a:t>
            </a:r>
            <a:r>
              <a:rPr baseline="-25000" lang="fr" sz="2100">
                <a:solidFill>
                  <a:srgbClr val="FF9900"/>
                </a:solidFill>
              </a:rPr>
              <a:t>30</a:t>
            </a:r>
            <a:endParaRPr baseline="-25000" sz="2100">
              <a:solidFill>
                <a:srgbClr val="FF9900"/>
              </a:solidFill>
            </a:endParaRPr>
          </a:p>
        </p:txBody>
      </p:sp>
      <p:cxnSp>
        <p:nvCxnSpPr>
          <p:cNvPr id="153" name="Google Shape;153;p25"/>
          <p:cNvCxnSpPr/>
          <p:nvPr/>
        </p:nvCxnSpPr>
        <p:spPr>
          <a:xfrm>
            <a:off x="7210250" y="905575"/>
            <a:ext cx="262800" cy="646800"/>
          </a:xfrm>
          <a:prstGeom prst="straightConnector1">
            <a:avLst/>
          </a:prstGeom>
          <a:noFill/>
          <a:ln cap="flat" cmpd="sng" w="38100">
            <a:solidFill>
              <a:srgbClr val="B7B7B7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54" name="Google Shape;154;p25"/>
          <p:cNvCxnSpPr/>
          <p:nvPr/>
        </p:nvCxnSpPr>
        <p:spPr>
          <a:xfrm flipH="1">
            <a:off x="7159675" y="2350600"/>
            <a:ext cx="262800" cy="949800"/>
          </a:xfrm>
          <a:prstGeom prst="straightConnector1">
            <a:avLst/>
          </a:prstGeom>
          <a:noFill/>
          <a:ln cap="flat" cmpd="sng" w="38100">
            <a:solidFill>
              <a:srgbClr val="B7B7B7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55" name="Google Shape;155;p25"/>
          <p:cNvCxnSpPr/>
          <p:nvPr/>
        </p:nvCxnSpPr>
        <p:spPr>
          <a:xfrm rot="10800000">
            <a:off x="7129325" y="1572600"/>
            <a:ext cx="10200" cy="757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56" name="Google Shape;156;p25"/>
          <p:cNvCxnSpPr/>
          <p:nvPr/>
        </p:nvCxnSpPr>
        <p:spPr>
          <a:xfrm>
            <a:off x="7235100" y="1572500"/>
            <a:ext cx="20100" cy="7479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57" name="Google Shape;157;p25"/>
          <p:cNvCxnSpPr/>
          <p:nvPr/>
        </p:nvCxnSpPr>
        <p:spPr>
          <a:xfrm>
            <a:off x="8167250" y="1558438"/>
            <a:ext cx="20100" cy="7479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58" name="Google Shape;158;p25"/>
          <p:cNvSpPr txBox="1"/>
          <p:nvPr/>
        </p:nvSpPr>
        <p:spPr>
          <a:xfrm>
            <a:off x="7473050" y="952375"/>
            <a:ext cx="536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B7B7B7"/>
                </a:solidFill>
              </a:rPr>
              <a:t>Ɣ</a:t>
            </a:r>
            <a:r>
              <a:rPr baseline="-25000" lang="fr" sz="2100">
                <a:solidFill>
                  <a:srgbClr val="B7B7B7"/>
                </a:solidFill>
              </a:rPr>
              <a:t>32</a:t>
            </a:r>
            <a:endParaRPr baseline="-25000" sz="2100">
              <a:solidFill>
                <a:srgbClr val="B7B7B7"/>
              </a:solidFill>
            </a:endParaRPr>
          </a:p>
        </p:txBody>
      </p:sp>
      <p:sp>
        <p:nvSpPr>
          <p:cNvPr id="159" name="Google Shape;159;p25"/>
          <p:cNvSpPr txBox="1"/>
          <p:nvPr/>
        </p:nvSpPr>
        <p:spPr>
          <a:xfrm>
            <a:off x="7365150" y="2547613"/>
            <a:ext cx="536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B7B7B7"/>
                </a:solidFill>
              </a:rPr>
              <a:t>Ɣ</a:t>
            </a:r>
            <a:r>
              <a:rPr baseline="-25000" lang="fr" sz="2100">
                <a:solidFill>
                  <a:srgbClr val="B7B7B7"/>
                </a:solidFill>
              </a:rPr>
              <a:t>10</a:t>
            </a:r>
            <a:endParaRPr baseline="-25000" sz="2100">
              <a:solidFill>
                <a:srgbClr val="B7B7B7"/>
              </a:solidFill>
            </a:endParaRPr>
          </a:p>
        </p:txBody>
      </p:sp>
      <p:sp>
        <p:nvSpPr>
          <p:cNvPr id="160" name="Google Shape;160;p25"/>
          <p:cNvSpPr txBox="1"/>
          <p:nvPr/>
        </p:nvSpPr>
        <p:spPr>
          <a:xfrm>
            <a:off x="7235100" y="1678425"/>
            <a:ext cx="8559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0000"/>
                </a:solidFill>
              </a:rPr>
              <a:t>𝝈</a:t>
            </a:r>
            <a:r>
              <a:rPr baseline="-25000" lang="fr" sz="2100">
                <a:solidFill>
                  <a:srgbClr val="FF0000"/>
                </a:solidFill>
              </a:rPr>
              <a:t>0</a:t>
            </a:r>
            <a:r>
              <a:rPr lang="fr" sz="2100">
                <a:solidFill>
                  <a:srgbClr val="FF0000"/>
                </a:solidFill>
              </a:rPr>
              <a:t> ɸ</a:t>
            </a:r>
            <a:r>
              <a:rPr baseline="-25000" lang="fr" sz="2100">
                <a:solidFill>
                  <a:srgbClr val="FF0000"/>
                </a:solidFill>
              </a:rPr>
              <a:t>ph</a:t>
            </a:r>
            <a:endParaRPr baseline="-25000" sz="2100">
              <a:solidFill>
                <a:srgbClr val="FF0000"/>
              </a:solidFill>
            </a:endParaRPr>
          </a:p>
        </p:txBody>
      </p:sp>
      <p:sp>
        <p:nvSpPr>
          <p:cNvPr id="161" name="Google Shape;161;p25"/>
          <p:cNvSpPr txBox="1"/>
          <p:nvPr/>
        </p:nvSpPr>
        <p:spPr>
          <a:xfrm>
            <a:off x="6295388" y="1697538"/>
            <a:ext cx="8559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0000"/>
                </a:solidFill>
              </a:rPr>
              <a:t>𝝈</a:t>
            </a:r>
            <a:r>
              <a:rPr baseline="-25000" lang="fr" sz="2100">
                <a:solidFill>
                  <a:srgbClr val="FF0000"/>
                </a:solidFill>
              </a:rPr>
              <a:t>0</a:t>
            </a:r>
            <a:r>
              <a:rPr lang="fr" sz="2100">
                <a:solidFill>
                  <a:srgbClr val="FF0000"/>
                </a:solidFill>
              </a:rPr>
              <a:t> ɸ</a:t>
            </a:r>
            <a:r>
              <a:rPr baseline="-25000" lang="fr" sz="2100">
                <a:solidFill>
                  <a:srgbClr val="FF0000"/>
                </a:solidFill>
              </a:rPr>
              <a:t>ph</a:t>
            </a:r>
            <a:endParaRPr baseline="-25000" sz="2100">
              <a:solidFill>
                <a:srgbClr val="FF0000"/>
              </a:solidFill>
            </a:endParaRPr>
          </a:p>
        </p:txBody>
      </p:sp>
      <p:sp>
        <p:nvSpPr>
          <p:cNvPr id="162" name="Google Shape;162;p25"/>
          <p:cNvSpPr txBox="1"/>
          <p:nvPr/>
        </p:nvSpPr>
        <p:spPr>
          <a:xfrm>
            <a:off x="8263600" y="1697550"/>
            <a:ext cx="536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0000"/>
                </a:solidFill>
              </a:rPr>
              <a:t>Ɣ</a:t>
            </a:r>
            <a:r>
              <a:rPr baseline="-25000" lang="fr" sz="2100">
                <a:solidFill>
                  <a:srgbClr val="FF0000"/>
                </a:solidFill>
              </a:rPr>
              <a:t>21</a:t>
            </a:r>
            <a:endParaRPr baseline="-25000" sz="2100">
              <a:solidFill>
                <a:srgbClr val="FF0000"/>
              </a:solidFill>
            </a:endParaRPr>
          </a:p>
        </p:txBody>
      </p:sp>
      <p:sp>
        <p:nvSpPr>
          <p:cNvPr id="163" name="Google Shape;163;p25"/>
          <p:cNvSpPr txBox="1"/>
          <p:nvPr/>
        </p:nvSpPr>
        <p:spPr>
          <a:xfrm>
            <a:off x="8271300" y="3108475"/>
            <a:ext cx="636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FFFF"/>
                </a:solidFill>
              </a:rPr>
              <a:t>E</a:t>
            </a:r>
            <a:r>
              <a:rPr baseline="-25000" lang="fr" sz="2100">
                <a:solidFill>
                  <a:srgbClr val="FFFFFF"/>
                </a:solidFill>
              </a:rPr>
              <a:t>0</a:t>
            </a:r>
            <a:endParaRPr baseline="-25000" sz="2100">
              <a:solidFill>
                <a:srgbClr val="FFFFFF"/>
              </a:solidFill>
            </a:endParaRPr>
          </a:p>
        </p:txBody>
      </p:sp>
      <p:sp>
        <p:nvSpPr>
          <p:cNvPr id="164" name="Google Shape;164;p25"/>
          <p:cNvSpPr txBox="1"/>
          <p:nvPr/>
        </p:nvSpPr>
        <p:spPr>
          <a:xfrm>
            <a:off x="8314575" y="2205450"/>
            <a:ext cx="636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FFFF"/>
                </a:solidFill>
              </a:rPr>
              <a:t>E</a:t>
            </a:r>
            <a:r>
              <a:rPr baseline="-25000" lang="fr" sz="2100">
                <a:solidFill>
                  <a:srgbClr val="FFFFFF"/>
                </a:solidFill>
              </a:rPr>
              <a:t>1</a:t>
            </a:r>
            <a:endParaRPr baseline="-25000" sz="2100">
              <a:solidFill>
                <a:srgbClr val="FFFFFF"/>
              </a:solidFill>
            </a:endParaRPr>
          </a:p>
        </p:txBody>
      </p:sp>
      <p:sp>
        <p:nvSpPr>
          <p:cNvPr id="165" name="Google Shape;165;p25"/>
          <p:cNvSpPr txBox="1"/>
          <p:nvPr/>
        </p:nvSpPr>
        <p:spPr>
          <a:xfrm>
            <a:off x="8263600" y="1189650"/>
            <a:ext cx="636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FFFF"/>
                </a:solidFill>
              </a:rPr>
              <a:t>E</a:t>
            </a:r>
            <a:r>
              <a:rPr baseline="-25000" lang="fr" sz="2100">
                <a:solidFill>
                  <a:srgbClr val="FFFFFF"/>
                </a:solidFill>
              </a:rPr>
              <a:t>2</a:t>
            </a:r>
            <a:endParaRPr baseline="-25000" sz="2100">
              <a:solidFill>
                <a:srgbClr val="FFFFFF"/>
              </a:solidFill>
            </a:endParaRPr>
          </a:p>
        </p:txBody>
      </p:sp>
      <p:sp>
        <p:nvSpPr>
          <p:cNvPr id="166" name="Google Shape;166;p25"/>
          <p:cNvSpPr txBox="1"/>
          <p:nvPr/>
        </p:nvSpPr>
        <p:spPr>
          <a:xfrm>
            <a:off x="8213500" y="636925"/>
            <a:ext cx="636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FFFF"/>
                </a:solidFill>
              </a:rPr>
              <a:t>E</a:t>
            </a:r>
            <a:r>
              <a:rPr baseline="-25000" lang="fr" sz="2100">
                <a:solidFill>
                  <a:srgbClr val="FFFFFF"/>
                </a:solidFill>
              </a:rPr>
              <a:t>3</a:t>
            </a:r>
            <a:endParaRPr baseline="-25000" sz="2100">
              <a:solidFill>
                <a:srgbClr val="FFFFFF"/>
              </a:solidFill>
            </a:endParaRPr>
          </a:p>
        </p:txBody>
      </p:sp>
      <p:pic>
        <p:nvPicPr>
          <p:cNvPr id="167" name="Google Shape;167;p25"/>
          <p:cNvPicPr preferRelativeResize="0"/>
          <p:nvPr/>
        </p:nvPicPr>
        <p:blipFill rotWithShape="1">
          <a:blip r:embed="rId3">
            <a:alphaModFix/>
          </a:blip>
          <a:srcRect b="12579" l="5986" r="3589" t="4004"/>
          <a:stretch/>
        </p:blipFill>
        <p:spPr>
          <a:xfrm>
            <a:off x="212100" y="466800"/>
            <a:ext cx="4708050" cy="3257948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25"/>
          <p:cNvSpPr txBox="1"/>
          <p:nvPr/>
        </p:nvSpPr>
        <p:spPr>
          <a:xfrm>
            <a:off x="355700" y="3918600"/>
            <a:ext cx="8690400" cy="11544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2100">
                <a:solidFill>
                  <a:srgbClr val="FFFFFF"/>
                </a:solidFill>
              </a:rPr>
              <a:t>Définition : </a:t>
            </a:r>
            <a:endParaRPr sz="21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FFFF"/>
                </a:solidFill>
              </a:rPr>
              <a:t>Pompage : Ensemble des processus d’excitation des niveaux peuplés vers des niveaux de hautes énergies</a:t>
            </a:r>
            <a:endParaRPr sz="21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3" name="Google Shape;173;p26"/>
          <p:cNvCxnSpPr/>
          <p:nvPr/>
        </p:nvCxnSpPr>
        <p:spPr>
          <a:xfrm flipH="1" rot="10800000">
            <a:off x="373075" y="2889175"/>
            <a:ext cx="2900100" cy="3030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4" name="Google Shape;174;p26"/>
          <p:cNvCxnSpPr/>
          <p:nvPr/>
        </p:nvCxnSpPr>
        <p:spPr>
          <a:xfrm flipH="1" rot="10800000">
            <a:off x="373075" y="504475"/>
            <a:ext cx="2981100" cy="1080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5" name="Google Shape;175;p26"/>
          <p:cNvCxnSpPr/>
          <p:nvPr/>
        </p:nvCxnSpPr>
        <p:spPr>
          <a:xfrm flipH="1" rot="10800000">
            <a:off x="2092675" y="1161025"/>
            <a:ext cx="1261500" cy="180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6" name="Google Shape;176;p26"/>
          <p:cNvCxnSpPr/>
          <p:nvPr/>
        </p:nvCxnSpPr>
        <p:spPr>
          <a:xfrm flipH="1" rot="10800000">
            <a:off x="2092675" y="1939950"/>
            <a:ext cx="1261500" cy="180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77" name="Google Shape;177;p26"/>
          <p:cNvCxnSpPr/>
          <p:nvPr/>
        </p:nvCxnSpPr>
        <p:spPr>
          <a:xfrm rot="10800000">
            <a:off x="554950" y="554775"/>
            <a:ext cx="0" cy="2374800"/>
          </a:xfrm>
          <a:prstGeom prst="straightConnector1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78" name="Google Shape;178;p26"/>
          <p:cNvCxnSpPr/>
          <p:nvPr/>
        </p:nvCxnSpPr>
        <p:spPr>
          <a:xfrm>
            <a:off x="715825" y="554875"/>
            <a:ext cx="30300" cy="2364600"/>
          </a:xfrm>
          <a:prstGeom prst="straightConnector1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79" name="Google Shape;179;p26"/>
          <p:cNvCxnSpPr/>
          <p:nvPr/>
        </p:nvCxnSpPr>
        <p:spPr>
          <a:xfrm>
            <a:off x="1430300" y="571375"/>
            <a:ext cx="30300" cy="2364600"/>
          </a:xfrm>
          <a:prstGeom prst="straightConnector1">
            <a:avLst/>
          </a:prstGeom>
          <a:noFill/>
          <a:ln cap="flat" cmpd="sng" w="38100">
            <a:solidFill>
              <a:srgbClr val="FF990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80" name="Google Shape;180;p26"/>
          <p:cNvSpPr txBox="1"/>
          <p:nvPr/>
        </p:nvSpPr>
        <p:spPr>
          <a:xfrm>
            <a:off x="18625" y="1453375"/>
            <a:ext cx="536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9900"/>
                </a:solidFill>
              </a:rPr>
              <a:t>W</a:t>
            </a:r>
            <a:r>
              <a:rPr baseline="-25000" lang="fr" sz="2100">
                <a:solidFill>
                  <a:srgbClr val="FF9900"/>
                </a:solidFill>
              </a:rPr>
              <a:t>p</a:t>
            </a:r>
            <a:endParaRPr baseline="-25000" sz="2100">
              <a:solidFill>
                <a:srgbClr val="FF9900"/>
              </a:solidFill>
            </a:endParaRPr>
          </a:p>
        </p:txBody>
      </p:sp>
      <p:sp>
        <p:nvSpPr>
          <p:cNvPr id="181" name="Google Shape;181;p26"/>
          <p:cNvSpPr txBox="1"/>
          <p:nvPr/>
        </p:nvSpPr>
        <p:spPr>
          <a:xfrm>
            <a:off x="762525" y="1499725"/>
            <a:ext cx="536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9900"/>
                </a:solidFill>
              </a:rPr>
              <a:t>W</a:t>
            </a:r>
            <a:r>
              <a:rPr baseline="-25000" lang="fr" sz="2100">
                <a:solidFill>
                  <a:srgbClr val="FF9900"/>
                </a:solidFill>
              </a:rPr>
              <a:t>p</a:t>
            </a:r>
            <a:endParaRPr baseline="-25000" sz="2100">
              <a:solidFill>
                <a:srgbClr val="FF9900"/>
              </a:solidFill>
            </a:endParaRPr>
          </a:p>
        </p:txBody>
      </p:sp>
      <p:sp>
        <p:nvSpPr>
          <p:cNvPr id="182" name="Google Shape;182;p26"/>
          <p:cNvSpPr txBox="1"/>
          <p:nvPr/>
        </p:nvSpPr>
        <p:spPr>
          <a:xfrm>
            <a:off x="1460600" y="571375"/>
            <a:ext cx="536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9900"/>
                </a:solidFill>
              </a:rPr>
              <a:t>Ɣ</a:t>
            </a:r>
            <a:r>
              <a:rPr baseline="-25000" lang="fr" sz="2100">
                <a:solidFill>
                  <a:srgbClr val="FF9900"/>
                </a:solidFill>
              </a:rPr>
              <a:t>30</a:t>
            </a:r>
            <a:endParaRPr baseline="-25000" sz="2100">
              <a:solidFill>
                <a:srgbClr val="FF9900"/>
              </a:solidFill>
            </a:endParaRPr>
          </a:p>
        </p:txBody>
      </p:sp>
      <p:cxnSp>
        <p:nvCxnSpPr>
          <p:cNvPr id="183" name="Google Shape;183;p26"/>
          <p:cNvCxnSpPr/>
          <p:nvPr/>
        </p:nvCxnSpPr>
        <p:spPr>
          <a:xfrm>
            <a:off x="2333450" y="524575"/>
            <a:ext cx="262800" cy="646800"/>
          </a:xfrm>
          <a:prstGeom prst="straightConnector1">
            <a:avLst/>
          </a:prstGeom>
          <a:noFill/>
          <a:ln cap="flat" cmpd="sng" w="38100">
            <a:solidFill>
              <a:srgbClr val="B7B7B7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84" name="Google Shape;184;p26"/>
          <p:cNvCxnSpPr/>
          <p:nvPr/>
        </p:nvCxnSpPr>
        <p:spPr>
          <a:xfrm flipH="1">
            <a:off x="2282875" y="1969600"/>
            <a:ext cx="262800" cy="949800"/>
          </a:xfrm>
          <a:prstGeom prst="straightConnector1">
            <a:avLst/>
          </a:prstGeom>
          <a:noFill/>
          <a:ln cap="flat" cmpd="sng" w="38100">
            <a:solidFill>
              <a:srgbClr val="B7B7B7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85" name="Google Shape;185;p26"/>
          <p:cNvCxnSpPr/>
          <p:nvPr/>
        </p:nvCxnSpPr>
        <p:spPr>
          <a:xfrm rot="10800000">
            <a:off x="2252525" y="1191600"/>
            <a:ext cx="10200" cy="7578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86" name="Google Shape;186;p26"/>
          <p:cNvCxnSpPr/>
          <p:nvPr/>
        </p:nvCxnSpPr>
        <p:spPr>
          <a:xfrm>
            <a:off x="2358300" y="1191500"/>
            <a:ext cx="20100" cy="7479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187" name="Google Shape;187;p26"/>
          <p:cNvCxnSpPr/>
          <p:nvPr/>
        </p:nvCxnSpPr>
        <p:spPr>
          <a:xfrm>
            <a:off x="3290450" y="1177438"/>
            <a:ext cx="20100" cy="7479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188" name="Google Shape;188;p26"/>
          <p:cNvSpPr txBox="1"/>
          <p:nvPr/>
        </p:nvSpPr>
        <p:spPr>
          <a:xfrm>
            <a:off x="2596250" y="571375"/>
            <a:ext cx="536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B7B7B7"/>
                </a:solidFill>
              </a:rPr>
              <a:t>Ɣ</a:t>
            </a:r>
            <a:r>
              <a:rPr baseline="-25000" lang="fr" sz="2100">
                <a:solidFill>
                  <a:srgbClr val="B7B7B7"/>
                </a:solidFill>
              </a:rPr>
              <a:t>32</a:t>
            </a:r>
            <a:endParaRPr baseline="-25000" sz="2100">
              <a:solidFill>
                <a:srgbClr val="B7B7B7"/>
              </a:solidFill>
            </a:endParaRPr>
          </a:p>
        </p:txBody>
      </p:sp>
      <p:sp>
        <p:nvSpPr>
          <p:cNvPr id="189" name="Google Shape;189;p26"/>
          <p:cNvSpPr txBox="1"/>
          <p:nvPr/>
        </p:nvSpPr>
        <p:spPr>
          <a:xfrm>
            <a:off x="2488350" y="2166613"/>
            <a:ext cx="536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B7B7B7"/>
                </a:solidFill>
              </a:rPr>
              <a:t>Ɣ</a:t>
            </a:r>
            <a:r>
              <a:rPr baseline="-25000" lang="fr" sz="2100">
                <a:solidFill>
                  <a:srgbClr val="B7B7B7"/>
                </a:solidFill>
              </a:rPr>
              <a:t>10</a:t>
            </a:r>
            <a:endParaRPr baseline="-25000" sz="2100">
              <a:solidFill>
                <a:srgbClr val="B7B7B7"/>
              </a:solidFill>
            </a:endParaRPr>
          </a:p>
        </p:txBody>
      </p:sp>
      <p:sp>
        <p:nvSpPr>
          <p:cNvPr id="190" name="Google Shape;190;p26"/>
          <p:cNvSpPr txBox="1"/>
          <p:nvPr/>
        </p:nvSpPr>
        <p:spPr>
          <a:xfrm>
            <a:off x="2358300" y="1297425"/>
            <a:ext cx="8559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0000"/>
                </a:solidFill>
              </a:rPr>
              <a:t>𝝈</a:t>
            </a:r>
            <a:r>
              <a:rPr baseline="-25000" lang="fr" sz="2100">
                <a:solidFill>
                  <a:srgbClr val="FF0000"/>
                </a:solidFill>
              </a:rPr>
              <a:t>0</a:t>
            </a:r>
            <a:r>
              <a:rPr lang="fr" sz="2100">
                <a:solidFill>
                  <a:srgbClr val="FF0000"/>
                </a:solidFill>
              </a:rPr>
              <a:t> ɸ</a:t>
            </a:r>
            <a:r>
              <a:rPr baseline="-25000" lang="fr" sz="2100">
                <a:solidFill>
                  <a:srgbClr val="FF0000"/>
                </a:solidFill>
              </a:rPr>
              <a:t>ph</a:t>
            </a:r>
            <a:endParaRPr baseline="-25000" sz="2100">
              <a:solidFill>
                <a:srgbClr val="FF0000"/>
              </a:solidFill>
            </a:endParaRPr>
          </a:p>
        </p:txBody>
      </p:sp>
      <p:sp>
        <p:nvSpPr>
          <p:cNvPr id="191" name="Google Shape;191;p26"/>
          <p:cNvSpPr txBox="1"/>
          <p:nvPr/>
        </p:nvSpPr>
        <p:spPr>
          <a:xfrm>
            <a:off x="1418588" y="1316538"/>
            <a:ext cx="8559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0000"/>
                </a:solidFill>
              </a:rPr>
              <a:t>𝝈</a:t>
            </a:r>
            <a:r>
              <a:rPr baseline="-25000" lang="fr" sz="2100">
                <a:solidFill>
                  <a:srgbClr val="FF0000"/>
                </a:solidFill>
              </a:rPr>
              <a:t>0</a:t>
            </a:r>
            <a:r>
              <a:rPr lang="fr" sz="2100">
                <a:solidFill>
                  <a:srgbClr val="FF0000"/>
                </a:solidFill>
              </a:rPr>
              <a:t> ɸ</a:t>
            </a:r>
            <a:r>
              <a:rPr baseline="-25000" lang="fr" sz="2100">
                <a:solidFill>
                  <a:srgbClr val="FF0000"/>
                </a:solidFill>
              </a:rPr>
              <a:t>ph</a:t>
            </a:r>
            <a:endParaRPr baseline="-25000" sz="2100">
              <a:solidFill>
                <a:srgbClr val="FF0000"/>
              </a:solidFill>
            </a:endParaRPr>
          </a:p>
        </p:txBody>
      </p:sp>
      <p:sp>
        <p:nvSpPr>
          <p:cNvPr id="192" name="Google Shape;192;p26"/>
          <p:cNvSpPr txBox="1"/>
          <p:nvPr/>
        </p:nvSpPr>
        <p:spPr>
          <a:xfrm>
            <a:off x="3386800" y="1316550"/>
            <a:ext cx="5364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0000"/>
                </a:solidFill>
              </a:rPr>
              <a:t>Ɣ</a:t>
            </a:r>
            <a:r>
              <a:rPr baseline="-25000" lang="fr" sz="2100">
                <a:solidFill>
                  <a:srgbClr val="FF0000"/>
                </a:solidFill>
              </a:rPr>
              <a:t>21</a:t>
            </a:r>
            <a:endParaRPr baseline="-25000" sz="2100">
              <a:solidFill>
                <a:srgbClr val="FF0000"/>
              </a:solidFill>
            </a:endParaRPr>
          </a:p>
        </p:txBody>
      </p:sp>
      <p:sp>
        <p:nvSpPr>
          <p:cNvPr id="193" name="Google Shape;193;p26"/>
          <p:cNvSpPr txBox="1"/>
          <p:nvPr/>
        </p:nvSpPr>
        <p:spPr>
          <a:xfrm>
            <a:off x="3394500" y="2727475"/>
            <a:ext cx="636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FFFF"/>
                </a:solidFill>
              </a:rPr>
              <a:t>E</a:t>
            </a:r>
            <a:r>
              <a:rPr baseline="-25000" lang="fr" sz="2100">
                <a:solidFill>
                  <a:srgbClr val="FFFFFF"/>
                </a:solidFill>
              </a:rPr>
              <a:t>0</a:t>
            </a:r>
            <a:endParaRPr baseline="-25000" sz="2100">
              <a:solidFill>
                <a:srgbClr val="FFFFFF"/>
              </a:solidFill>
            </a:endParaRPr>
          </a:p>
        </p:txBody>
      </p:sp>
      <p:sp>
        <p:nvSpPr>
          <p:cNvPr id="194" name="Google Shape;194;p26"/>
          <p:cNvSpPr txBox="1"/>
          <p:nvPr/>
        </p:nvSpPr>
        <p:spPr>
          <a:xfrm>
            <a:off x="3437775" y="1824450"/>
            <a:ext cx="636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FFFF"/>
                </a:solidFill>
              </a:rPr>
              <a:t>E</a:t>
            </a:r>
            <a:r>
              <a:rPr baseline="-25000" lang="fr" sz="2100">
                <a:solidFill>
                  <a:srgbClr val="FFFFFF"/>
                </a:solidFill>
              </a:rPr>
              <a:t>1</a:t>
            </a:r>
            <a:endParaRPr baseline="-25000" sz="2100">
              <a:solidFill>
                <a:srgbClr val="FFFFFF"/>
              </a:solidFill>
            </a:endParaRPr>
          </a:p>
        </p:txBody>
      </p:sp>
      <p:sp>
        <p:nvSpPr>
          <p:cNvPr id="195" name="Google Shape;195;p26"/>
          <p:cNvSpPr txBox="1"/>
          <p:nvPr/>
        </p:nvSpPr>
        <p:spPr>
          <a:xfrm>
            <a:off x="3386800" y="808650"/>
            <a:ext cx="636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FFFF"/>
                </a:solidFill>
              </a:rPr>
              <a:t>E</a:t>
            </a:r>
            <a:r>
              <a:rPr baseline="-25000" lang="fr" sz="2100">
                <a:solidFill>
                  <a:srgbClr val="FFFFFF"/>
                </a:solidFill>
              </a:rPr>
              <a:t>2</a:t>
            </a:r>
            <a:endParaRPr baseline="-25000" sz="2100">
              <a:solidFill>
                <a:srgbClr val="FFFFFF"/>
              </a:solidFill>
            </a:endParaRPr>
          </a:p>
        </p:txBody>
      </p:sp>
      <p:sp>
        <p:nvSpPr>
          <p:cNvPr id="196" name="Google Shape;196;p26"/>
          <p:cNvSpPr txBox="1"/>
          <p:nvPr/>
        </p:nvSpPr>
        <p:spPr>
          <a:xfrm>
            <a:off x="3336700" y="255925"/>
            <a:ext cx="636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FFFF"/>
                </a:solidFill>
              </a:rPr>
              <a:t>E</a:t>
            </a:r>
            <a:r>
              <a:rPr baseline="-25000" lang="fr" sz="2100">
                <a:solidFill>
                  <a:srgbClr val="FFFFFF"/>
                </a:solidFill>
              </a:rPr>
              <a:t>3</a:t>
            </a:r>
            <a:endParaRPr baseline="-25000" sz="2100">
              <a:solidFill>
                <a:srgbClr val="FFFFFF"/>
              </a:solidFill>
            </a:endParaRPr>
          </a:p>
        </p:txBody>
      </p:sp>
      <p:sp>
        <p:nvSpPr>
          <p:cNvPr id="197" name="Google Shape;197;p26"/>
          <p:cNvSpPr txBox="1"/>
          <p:nvPr/>
        </p:nvSpPr>
        <p:spPr>
          <a:xfrm>
            <a:off x="284350" y="0"/>
            <a:ext cx="6875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900">
                <a:solidFill>
                  <a:srgbClr val="FFFFFF"/>
                </a:solidFill>
              </a:rPr>
              <a:t>Laser Nd</a:t>
            </a:r>
            <a:r>
              <a:rPr b="1" baseline="30000" lang="fr" sz="2000">
                <a:solidFill>
                  <a:srgbClr val="FFFFFF"/>
                </a:solidFill>
              </a:rPr>
              <a:t>3+</a:t>
            </a:r>
            <a:r>
              <a:rPr b="1" lang="fr" sz="1900">
                <a:solidFill>
                  <a:srgbClr val="FFFFFF"/>
                </a:solidFill>
              </a:rPr>
              <a:t> : YAG : équations de populations</a:t>
            </a:r>
            <a:endParaRPr b="1" baseline="30000" sz="1900">
              <a:solidFill>
                <a:srgbClr val="FFFFFF"/>
              </a:solidFill>
            </a:endParaRPr>
          </a:p>
        </p:txBody>
      </p:sp>
      <p:sp>
        <p:nvSpPr>
          <p:cNvPr id="198" name="Google Shape;198;p26"/>
          <p:cNvSpPr txBox="1"/>
          <p:nvPr/>
        </p:nvSpPr>
        <p:spPr>
          <a:xfrm>
            <a:off x="3841950" y="606900"/>
            <a:ext cx="5234700" cy="22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solidFill>
                  <a:srgbClr val="FFFFFF"/>
                </a:solidFill>
              </a:rPr>
              <a:t>Hypothèses : </a:t>
            </a:r>
            <a:endParaRPr sz="1900">
              <a:solidFill>
                <a:srgbClr val="FFFFFF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Char char="●"/>
            </a:pPr>
            <a:r>
              <a:rPr lang="fr" sz="1900">
                <a:solidFill>
                  <a:srgbClr val="FFFFFF"/>
                </a:solidFill>
              </a:rPr>
              <a:t>Même dégénérescence : g</a:t>
            </a:r>
            <a:r>
              <a:rPr baseline="-25000" lang="fr" sz="1900">
                <a:solidFill>
                  <a:srgbClr val="FFFFFF"/>
                </a:solidFill>
              </a:rPr>
              <a:t>e</a:t>
            </a:r>
            <a:r>
              <a:rPr lang="fr" sz="1900">
                <a:solidFill>
                  <a:srgbClr val="FFFFFF"/>
                </a:solidFill>
              </a:rPr>
              <a:t>=g</a:t>
            </a:r>
            <a:r>
              <a:rPr baseline="-25000" lang="fr" sz="1900">
                <a:solidFill>
                  <a:srgbClr val="FFFFFF"/>
                </a:solidFill>
              </a:rPr>
              <a:t>f</a:t>
            </a:r>
            <a:endParaRPr baseline="-25000" sz="1900">
              <a:solidFill>
                <a:srgbClr val="FFFFFF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Char char="●"/>
            </a:pPr>
            <a:r>
              <a:rPr lang="fr" sz="1900">
                <a:solidFill>
                  <a:srgbClr val="FFFFFF"/>
                </a:solidFill>
              </a:rPr>
              <a:t>Système fermé : n</a:t>
            </a:r>
            <a:r>
              <a:rPr baseline="-25000" lang="fr" sz="1900">
                <a:solidFill>
                  <a:srgbClr val="FFFFFF"/>
                </a:solidFill>
              </a:rPr>
              <a:t>e</a:t>
            </a:r>
            <a:r>
              <a:rPr lang="fr" sz="1900">
                <a:solidFill>
                  <a:srgbClr val="FFFFFF"/>
                </a:solidFill>
              </a:rPr>
              <a:t> + n</a:t>
            </a:r>
            <a:r>
              <a:rPr baseline="-25000" lang="fr" sz="1900">
                <a:solidFill>
                  <a:srgbClr val="FFFFFF"/>
                </a:solidFill>
              </a:rPr>
              <a:t>f</a:t>
            </a:r>
            <a:r>
              <a:rPr lang="fr" sz="1900">
                <a:solidFill>
                  <a:srgbClr val="FFFFFF"/>
                </a:solidFill>
              </a:rPr>
              <a:t> = n = constante</a:t>
            </a:r>
            <a:endParaRPr sz="1900">
              <a:solidFill>
                <a:srgbClr val="FFFFFF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Char char="●"/>
            </a:pPr>
            <a:r>
              <a:rPr lang="fr" sz="1900">
                <a:solidFill>
                  <a:srgbClr val="FFFFFF"/>
                </a:solidFill>
              </a:rPr>
              <a:t>On néglige l’effet de l’émission spontanée sur le flux de photons, devant l’émission stimulée.</a:t>
            </a:r>
            <a:endParaRPr sz="1900">
              <a:solidFill>
                <a:srgbClr val="FFFFFF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Char char="●"/>
            </a:pPr>
            <a:r>
              <a:rPr lang="fr" sz="2100">
                <a:solidFill>
                  <a:srgbClr val="FFFFFF"/>
                </a:solidFill>
              </a:rPr>
              <a:t>Ɣ</a:t>
            </a:r>
            <a:r>
              <a:rPr baseline="-25000" lang="fr" sz="2100">
                <a:solidFill>
                  <a:srgbClr val="FFFFFF"/>
                </a:solidFill>
              </a:rPr>
              <a:t>32</a:t>
            </a:r>
            <a:r>
              <a:rPr lang="fr" sz="2100">
                <a:solidFill>
                  <a:srgbClr val="FFFFFF"/>
                </a:solidFill>
              </a:rPr>
              <a:t>, Ɣ</a:t>
            </a:r>
            <a:r>
              <a:rPr baseline="-25000" lang="fr" sz="2100">
                <a:solidFill>
                  <a:srgbClr val="FFFFFF"/>
                </a:solidFill>
              </a:rPr>
              <a:t>10</a:t>
            </a:r>
            <a:r>
              <a:rPr lang="fr" sz="2100">
                <a:solidFill>
                  <a:srgbClr val="FFFFFF"/>
                </a:solidFill>
              </a:rPr>
              <a:t> &gt;&gt; Ɣ</a:t>
            </a:r>
            <a:r>
              <a:rPr baseline="-25000" lang="fr" sz="2100">
                <a:solidFill>
                  <a:srgbClr val="FFFFFF"/>
                </a:solidFill>
              </a:rPr>
              <a:t>30</a:t>
            </a:r>
            <a:r>
              <a:rPr lang="fr" sz="2100">
                <a:solidFill>
                  <a:srgbClr val="FFFFFF"/>
                </a:solidFill>
              </a:rPr>
              <a:t>, Ɣ</a:t>
            </a:r>
            <a:r>
              <a:rPr baseline="-25000" lang="fr" sz="2100">
                <a:solidFill>
                  <a:srgbClr val="FFFFFF"/>
                </a:solidFill>
              </a:rPr>
              <a:t>21</a:t>
            </a:r>
            <a:r>
              <a:rPr lang="fr" sz="2100">
                <a:solidFill>
                  <a:srgbClr val="FFFFFF"/>
                </a:solidFill>
              </a:rPr>
              <a:t>, W</a:t>
            </a:r>
            <a:r>
              <a:rPr baseline="-25000" lang="fr" sz="2100">
                <a:solidFill>
                  <a:srgbClr val="FFFFFF"/>
                </a:solidFill>
              </a:rPr>
              <a:t>p</a:t>
            </a:r>
            <a:r>
              <a:rPr lang="fr" sz="2100">
                <a:solidFill>
                  <a:srgbClr val="FFFFFF"/>
                </a:solidFill>
              </a:rPr>
              <a:t> =&gt; n</a:t>
            </a:r>
            <a:r>
              <a:rPr baseline="-25000" lang="fr" sz="2100">
                <a:solidFill>
                  <a:srgbClr val="FFFFFF"/>
                </a:solidFill>
              </a:rPr>
              <a:t>3</a:t>
            </a:r>
            <a:r>
              <a:rPr lang="fr" sz="2100">
                <a:solidFill>
                  <a:srgbClr val="FFFFFF"/>
                </a:solidFill>
              </a:rPr>
              <a:t>≈0 et n</a:t>
            </a:r>
            <a:r>
              <a:rPr baseline="-25000" lang="fr" sz="2100">
                <a:solidFill>
                  <a:srgbClr val="FFFFFF"/>
                </a:solidFill>
              </a:rPr>
              <a:t>1</a:t>
            </a:r>
            <a:r>
              <a:rPr lang="fr" sz="2100">
                <a:solidFill>
                  <a:srgbClr val="FFFFFF"/>
                </a:solidFill>
              </a:rPr>
              <a:t>≈0</a:t>
            </a:r>
            <a:endParaRPr sz="1900">
              <a:solidFill>
                <a:srgbClr val="FFFFFF"/>
              </a:solidFill>
            </a:endParaRPr>
          </a:p>
        </p:txBody>
      </p:sp>
      <p:sp>
        <p:nvSpPr>
          <p:cNvPr id="199" name="Google Shape;199;p26"/>
          <p:cNvSpPr/>
          <p:nvPr/>
        </p:nvSpPr>
        <p:spPr>
          <a:xfrm>
            <a:off x="7449475" y="2398950"/>
            <a:ext cx="1525800" cy="4281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00" name="Google Shape;20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58197" y="3235371"/>
            <a:ext cx="4822226" cy="86297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310541" y="4138400"/>
            <a:ext cx="3888023" cy="862975"/>
          </a:xfrm>
          <a:prstGeom prst="rect">
            <a:avLst/>
          </a:prstGeom>
          <a:noFill/>
          <a:ln>
            <a:noFill/>
          </a:ln>
        </p:spPr>
      </p:pic>
      <p:sp>
        <p:nvSpPr>
          <p:cNvPr id="202" name="Google Shape;202;p26"/>
          <p:cNvSpPr txBox="1"/>
          <p:nvPr/>
        </p:nvSpPr>
        <p:spPr>
          <a:xfrm>
            <a:off x="1083350" y="4325875"/>
            <a:ext cx="20493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solidFill>
                  <a:srgbClr val="FFFFFF"/>
                </a:solidFill>
              </a:rPr>
              <a:t>En stationnaire : </a:t>
            </a:r>
            <a:endParaRPr sz="19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7"/>
          <p:cNvSpPr txBox="1"/>
          <p:nvPr/>
        </p:nvSpPr>
        <p:spPr>
          <a:xfrm>
            <a:off x="284350" y="0"/>
            <a:ext cx="6875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900">
                <a:solidFill>
                  <a:srgbClr val="FFFFFF"/>
                </a:solidFill>
              </a:rPr>
              <a:t>Laser Nd</a:t>
            </a:r>
            <a:r>
              <a:rPr b="1" baseline="30000" lang="fr" sz="2000">
                <a:solidFill>
                  <a:srgbClr val="FFFFFF"/>
                </a:solidFill>
              </a:rPr>
              <a:t>3+</a:t>
            </a:r>
            <a:r>
              <a:rPr b="1" lang="fr" sz="1900">
                <a:solidFill>
                  <a:srgbClr val="FFFFFF"/>
                </a:solidFill>
              </a:rPr>
              <a:t> : YAG : équations de populations</a:t>
            </a:r>
            <a:endParaRPr b="1" baseline="30000" sz="1900">
              <a:solidFill>
                <a:srgbClr val="FFFFFF"/>
              </a:solidFill>
            </a:endParaRPr>
          </a:p>
        </p:txBody>
      </p:sp>
      <p:pic>
        <p:nvPicPr>
          <p:cNvPr id="208" name="Google Shape;20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8500" y="655075"/>
            <a:ext cx="5481775" cy="244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9"/>
          <p:cNvSpPr txBox="1"/>
          <p:nvPr/>
        </p:nvSpPr>
        <p:spPr>
          <a:xfrm>
            <a:off x="284350" y="0"/>
            <a:ext cx="6875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900">
                <a:solidFill>
                  <a:srgbClr val="FFFFFF"/>
                </a:solidFill>
              </a:rPr>
              <a:t>Laser Nd</a:t>
            </a:r>
            <a:r>
              <a:rPr b="1" baseline="30000" lang="fr" sz="2000">
                <a:solidFill>
                  <a:srgbClr val="FFFFFF"/>
                </a:solidFill>
              </a:rPr>
              <a:t>3+</a:t>
            </a:r>
            <a:r>
              <a:rPr b="1" lang="fr" sz="1900">
                <a:solidFill>
                  <a:srgbClr val="FFFFFF"/>
                </a:solidFill>
              </a:rPr>
              <a:t> : YAG : solutions stationnaires stables</a:t>
            </a:r>
            <a:endParaRPr b="1" baseline="30000" sz="1900">
              <a:solidFill>
                <a:srgbClr val="FFFFFF"/>
              </a:solidFill>
            </a:endParaRPr>
          </a:p>
        </p:txBody>
      </p:sp>
      <p:pic>
        <p:nvPicPr>
          <p:cNvPr id="218" name="Google Shape;218;p29"/>
          <p:cNvPicPr preferRelativeResize="0"/>
          <p:nvPr/>
        </p:nvPicPr>
        <p:blipFill rotWithShape="1">
          <a:blip r:embed="rId3">
            <a:alphaModFix/>
          </a:blip>
          <a:srcRect b="0" l="0" r="7493" t="8500"/>
          <a:stretch/>
        </p:blipFill>
        <p:spPr>
          <a:xfrm>
            <a:off x="284350" y="492600"/>
            <a:ext cx="4916896" cy="4498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p29"/>
          <p:cNvSpPr txBox="1"/>
          <p:nvPr/>
        </p:nvSpPr>
        <p:spPr>
          <a:xfrm>
            <a:off x="3033550" y="1903800"/>
            <a:ext cx="10308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/>
              <a:t>W</a:t>
            </a:r>
            <a:r>
              <a:rPr baseline="-25000" lang="fr" sz="2100"/>
              <a:t>p,seuil</a:t>
            </a:r>
            <a:endParaRPr baseline="-25000" sz="21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/>
          <p:cNvPicPr preferRelativeResize="0"/>
          <p:nvPr/>
        </p:nvPicPr>
        <p:blipFill rotWithShape="1">
          <a:blip r:embed="rId3">
            <a:alphaModFix/>
          </a:blip>
          <a:srcRect b="0" l="11598" r="9231" t="8858"/>
          <a:stretch/>
        </p:blipFill>
        <p:spPr>
          <a:xfrm>
            <a:off x="1175188" y="442400"/>
            <a:ext cx="6793625" cy="4596876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/>
        </p:nvSpPr>
        <p:spPr>
          <a:xfrm>
            <a:off x="3534175" y="4576775"/>
            <a:ext cx="389100" cy="4002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ω</a:t>
            </a:r>
            <a:r>
              <a:rPr baseline="-25000" lang="fr"/>
              <a:t>0</a:t>
            </a:r>
            <a:endParaRPr/>
          </a:p>
        </p:txBody>
      </p:sp>
      <p:cxnSp>
        <p:nvCxnSpPr>
          <p:cNvPr id="68" name="Google Shape;68;p15"/>
          <p:cNvCxnSpPr/>
          <p:nvPr/>
        </p:nvCxnSpPr>
        <p:spPr>
          <a:xfrm>
            <a:off x="4572013" y="4458275"/>
            <a:ext cx="0" cy="118500"/>
          </a:xfrm>
          <a:prstGeom prst="straightConnector1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9" name="Google Shape;69;p15"/>
          <p:cNvSpPr txBox="1"/>
          <p:nvPr/>
        </p:nvSpPr>
        <p:spPr>
          <a:xfrm>
            <a:off x="4113150" y="4576775"/>
            <a:ext cx="917700" cy="4002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ω</a:t>
            </a:r>
            <a:r>
              <a:rPr baseline="-25000" lang="fr"/>
              <a:t>0</a:t>
            </a:r>
            <a:r>
              <a:rPr lang="fr"/>
              <a:t>+ 2π/t</a:t>
            </a:r>
            <a:endParaRPr/>
          </a:p>
        </p:txBody>
      </p:sp>
      <p:sp>
        <p:nvSpPr>
          <p:cNvPr id="70" name="Google Shape;70;p15"/>
          <p:cNvSpPr/>
          <p:nvPr/>
        </p:nvSpPr>
        <p:spPr>
          <a:xfrm>
            <a:off x="5312713" y="4790975"/>
            <a:ext cx="330000" cy="1860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/>
        </p:nvSpPr>
        <p:spPr>
          <a:xfrm>
            <a:off x="7486975" y="4576775"/>
            <a:ext cx="389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ω</a:t>
            </a:r>
            <a:endParaRPr/>
          </a:p>
        </p:txBody>
      </p:sp>
      <p:sp>
        <p:nvSpPr>
          <p:cNvPr id="72" name="Google Shape;72;p15"/>
          <p:cNvSpPr txBox="1"/>
          <p:nvPr/>
        </p:nvSpPr>
        <p:spPr>
          <a:xfrm>
            <a:off x="336525" y="0"/>
            <a:ext cx="7791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FFFFFF"/>
                </a:solidFill>
              </a:rPr>
              <a:t>Approximation large spectre</a:t>
            </a:r>
            <a:endParaRPr b="1" sz="1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7573" y="772488"/>
            <a:ext cx="6168852" cy="4106125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/>
        </p:nvSpPr>
        <p:spPr>
          <a:xfrm>
            <a:off x="296100" y="203025"/>
            <a:ext cx="7791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FFFFFF"/>
                </a:solidFill>
              </a:rPr>
              <a:t>Processus d’interaction lumière-matière selon Einstein (1916)</a:t>
            </a:r>
            <a:endParaRPr b="1" sz="1800">
              <a:solidFill>
                <a:srgbClr val="FFFFFF"/>
              </a:solidFill>
            </a:endParaRPr>
          </a:p>
        </p:txBody>
      </p:sp>
      <p:sp>
        <p:nvSpPr>
          <p:cNvPr id="85" name="Google Shape;85;p17"/>
          <p:cNvSpPr txBox="1"/>
          <p:nvPr/>
        </p:nvSpPr>
        <p:spPr>
          <a:xfrm>
            <a:off x="4196050" y="2495575"/>
            <a:ext cx="29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0</a:t>
            </a:r>
            <a:endParaRPr/>
          </a:p>
        </p:txBody>
      </p:sp>
      <p:sp>
        <p:nvSpPr>
          <p:cNvPr id="86" name="Google Shape;86;p17"/>
          <p:cNvSpPr txBox="1"/>
          <p:nvPr/>
        </p:nvSpPr>
        <p:spPr>
          <a:xfrm>
            <a:off x="6065750" y="2495575"/>
            <a:ext cx="29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0</a:t>
            </a:r>
            <a:endParaRPr/>
          </a:p>
        </p:txBody>
      </p:sp>
      <p:sp>
        <p:nvSpPr>
          <p:cNvPr id="87" name="Google Shape;87;p17"/>
          <p:cNvSpPr txBox="1"/>
          <p:nvPr/>
        </p:nvSpPr>
        <p:spPr>
          <a:xfrm>
            <a:off x="7097975" y="2853475"/>
            <a:ext cx="296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0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9"/>
          <p:cNvPicPr preferRelativeResize="0"/>
          <p:nvPr/>
        </p:nvPicPr>
        <p:blipFill rotWithShape="1">
          <a:blip r:embed="rId3">
            <a:alphaModFix/>
          </a:blip>
          <a:srcRect b="3785" l="5773" r="9322" t="8387"/>
          <a:stretch/>
        </p:blipFill>
        <p:spPr>
          <a:xfrm>
            <a:off x="662775" y="802800"/>
            <a:ext cx="7505226" cy="3733924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9"/>
          <p:cNvSpPr txBox="1"/>
          <p:nvPr/>
        </p:nvSpPr>
        <p:spPr>
          <a:xfrm>
            <a:off x="1708325" y="4136525"/>
            <a:ext cx="392100" cy="4002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τ</a:t>
            </a:r>
            <a:endParaRPr>
              <a:solidFill>
                <a:srgbClr val="FF0000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7274950" y="2571750"/>
            <a:ext cx="650400" cy="4002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~ ħ/</a:t>
            </a:r>
            <a:r>
              <a:rPr lang="fr">
                <a:solidFill>
                  <a:srgbClr val="FF0000"/>
                </a:solidFill>
                <a:latin typeface="Average"/>
                <a:ea typeface="Average"/>
                <a:cs typeface="Average"/>
                <a:sym typeface="Average"/>
              </a:rPr>
              <a:t>τ</a:t>
            </a:r>
            <a:endParaRPr>
              <a:solidFill>
                <a:srgbClr val="FF0000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  <p:sp>
        <p:nvSpPr>
          <p:cNvPr id="101" name="Google Shape;101;p19"/>
          <p:cNvSpPr txBox="1"/>
          <p:nvPr/>
        </p:nvSpPr>
        <p:spPr>
          <a:xfrm>
            <a:off x="296100" y="203025"/>
            <a:ext cx="7791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800">
                <a:solidFill>
                  <a:srgbClr val="FFFFFF"/>
                </a:solidFill>
              </a:rPr>
              <a:t>Lien durée de vie - élargissement spectral</a:t>
            </a:r>
            <a:endParaRPr b="1" sz="1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/>
        </p:nvSpPr>
        <p:spPr>
          <a:xfrm>
            <a:off x="441175" y="192350"/>
            <a:ext cx="80601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" sz="1900">
                <a:solidFill>
                  <a:srgbClr val="FFFFFF"/>
                </a:solidFill>
              </a:rPr>
              <a:t>Modélisation du système à 2 niveaux</a:t>
            </a:r>
            <a:endParaRPr b="1" sz="1900">
              <a:solidFill>
                <a:srgbClr val="FFFFFF"/>
              </a:solidFill>
            </a:endParaRPr>
          </a:p>
        </p:txBody>
      </p:sp>
      <p:cxnSp>
        <p:nvCxnSpPr>
          <p:cNvPr id="111" name="Google Shape;111;p21"/>
          <p:cNvCxnSpPr/>
          <p:nvPr/>
        </p:nvCxnSpPr>
        <p:spPr>
          <a:xfrm>
            <a:off x="2908375" y="1080975"/>
            <a:ext cx="1463700" cy="1050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2" name="Google Shape;112;p21"/>
          <p:cNvCxnSpPr/>
          <p:nvPr/>
        </p:nvCxnSpPr>
        <p:spPr>
          <a:xfrm>
            <a:off x="2908375" y="1902450"/>
            <a:ext cx="1463700" cy="1050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3" name="Google Shape;113;p21"/>
          <p:cNvSpPr/>
          <p:nvPr/>
        </p:nvSpPr>
        <p:spPr>
          <a:xfrm>
            <a:off x="1538850" y="1315300"/>
            <a:ext cx="1045445" cy="288800"/>
          </a:xfrm>
          <a:custGeom>
            <a:rect b="b" l="l" r="r" t="t"/>
            <a:pathLst>
              <a:path extrusionOk="0" h="11552" w="25508">
                <a:moveTo>
                  <a:pt x="0" y="4008"/>
                </a:moveTo>
                <a:cubicBezTo>
                  <a:pt x="488" y="3381"/>
                  <a:pt x="2021" y="-732"/>
                  <a:pt x="2927" y="244"/>
                </a:cubicBezTo>
                <a:cubicBezTo>
                  <a:pt x="3833" y="1220"/>
                  <a:pt x="4321" y="9862"/>
                  <a:pt x="5436" y="9862"/>
                </a:cubicBezTo>
                <a:cubicBezTo>
                  <a:pt x="6551" y="9862"/>
                  <a:pt x="8433" y="-35"/>
                  <a:pt x="9618" y="244"/>
                </a:cubicBezTo>
                <a:cubicBezTo>
                  <a:pt x="10803" y="523"/>
                  <a:pt x="11430" y="11465"/>
                  <a:pt x="12545" y="11535"/>
                </a:cubicBezTo>
                <a:cubicBezTo>
                  <a:pt x="13660" y="11605"/>
                  <a:pt x="15193" y="1429"/>
                  <a:pt x="16308" y="662"/>
                </a:cubicBezTo>
                <a:cubicBezTo>
                  <a:pt x="17423" y="-105"/>
                  <a:pt x="17702" y="5890"/>
                  <a:pt x="19235" y="6935"/>
                </a:cubicBezTo>
                <a:cubicBezTo>
                  <a:pt x="20768" y="7981"/>
                  <a:pt x="24463" y="6935"/>
                  <a:pt x="25508" y="6935"/>
                </a:cubicBezTo>
              </a:path>
            </a:pathLst>
          </a:custGeom>
          <a:noFill/>
          <a:ln cap="flat" cmpd="sng" w="38100">
            <a:solidFill>
              <a:schemeClr val="accent6"/>
            </a:solidFill>
            <a:prstDash val="solid"/>
            <a:round/>
            <a:headEnd len="med" w="med" type="none"/>
            <a:tailEnd len="med" w="med" type="stealth"/>
          </a:ln>
        </p:spPr>
      </p:sp>
      <p:sp>
        <p:nvSpPr>
          <p:cNvPr id="114" name="Google Shape;114;p21"/>
          <p:cNvSpPr txBox="1"/>
          <p:nvPr/>
        </p:nvSpPr>
        <p:spPr>
          <a:xfrm>
            <a:off x="4466075" y="1697775"/>
            <a:ext cx="14637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FFFF"/>
                </a:solidFill>
              </a:rPr>
              <a:t>|f&gt; : E</a:t>
            </a:r>
            <a:r>
              <a:rPr baseline="-25000" lang="fr" sz="2100">
                <a:solidFill>
                  <a:srgbClr val="FFFFFF"/>
                </a:solidFill>
              </a:rPr>
              <a:t>f</a:t>
            </a:r>
            <a:r>
              <a:rPr lang="fr" sz="2100">
                <a:solidFill>
                  <a:srgbClr val="FFFFFF"/>
                </a:solidFill>
              </a:rPr>
              <a:t>, n</a:t>
            </a:r>
            <a:r>
              <a:rPr baseline="-25000" lang="fr" sz="2100">
                <a:solidFill>
                  <a:srgbClr val="FFFFFF"/>
                </a:solidFill>
              </a:rPr>
              <a:t>f</a:t>
            </a:r>
            <a:endParaRPr baseline="-25000" sz="2100">
              <a:solidFill>
                <a:srgbClr val="FFFFFF"/>
              </a:solidFill>
            </a:endParaRPr>
          </a:p>
        </p:txBody>
      </p:sp>
      <p:sp>
        <p:nvSpPr>
          <p:cNvPr id="115" name="Google Shape;115;p21"/>
          <p:cNvSpPr txBox="1"/>
          <p:nvPr/>
        </p:nvSpPr>
        <p:spPr>
          <a:xfrm>
            <a:off x="4466075" y="855375"/>
            <a:ext cx="1599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rgbClr val="FFFFFF"/>
                </a:solidFill>
              </a:rPr>
              <a:t>|e&gt; : E</a:t>
            </a:r>
            <a:r>
              <a:rPr baseline="-25000" lang="fr" sz="2100">
                <a:solidFill>
                  <a:srgbClr val="FFFFFF"/>
                </a:solidFill>
              </a:rPr>
              <a:t>e</a:t>
            </a:r>
            <a:r>
              <a:rPr lang="fr" sz="2100">
                <a:solidFill>
                  <a:srgbClr val="FFFFFF"/>
                </a:solidFill>
              </a:rPr>
              <a:t>, n</a:t>
            </a:r>
            <a:r>
              <a:rPr baseline="-25000" lang="fr" sz="2100">
                <a:solidFill>
                  <a:srgbClr val="FFFFFF"/>
                </a:solidFill>
              </a:rPr>
              <a:t>e</a:t>
            </a:r>
            <a:endParaRPr baseline="-25000" sz="2100">
              <a:solidFill>
                <a:srgbClr val="FFFFFF"/>
              </a:solidFill>
            </a:endParaRPr>
          </a:p>
        </p:txBody>
      </p:sp>
      <p:sp>
        <p:nvSpPr>
          <p:cNvPr id="116" name="Google Shape;116;p21"/>
          <p:cNvSpPr txBox="1"/>
          <p:nvPr/>
        </p:nvSpPr>
        <p:spPr>
          <a:xfrm>
            <a:off x="1727075" y="1499150"/>
            <a:ext cx="669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100">
                <a:solidFill>
                  <a:schemeClr val="accent6"/>
                </a:solidFill>
              </a:rPr>
              <a:t>⍵</a:t>
            </a:r>
            <a:r>
              <a:rPr baseline="-25000" lang="fr" sz="2100">
                <a:solidFill>
                  <a:schemeClr val="accent6"/>
                </a:solidFill>
              </a:rPr>
              <a:t>0</a:t>
            </a:r>
            <a:endParaRPr baseline="-25000" sz="2100">
              <a:solidFill>
                <a:schemeClr val="accent6"/>
              </a:solidFill>
            </a:endParaRPr>
          </a:p>
        </p:txBody>
      </p:sp>
      <p:sp>
        <p:nvSpPr>
          <p:cNvPr id="117" name="Google Shape;117;p21"/>
          <p:cNvSpPr txBox="1"/>
          <p:nvPr/>
        </p:nvSpPr>
        <p:spPr>
          <a:xfrm>
            <a:off x="566625" y="2460925"/>
            <a:ext cx="83319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1900">
                <a:solidFill>
                  <a:srgbClr val="FFFFFF"/>
                </a:solidFill>
              </a:rPr>
              <a:t>Hypothèses : </a:t>
            </a:r>
            <a:endParaRPr sz="1900">
              <a:solidFill>
                <a:srgbClr val="FFFFFF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Char char="●"/>
            </a:pPr>
            <a:r>
              <a:rPr lang="fr" sz="1900">
                <a:solidFill>
                  <a:srgbClr val="FFFFFF"/>
                </a:solidFill>
              </a:rPr>
              <a:t>Même dégénérescence : g</a:t>
            </a:r>
            <a:r>
              <a:rPr baseline="-25000" lang="fr" sz="1900">
                <a:solidFill>
                  <a:srgbClr val="FFFFFF"/>
                </a:solidFill>
              </a:rPr>
              <a:t>e</a:t>
            </a:r>
            <a:r>
              <a:rPr lang="fr" sz="1900">
                <a:solidFill>
                  <a:srgbClr val="FFFFFF"/>
                </a:solidFill>
              </a:rPr>
              <a:t>=g</a:t>
            </a:r>
            <a:r>
              <a:rPr baseline="-25000" lang="fr" sz="1900">
                <a:solidFill>
                  <a:srgbClr val="FFFFFF"/>
                </a:solidFill>
              </a:rPr>
              <a:t>f</a:t>
            </a:r>
            <a:endParaRPr baseline="-25000" sz="1900">
              <a:solidFill>
                <a:srgbClr val="FFFFFF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Char char="●"/>
            </a:pPr>
            <a:r>
              <a:rPr lang="fr" sz="1900">
                <a:solidFill>
                  <a:srgbClr val="FFFFFF"/>
                </a:solidFill>
              </a:rPr>
              <a:t>Système fermé : n</a:t>
            </a:r>
            <a:r>
              <a:rPr baseline="-25000" lang="fr" sz="1900">
                <a:solidFill>
                  <a:srgbClr val="FFFFFF"/>
                </a:solidFill>
              </a:rPr>
              <a:t>e</a:t>
            </a:r>
            <a:r>
              <a:rPr lang="fr" sz="1900">
                <a:solidFill>
                  <a:srgbClr val="FFFFFF"/>
                </a:solidFill>
              </a:rPr>
              <a:t> + n</a:t>
            </a:r>
            <a:r>
              <a:rPr baseline="-25000" lang="fr" sz="1900">
                <a:solidFill>
                  <a:srgbClr val="FFFFFF"/>
                </a:solidFill>
              </a:rPr>
              <a:t>f</a:t>
            </a:r>
            <a:r>
              <a:rPr lang="fr" sz="1900">
                <a:solidFill>
                  <a:srgbClr val="FFFFFF"/>
                </a:solidFill>
              </a:rPr>
              <a:t> = n = constante</a:t>
            </a:r>
            <a:endParaRPr sz="1900">
              <a:solidFill>
                <a:srgbClr val="FFFFFF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Char char="●"/>
            </a:pPr>
            <a:r>
              <a:rPr lang="fr" sz="1900">
                <a:solidFill>
                  <a:srgbClr val="FFFFFF"/>
                </a:solidFill>
              </a:rPr>
              <a:t>On néglige l’effet de l’émission spontanée sur le flux de photons, devant l’émission stimulée.</a:t>
            </a:r>
            <a:endParaRPr sz="1900">
              <a:solidFill>
                <a:srgbClr val="FFFFFF"/>
              </a:solidFill>
            </a:endParaRPr>
          </a:p>
          <a:p>
            <a:pPr indent="-349250" lvl="0" marL="45720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900"/>
              <a:buChar char="●"/>
            </a:pPr>
            <a:r>
              <a:rPr lang="fr" sz="1900">
                <a:solidFill>
                  <a:srgbClr val="FFFFFF"/>
                </a:solidFill>
              </a:rPr>
              <a:t>Taux Ɣ de désexcitation</a:t>
            </a:r>
            <a:endParaRPr sz="1900">
              <a:solidFill>
                <a:srgbClr val="FFFFFF"/>
              </a:solidFill>
            </a:endParaRPr>
          </a:p>
        </p:txBody>
      </p:sp>
      <p:sp>
        <p:nvSpPr>
          <p:cNvPr id="118" name="Google Shape;118;p21"/>
          <p:cNvSpPr txBox="1"/>
          <p:nvPr/>
        </p:nvSpPr>
        <p:spPr>
          <a:xfrm>
            <a:off x="2538400" y="4046075"/>
            <a:ext cx="5820600" cy="6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