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ED22944-067D-4B3E-9CEB-C2AEA525EAB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94104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1B8C6A-66BF-4A1A-A418-5153E5973E0C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123840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F0BB8B8-805F-42B5-929A-CD3286E6EEE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1416599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345DAF-FD8E-4581-B7F9-B2FD8EFFBE9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991440" cy="5342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anchorCtr="0" compatLnSpc="0">
            <a:sp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CF49BC8D-A6F0-434E-9343-DCD04851551F}" type="slidenum">
              <a:t>‹N°›</a:t>
            </a:fld>
            <a:endParaRPr lang="fr-FR" sz="14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3576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0F4116-9148-494B-AE71-248EA4DEB9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1C7F418-1311-44D1-A200-6DFE2DCFC632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407D0BD1-EE65-4170-9A7E-603D11075320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54F6232-9B09-4760-8ABA-F10C557B12B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839DB25-84EE-42A9-9D5E-1A087564BCE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B767BCF-4386-46FC-98BC-2BD028D3B1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43C9196B-96D4-4BFD-AEB5-1BA6D57E2A9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273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1E37A0-753C-438D-8B77-1905B6CA4C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B1FCDB-192B-40EC-B2CF-17D8305135CB}" type="slidenum">
              <a:t>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F01E01-15EB-4605-9C6A-510C3BA95F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0D815A-76EC-46B6-B4C3-2961A76E6B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8DB270-908B-4984-BC66-1ED6878B0D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47727C8-ECAA-47BA-B9BD-FE2D598E4680}" type="slidenum">
              <a:t>10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4B565D-C952-4F19-A662-D50F546114F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0818598-88B6-4135-9828-D4E7D2B3E5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0E622-1264-4115-9239-DD3E2C98314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E7E7FC-6646-4313-BB89-48D2FD8E4ACB}" type="slidenum">
              <a:t>11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D4727B2-B953-477D-AFAB-621883C96D1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9D221C-00E0-4842-9E46-82947BACF4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2E0712-90B8-4D35-9C17-91948BEEBE0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C34223-4458-48D4-B325-2B973977349B}" type="slidenum">
              <a:t>12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93F67AA-68F9-4C19-B0CA-7E65BD6DB21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D2B091-8E15-4FAA-BA3A-73B474DD32D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643D55-7C7C-4E0C-ABDA-581D8A72AF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AF32A4F-F402-4716-AB08-980EADE56B67}" type="slidenum">
              <a:t>13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1E43F0-9A74-46A6-8E92-3888DAF6D08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F4D70FE-F869-49AD-824C-6523C26F0A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A28115-59C5-4504-86BB-366CFFFF61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6447D5D-EAC5-41D0-B32F-11BBAE495860}" type="slidenum">
              <a:t>14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2F5185F-9BE6-4E4A-96B5-0F748BDBAC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7F467C7-F555-470C-9985-709D3A003A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99DD9A3-2E8A-4072-A63A-38473C5D70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82B4F5-6749-4475-8884-9F3FE172AB9D}" type="slidenum">
              <a:t>15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39CA992-E313-481F-9E91-71255EE040E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AF39A2-E0F6-4BF9-A937-AC120A3250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10BA188-47B5-44AF-8688-F66A527A282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2675361-8F35-4E6B-99BD-DC6F405C3866}" type="slidenum">
              <a:t>16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B41803-7385-44C2-890C-537F115ABFA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815B63D-BFFE-4188-A61F-53DD12010C2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A5671B-770D-4AFB-8E62-5DAF044AA0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88CDD7F-573B-4CC9-8046-B20807DADF31}" type="slidenum">
              <a:t>17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C9FD6BD-310B-431D-9E4F-D3DE304C781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A70BDF-3F52-48FE-8EEB-9C60FC3BA8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B5075F-95B1-436D-9D57-9C461F396D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25B4DF6-BEBD-46F3-9522-5AC61D21B1D9}" type="slidenum">
              <a:t>18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5532067-DABA-42D6-989B-9E3C29A8A03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8C2935-B847-4027-B3B6-AE0FD86A03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FD2C22-22D1-42E9-8BF9-EE54DDD5E28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F99CEEE-1D63-4214-A819-AFA24716CB21}" type="slidenum">
              <a:t>19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306614-D200-44A6-AB8E-98DA896369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718268F-E693-4C8F-A78B-B7C6CE0486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40EE01-E472-42FA-A57C-78EDF542FE6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1ABF66-213F-44E6-8352-CE6A4C62F8E7}" type="slidenum">
              <a:t>2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6E0CEE5-3E12-4510-8462-DD41DE2D376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B534FF3-83F6-4358-9088-37842831D0A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C65598-BBDA-4301-8BB5-32B47043D9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7D852EC-F769-47A5-95F9-82D9F24F6701}" type="slidenum">
              <a:t>20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37096AD-36A8-4582-8CA1-A78616F3565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DC996B-E8AF-4440-A9A6-1F996CCE2AA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EC364D-33A0-4968-A245-192E189867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89BF14-0E76-4039-A698-03D584037ABC}" type="slidenum">
              <a:t>3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B7EC1E3-FAFE-4248-8814-CE9C1DFCB6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E73D88E-062D-48CB-BA49-F713FADE609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488A6A-321C-4986-975F-DD69EC18D61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664BB30-25CD-47FF-87EF-8499412041E5}" type="slidenum">
              <a:t>4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40B019-A973-4785-B4BA-589673AA034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A6805A-7000-4F4C-A48E-EF5D23335E0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D63C1F-ADAF-4949-96BF-7F2D333C8F1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437F462-708B-4C3B-B578-AA77437D0DF3}" type="slidenum">
              <a:t>5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0A6373-0B5F-46DD-9161-B166A91DF2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284D4F9-AF67-4A85-845C-FD3D1D5B88E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19B808-017F-4ACA-8D75-096E64565C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6580253-BDDB-462B-A8E3-66219CE39876}" type="slidenum">
              <a:t>6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979DBCD-FAF1-4481-8C33-A391526684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09DBE27-7024-4C77-AB9D-E5D235F97B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CCBD79-0423-4B28-BB06-15C4CFD6E4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A8D3F2C-658C-475D-AFE2-F6F2474C249C}" type="slidenum">
              <a:t>7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8A3BFFE-C2B2-47EF-A5CC-451C162A0AA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89509C2-3CBB-4570-87B7-64FC037DD9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0EF97D-48DD-416A-811C-4122F5FEBF1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EF8FE13-073E-4EA1-9647-1181A9836990}" type="slidenum">
              <a:t>8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4ACAA7-BBEE-43A7-8623-25A57988D2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E7C450E-CC65-40EB-A418-9FEE1FD3F5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A0BF3C4-A5E6-43B0-8E0F-14DC950A28F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D492E40-3ECE-4162-BEF0-BBB51332CC0E}" type="slidenum">
              <a:t>9</a:t>
            </a:fld>
            <a:endParaRPr lang="fr-FR"/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97AD0A-919E-4C78-BC6F-D4B05BE30D0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E6600F-9F53-4C85-90FC-7229AA606F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75C053-85A0-4EC2-9EBD-85DFCAB136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DE99B-42BA-4E80-A39F-40F07BD444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036D87-B4EB-44B2-BFCA-02594A4E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FD681C-BCE6-40D3-AE1C-9268D4B83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99ABF9-9A53-4BDC-A56C-D005881C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22722B-E991-4DA8-97F7-695C4B6DC0C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266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8B868A-6286-405E-B3DB-7CB922E98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A175040-B739-4914-B017-D945C288B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AA9FCB1-A32A-48B2-818C-310A39462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E50417-3519-46CF-BD38-F1FB61A4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AC3C68-6AC2-4A07-BE73-6F4BFAA2B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F8C6DF2-32F7-4EDC-B3C6-7A7A9F4781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94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993B6D-9036-41FE-ACD0-8F28E3924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25895D0-E400-4D78-95B7-2D17AECF16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D7F508-0AF9-4E0C-AA05-45CBD2AE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1B5326-009B-44C0-98D8-5C9E635F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B182A2C-E755-4232-83EA-9429C47F2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95BE19-25BB-41E7-8984-F2A2485869F2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392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8FBDA2-EAA8-4635-9223-B23478E03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8926E1-2B60-4A6F-A43A-8F9CE3ED7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6F7DF0-CE07-48FA-A65E-B5BC6DBA0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6D479A-9583-4CCE-8388-2B0DD69D3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9AA1D-C346-4D09-AD04-C0C759963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2297C2-1086-4CEF-BD62-F64F4388DFC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55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F11D16-8D97-4DB8-BB7A-2D4E670B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2E1C96-3E84-4CDC-BBDF-387B0410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206320-BA8C-4F2B-83B6-DDB1FD1DB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C01E36-E696-4871-A05A-8EA02A51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BC30FF-828C-4A39-9576-1380680B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CBA75A-F351-4C35-AD33-31585DB0923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008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3F442-DFF5-43F4-BF6F-BA3DD40D9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1AFF59-104A-4C30-8DD6-390406CFF5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4108D7-2FE0-479E-96E8-9060D6F8CB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56B8A3-4385-49BD-BFBB-288680562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B27349-60F2-4E38-94D0-AF7DA41E9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31AA34-11F2-42AB-90D8-FE7FB0B9F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D7B3D7-D5E8-4516-BEBC-3BDE97C9CD1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154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37D525-6601-42E5-8C53-EF590B54A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588B0F6-B6BD-4AE2-A857-D267A027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840A95E-E72C-4853-A7BC-74C8B9422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5CD067E-EF17-47E3-BA41-FC99D7BF0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689D69F-F1D1-4D48-A75F-184444B856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AF5A434-7D63-43E2-A538-12867EF5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A6094A-E967-40A6-A8EF-44228492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8D9251-DE24-4B6D-8C81-E2B5DA91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09FC33-4321-418A-92F8-EF3AAA5709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77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A4254A-F65A-4B68-8F53-0CE99C5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BF5771D-4278-4112-922E-1E2E16917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20DFCE-4077-474E-996C-D11471C09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C12821-497D-44C3-BC39-CBEA8A25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76D9D8-C893-4557-99C9-02C3262F482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862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C78134-A98E-4C43-AEBD-20CCCC19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B09A419-9ACE-4AC4-90CD-EDAB0519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7E9112-13ED-48A4-BB01-81A22837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8BBC37-5521-437C-A57E-D5AE7DB8743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91614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3E6EAC-0A7B-4CB3-9104-8BB84444F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B7206B-B838-4B8C-A96D-31D90A585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E3C0B1-7541-4C75-A707-4C9C2B7A7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201D2F-09CE-4659-A524-DC2827AC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DA8B13-CD3B-411B-ABEF-2DF1A70B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14D18AE-6C45-4D5A-BFCB-E25ACC230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168448-2825-47A7-9D59-3D604B7E467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26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DFC5E4-2DAD-421B-B868-2EF2B1075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AD28CE-57A6-42AC-9FF7-5A660AADC0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E3F2E5D-1F50-41C7-A0AD-F25819018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4A49AE-27F2-43A1-8906-F02AE528A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D6AECE-8F40-4BB7-9785-07E255B64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160256-3981-47F9-8D5E-947B6DBB0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38F230-EB71-4854-842C-CFB3B6A6F1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03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CED9B-19C6-4065-ABB4-67554A0DF1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A66165-ECCD-436A-92AD-1923749ABB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1124F7-9A05-4E66-9C95-3F4C6613D1EA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4BF1B0-8D72-4BE6-8E50-25CDFE8C5BA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B6063A-2D76-47D5-86D5-C272A43CAC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6F0FE6C-308E-4225-A86A-5A7A43DCB0F3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94C4C5-7B3F-40B3-AE55-70FAEBE8797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LP 36 : Diffraction par </a:t>
            </a:r>
            <a:br>
              <a:rPr lang="fr-FR"/>
            </a:br>
            <a:r>
              <a:rPr lang="fr-FR"/>
              <a:t>des structures périodiques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79D452-C7C7-458E-867C-8F8B513EA7E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/>
          <a:lstStyle/>
          <a:p>
            <a:pPr lvl="0" algn="l"/>
            <a:r>
              <a:rPr lang="fr-FR" sz="2400"/>
              <a:t>Niveau : L3</a:t>
            </a:r>
          </a:p>
          <a:p>
            <a:pPr lvl="0" algn="l"/>
            <a:endParaRPr lang="fr-FR" sz="2400"/>
          </a:p>
          <a:p>
            <a:pPr lvl="0" algn="l"/>
            <a:r>
              <a:rPr lang="fr-FR" sz="2400"/>
              <a:t>Prérequis :</a:t>
            </a:r>
          </a:p>
          <a:p>
            <a:pPr lvl="0" algn="l">
              <a:buSzPct val="45000"/>
              <a:buFont typeface="OpenSymbol"/>
              <a:buChar char=""/>
            </a:pPr>
            <a:r>
              <a:rPr lang="fr-FR" sz="2400"/>
              <a:t>Diffraction de Fraunhofer (Diffraction par une fente de largeur b)</a:t>
            </a:r>
          </a:p>
          <a:p>
            <a:pPr lvl="0" algn="l">
              <a:buSzPct val="45000"/>
              <a:buFont typeface="OpenSymbol"/>
              <a:buChar char=""/>
            </a:pPr>
            <a:r>
              <a:rPr lang="fr-FR" sz="2400"/>
              <a:t>Interférences (Formule des réseaux, transmission et réflexion)</a:t>
            </a:r>
          </a:p>
          <a:p>
            <a:pPr lvl="0" algn="l">
              <a:buSzPct val="45000"/>
              <a:buFont typeface="OpenSymbol"/>
              <a:buChar char=""/>
            </a:pPr>
            <a:r>
              <a:rPr lang="fr-FR" sz="2400"/>
              <a:t>Cristallographie (Réseau de Bravais, Réseau réciproque, Maille, Motif, Plan réticulaires)</a:t>
            </a:r>
          </a:p>
          <a:p>
            <a:pPr lvl="0" algn="l">
              <a:buSzPct val="45000"/>
              <a:buFont typeface="OpenSymbol"/>
              <a:buChar char=""/>
            </a:pPr>
            <a:r>
              <a:rPr lang="fr-FR" sz="2400"/>
              <a:t>Transformée de Fourier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89159-6BCD-4632-9503-5D00C484EA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Détermination du pas d’un CD-rom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0808D-9552-46D0-9A2D-160784ECE1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400"/>
              <a:t>Formule des réseaux en réflexion :</a:t>
            </a:r>
          </a:p>
          <a:p>
            <a:pPr lvl="0"/>
            <a:r>
              <a:rPr lang="fr-FR" sz="2400"/>
              <a:t>a = p </a:t>
            </a:r>
            <a:r>
              <a:rPr lang="fr-FR" sz="2400">
                <a:latin typeface="Liberation Sans" pitchFamily="34"/>
              </a:rPr>
              <a:t>λ</a:t>
            </a:r>
            <a:r>
              <a:rPr lang="fr-FR" sz="2400"/>
              <a:t> / sin(</a:t>
            </a:r>
            <a:r>
              <a:rPr lang="fr-FR" sz="2400">
                <a:latin typeface="Liberation Sans" pitchFamily="34"/>
              </a:rPr>
              <a:t>θ</a:t>
            </a:r>
            <a:r>
              <a:rPr lang="fr-FR" sz="2400" baseline="-33000">
                <a:latin typeface="Liberation Sans" pitchFamily="34"/>
              </a:rPr>
              <a:t>p</a:t>
            </a:r>
            <a:r>
              <a:rPr lang="fr-FR" sz="2400"/>
              <a:t>)</a:t>
            </a:r>
          </a:p>
          <a:p>
            <a:pPr lvl="0"/>
            <a:r>
              <a:rPr lang="fr-FR" sz="2400"/>
              <a:t>Ici : p = 1</a:t>
            </a:r>
          </a:p>
          <a:p>
            <a:pPr lvl="0"/>
            <a:r>
              <a:rPr lang="fr-FR" sz="2400">
                <a:latin typeface="Liberation Sans" pitchFamily="34"/>
              </a:rPr>
              <a:t>      λ = 532 nm</a:t>
            </a:r>
          </a:p>
          <a:p>
            <a:pPr lvl="0"/>
            <a:r>
              <a:rPr lang="fr-FR" sz="2400">
                <a:latin typeface="Liberation Sans" pitchFamily="34"/>
              </a:rPr>
              <a:t>      </a:t>
            </a:r>
            <a:r>
              <a:rPr lang="fr-FR" sz="2400"/>
              <a:t>sin(</a:t>
            </a:r>
            <a:r>
              <a:rPr lang="fr-FR" sz="2400">
                <a:latin typeface="Liberation Sans" pitchFamily="34"/>
              </a:rPr>
              <a:t>θ</a:t>
            </a:r>
            <a:r>
              <a:rPr lang="fr-FR" sz="2400" baseline="-33000">
                <a:latin typeface="Liberation Sans" pitchFamily="34"/>
              </a:rPr>
              <a:t>p</a:t>
            </a:r>
            <a:r>
              <a:rPr lang="fr-FR" sz="2400"/>
              <a:t>)</a:t>
            </a:r>
            <a:r>
              <a:rPr lang="fr-FR" sz="2400">
                <a:latin typeface="Liberation Sans" pitchFamily="34"/>
              </a:rPr>
              <a:t> ≈ 0,34</a:t>
            </a:r>
          </a:p>
          <a:p>
            <a:pPr lvl="0"/>
            <a:endParaRPr lang="fr-FR" sz="2400">
              <a:latin typeface="Liberation Sans" pitchFamily="34"/>
            </a:endParaRPr>
          </a:p>
          <a:p>
            <a:pPr lvl="0"/>
            <a:r>
              <a:rPr lang="fr-FR" sz="2400">
                <a:latin typeface="Liberation Sans" pitchFamily="34"/>
              </a:rPr>
              <a:t>a ≈ 1,6 μm (Standard du format)</a:t>
            </a:r>
          </a:p>
          <a:p>
            <a:pPr lvl="1" hangingPunct="0">
              <a:spcBef>
                <a:spcPts val="1417"/>
              </a:spcBef>
              <a:buNone/>
            </a:pPr>
            <a:endParaRPr lang="fr-FR" sz="320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D1FAC9-7265-4436-AADD-0C16224F35DC}"/>
              </a:ext>
            </a:extLst>
          </p:cNvPr>
          <p:cNvSpPr txBox="1">
            <a:spLocks noResize="1"/>
          </p:cNvSpPr>
          <p:nvPr/>
        </p:nvSpPr>
        <p:spPr>
          <a:xfrm>
            <a:off x="4680360" y="3602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</p:txBody>
      </p:sp>
      <p:pic>
        <p:nvPicPr>
          <p:cNvPr id="5" name="">
            <a:extLst>
              <a:ext uri="{FF2B5EF4-FFF2-40B4-BE49-F238E27FC236}">
                <a16:creationId xmlns:a16="http://schemas.microsoft.com/office/drawing/2014/main" id="{6F987C21-8DA9-4A19-8728-89B7D41FC60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720" y="5396400"/>
            <a:ext cx="6101279" cy="2091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>
            <a:extLst>
              <a:ext uri="{FF2B5EF4-FFF2-40B4-BE49-F238E27FC236}">
                <a16:creationId xmlns:a16="http://schemas.microsoft.com/office/drawing/2014/main" id="{8B1C2AB5-CB64-4A02-B72C-1D2E581341C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32000" y="1575360"/>
            <a:ext cx="4014360" cy="2672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B147FE7-1274-4DE0-B822-CD21495218CF}"/>
              </a:ext>
            </a:extLst>
          </p:cNvPr>
          <p:cNvSpPr txBox="1"/>
          <p:nvPr/>
        </p:nvSpPr>
        <p:spPr>
          <a:xfrm>
            <a:off x="6177600" y="7213680"/>
            <a:ext cx="28555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Crédit illustration : Cmglee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63A76C7-B295-4358-BDC8-BEC444CDD6B0}"/>
              </a:ext>
            </a:extLst>
          </p:cNvPr>
          <p:cNvSpPr txBox="1"/>
          <p:nvPr/>
        </p:nvSpPr>
        <p:spPr>
          <a:xfrm>
            <a:off x="6429600" y="4297680"/>
            <a:ext cx="310967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Crédit photo : Laurent Douek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858FC6-12FF-4FF1-B0E2-2F5D06A2BE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2000" y="301320"/>
            <a:ext cx="9936000" cy="1262160"/>
          </a:xfrm>
        </p:spPr>
        <p:txBody>
          <a:bodyPr/>
          <a:lstStyle/>
          <a:p>
            <a:pPr lvl="0"/>
            <a:r>
              <a:rPr lang="fr-FR"/>
              <a:t>Détermination du pas de l’aile du colibri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0B3932-8929-47A9-9CBA-23A872221B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400"/>
              <a:t>Formule des réseaux :</a:t>
            </a:r>
          </a:p>
          <a:p>
            <a:pPr lvl="0"/>
            <a:r>
              <a:rPr lang="fr-FR" sz="2400"/>
              <a:t>a = </a:t>
            </a:r>
            <a:r>
              <a:rPr lang="fr-FR" sz="2400">
                <a:latin typeface="Liberation Sans" pitchFamily="34"/>
              </a:rPr>
              <a:t>λ</a:t>
            </a:r>
            <a:r>
              <a:rPr lang="fr-FR" sz="2400"/>
              <a:t> / sin(</a:t>
            </a:r>
            <a:r>
              <a:rPr lang="fr-FR" sz="2400">
                <a:latin typeface="Liberation Sans" pitchFamily="34"/>
              </a:rPr>
              <a:t>θ</a:t>
            </a:r>
            <a:r>
              <a:rPr lang="fr-FR" sz="2400"/>
              <a:t>)</a:t>
            </a:r>
          </a:p>
          <a:p>
            <a:pPr lvl="0"/>
            <a:r>
              <a:rPr lang="fr-FR" sz="2400"/>
              <a:t>Avec sin(</a:t>
            </a:r>
            <a:r>
              <a:rPr lang="fr-FR" sz="2400">
                <a:latin typeface="Liberation Sans" pitchFamily="34"/>
              </a:rPr>
              <a:t>θ</a:t>
            </a:r>
            <a:r>
              <a:rPr lang="fr-FR" sz="2400"/>
              <a:t>) =</a:t>
            </a:r>
          </a:p>
          <a:p>
            <a:pPr lvl="0"/>
            <a:r>
              <a:rPr lang="fr-FR" sz="2400"/>
              <a:t>Ici : f’ ~ 50 mm</a:t>
            </a:r>
          </a:p>
          <a:p>
            <a:pPr lvl="0"/>
            <a:r>
              <a:rPr lang="fr-FR" sz="2400"/>
              <a:t>      L ~ 10 cm</a:t>
            </a:r>
          </a:p>
          <a:p>
            <a:pPr lvl="0"/>
            <a:r>
              <a:rPr lang="fr-FR" sz="2400">
                <a:latin typeface="Liberation Sans" pitchFamily="34"/>
              </a:rPr>
              <a:t>      l ~ L/4 ~2 cm</a:t>
            </a:r>
          </a:p>
          <a:p>
            <a:pPr lvl="0"/>
            <a:r>
              <a:rPr lang="fr-FR" sz="2400">
                <a:latin typeface="Liberation Sans" pitchFamily="34"/>
              </a:rPr>
              <a:t>      Donc </a:t>
            </a:r>
            <a:r>
              <a:rPr lang="fr-FR" sz="2400"/>
              <a:t>sin(</a:t>
            </a:r>
            <a:r>
              <a:rPr lang="fr-FR" sz="2400">
                <a:latin typeface="Liberation Sans" pitchFamily="34"/>
              </a:rPr>
              <a:t>θ</a:t>
            </a:r>
            <a:r>
              <a:rPr lang="fr-FR" sz="2400"/>
              <a:t>) ~ 0,37</a:t>
            </a:r>
          </a:p>
          <a:p>
            <a:pPr lvl="0"/>
            <a:r>
              <a:rPr lang="fr-FR" sz="2400"/>
              <a:t>      </a:t>
            </a:r>
            <a:r>
              <a:rPr lang="fr-FR" sz="2400">
                <a:latin typeface="Liberation Sans" pitchFamily="34"/>
              </a:rPr>
              <a:t>λ ~400 nm</a:t>
            </a:r>
          </a:p>
          <a:p>
            <a:pPr lvl="0"/>
            <a:endParaRPr lang="fr-FR" sz="2400">
              <a:latin typeface="Liberation Sans" pitchFamily="34"/>
            </a:endParaRPr>
          </a:p>
          <a:p>
            <a:pPr lvl="0"/>
            <a:r>
              <a:rPr lang="fr-FR" sz="2400">
                <a:latin typeface="Liberation Sans" pitchFamily="34"/>
              </a:rPr>
              <a:t>a ~ 1 μm (Cohérent avec la litterature)</a:t>
            </a:r>
          </a:p>
          <a:p>
            <a:pPr lvl="1" hangingPunct="0">
              <a:spcBef>
                <a:spcPts val="1417"/>
              </a:spcBef>
              <a:buNone/>
            </a:pPr>
            <a:endParaRPr lang="fr-FR" sz="3200"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81FE14C-8C47-47CB-9BE6-E852B0979588}"/>
              </a:ext>
            </a:extLst>
          </p:cNvPr>
          <p:cNvSpPr txBox="1">
            <a:spLocks noResize="1"/>
          </p:cNvSpPr>
          <p:nvPr/>
        </p:nvSpPr>
        <p:spPr>
          <a:xfrm>
            <a:off x="4680360" y="3602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019E189-6D7A-44F5-9D97-B0C9546BE4D5}"/>
              </a:ext>
            </a:extLst>
          </p:cNvPr>
          <p:cNvSpPr txBox="1"/>
          <p:nvPr/>
        </p:nvSpPr>
        <p:spPr>
          <a:xfrm>
            <a:off x="6429600" y="4297680"/>
            <a:ext cx="310967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Crédit photo : Laurent Douek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CAE073-89AF-420B-9D9E-85D7F49A2826}"/>
              </a:ext>
            </a:extLst>
          </p:cNvPr>
          <p:cNvSpPr txBox="1">
            <a:spLocks noResize="1"/>
          </p:cNvSpPr>
          <p:nvPr/>
        </p:nvSpPr>
        <p:spPr>
          <a:xfrm>
            <a:off x="4680000" y="3602520"/>
            <a:ext cx="719640" cy="359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81EF62C3-8060-4BF4-A7AB-EADB7A6CAEE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22840" y="2592000"/>
            <a:ext cx="1181160" cy="96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>
            <a:extLst>
              <a:ext uri="{FF2B5EF4-FFF2-40B4-BE49-F238E27FC236}">
                <a16:creationId xmlns:a16="http://schemas.microsoft.com/office/drawing/2014/main" id="{F7013917-DB15-4D55-B844-3919371811B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65960" y="1368000"/>
            <a:ext cx="4298040" cy="2865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>
            <a:extLst>
              <a:ext uri="{FF2B5EF4-FFF2-40B4-BE49-F238E27FC236}">
                <a16:creationId xmlns:a16="http://schemas.microsoft.com/office/drawing/2014/main" id="{2AA5EB6E-83EE-49B3-A19C-84B030D723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119640" y="4680000"/>
            <a:ext cx="3456000" cy="272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CC22E72-AA5B-4661-AB73-A2F193E6F650}"/>
              </a:ext>
            </a:extLst>
          </p:cNvPr>
          <p:cNvSpPr txBox="1"/>
          <p:nvPr/>
        </p:nvSpPr>
        <p:spPr>
          <a:xfrm>
            <a:off x="1728000" y="7056000"/>
            <a:ext cx="43016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Crédit photo : Dennis Kunkel Microscopy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91AA84D-529F-42AA-864A-65910D04179B}"/>
              </a:ext>
            </a:extLst>
          </p:cNvPr>
          <p:cNvSpPr/>
          <p:nvPr/>
        </p:nvSpPr>
        <p:spPr>
          <a:xfrm rot="319800">
            <a:off x="8135410" y="2751294"/>
            <a:ext cx="1224000" cy="72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20140E-7E18-4AFE-AC12-7A7FB3A128BF}"/>
              </a:ext>
            </a:extLst>
          </p:cNvPr>
          <p:cNvSpPr txBox="1"/>
          <p:nvPr/>
        </p:nvSpPr>
        <p:spPr>
          <a:xfrm>
            <a:off x="8568000" y="244800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rgbClr val="FFFFFF"/>
                </a:solidFill>
              </a:defRPr>
            </a:pPr>
            <a:r>
              <a:rPr lang="fr-FR" sz="18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L</a:t>
            </a:r>
          </a:p>
        </p:txBody>
      </p:sp>
      <p:sp>
        <p:nvSpPr>
          <p:cNvPr id="13" name="Forme libre : forme 12">
            <a:extLst>
              <a:ext uri="{FF2B5EF4-FFF2-40B4-BE49-F238E27FC236}">
                <a16:creationId xmlns:a16="http://schemas.microsoft.com/office/drawing/2014/main" id="{9E725943-4DC1-4772-A37A-25D03C94586F}"/>
              </a:ext>
            </a:extLst>
          </p:cNvPr>
          <p:cNvSpPr/>
          <p:nvPr/>
        </p:nvSpPr>
        <p:spPr>
          <a:xfrm rot="319800">
            <a:off x="8282718" y="3184548"/>
            <a:ext cx="359640" cy="72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28836E02-607F-48B3-9CD6-A4F2208B93C6}"/>
              </a:ext>
            </a:extLst>
          </p:cNvPr>
          <p:cNvSpPr/>
          <p:nvPr/>
        </p:nvSpPr>
        <p:spPr>
          <a:xfrm rot="319800">
            <a:off x="8135770" y="2751654"/>
            <a:ext cx="1224000" cy="72000"/>
          </a:xfrm>
          <a:custGeom>
            <a:avLst>
              <a:gd name="f0" fmla="val 43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10"/>
              <a:gd name="f16" fmla="*/ f9 f7 1"/>
              <a:gd name="f17" fmla="*/ f10 f8 1"/>
              <a:gd name="f18" fmla="*/ f9 f15 1"/>
              <a:gd name="f19" fmla="*/ f14 f8 1"/>
              <a:gd name="f20" fmla="*/ f12 f8 1"/>
              <a:gd name="f21" fmla="*/ f18 1 10800"/>
              <a:gd name="f22" fmla="+- 21600 0 f21"/>
              <a:gd name="f23" fmla="*/ f21 f7 1"/>
              <a:gd name="f24" fmla="*/ f22 f7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0" r="f24" b="f19"/>
            <a:pathLst>
              <a:path w="21600" h="21600">
                <a:moveTo>
                  <a:pt x="f4" y="f6"/>
                </a:moveTo>
                <a:lnTo>
                  <a:pt x="f11" y="f4"/>
                </a:lnTo>
                <a:lnTo>
                  <a:pt x="f11" y="f12"/>
                </a:lnTo>
                <a:lnTo>
                  <a:pt x="f13" y="f12"/>
                </a:lnTo>
                <a:lnTo>
                  <a:pt x="f13" y="f4"/>
                </a:lnTo>
                <a:lnTo>
                  <a:pt x="f5" y="f6"/>
                </a:lnTo>
                <a:lnTo>
                  <a:pt x="f13" y="f5"/>
                </a:lnTo>
                <a:lnTo>
                  <a:pt x="f13" y="f14"/>
                </a:lnTo>
                <a:lnTo>
                  <a:pt x="f11" y="f14"/>
                </a:lnTo>
                <a:lnTo>
                  <a:pt x="f11" y="f5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630F93F-7F2B-4C6F-8A2E-B87B9EC6FE71}"/>
              </a:ext>
            </a:extLst>
          </p:cNvPr>
          <p:cNvSpPr txBox="1"/>
          <p:nvPr/>
        </p:nvSpPr>
        <p:spPr>
          <a:xfrm>
            <a:off x="8280000" y="3240000"/>
            <a:ext cx="30708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>
                <a:solidFill>
                  <a:srgbClr val="FFFFFF"/>
                </a:solidFill>
              </a:defRPr>
            </a:pPr>
            <a:r>
              <a:rPr lang="fr-FR" sz="1800" b="0" i="0" u="none" strike="noStrike" kern="1200" cap="none" spc="0" baseline="0">
                <a:ln>
                  <a:noFill/>
                </a:ln>
                <a:solidFill>
                  <a:srgbClr val="FFFFFF"/>
                </a:solidFill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A7F781-5827-4A41-9FD8-23AB2B2B26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FE157B-C7FA-417F-A279-70395E39B3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FC570B24-852B-40F7-BE7E-81668F70CCA4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240E6B96-FD94-4F6C-8D1D-3DBE44D74504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72953C5-C65A-4218-9D5A-60CCAA551F26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FA6280-1896-4057-A95E-4A3A7CE5F41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Réseaux de Bravais direct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1BEDE7C-354C-4DBB-80B9-EA7BE7ADCC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400"/>
              <a:t>Soit trois vecteurs (</a:t>
            </a:r>
            <a:r>
              <a:rPr lang="fr-FR" sz="2400" b="1"/>
              <a:t>a</a:t>
            </a:r>
            <a:r>
              <a:rPr lang="fr-FR" sz="2400"/>
              <a:t> ,</a:t>
            </a:r>
            <a:r>
              <a:rPr lang="fr-FR" sz="2400" b="1"/>
              <a:t>b</a:t>
            </a:r>
            <a:r>
              <a:rPr lang="fr-FR" sz="2400"/>
              <a:t> ,</a:t>
            </a:r>
            <a:r>
              <a:rPr lang="fr-FR" sz="2400" b="1"/>
              <a:t>c</a:t>
            </a:r>
            <a:r>
              <a:rPr lang="fr-FR" sz="2400"/>
              <a:t>).</a:t>
            </a:r>
          </a:p>
          <a:p>
            <a:pPr lvl="0"/>
            <a:r>
              <a:rPr lang="fr-FR" sz="2400"/>
              <a:t>Un réseau de Bravais est l’ensemble des points de position :</a:t>
            </a:r>
          </a:p>
          <a:p>
            <a:pPr lvl="0"/>
            <a:r>
              <a:rPr lang="fr-FR" sz="2400" b="1"/>
              <a:t>R</a:t>
            </a:r>
            <a:r>
              <a:rPr lang="fr-FR" sz="2400" b="1" baseline="-33000"/>
              <a:t>u,v,w</a:t>
            </a:r>
            <a:r>
              <a:rPr lang="fr-FR" sz="2400"/>
              <a:t> = u</a:t>
            </a:r>
            <a:r>
              <a:rPr lang="fr-FR" sz="2400" b="1"/>
              <a:t>a</a:t>
            </a:r>
            <a:r>
              <a:rPr lang="fr-FR" sz="2400"/>
              <a:t> + v</a:t>
            </a:r>
            <a:r>
              <a:rPr lang="fr-FR" sz="2400" b="1"/>
              <a:t>b</a:t>
            </a:r>
            <a:r>
              <a:rPr lang="fr-FR" sz="2400"/>
              <a:t> +w</a:t>
            </a:r>
            <a:r>
              <a:rPr lang="fr-FR" sz="2400" b="1"/>
              <a:t>c</a:t>
            </a:r>
            <a:r>
              <a:rPr lang="fr-FR" sz="2400"/>
              <a:t> avec (u,v,w) entiers relatifs.</a:t>
            </a:r>
          </a:p>
          <a:p>
            <a:pPr lvl="0"/>
            <a:r>
              <a:rPr lang="fr-FR" sz="2400"/>
              <a:t>Il est décrit par la fonction :</a:t>
            </a:r>
          </a:p>
          <a:p>
            <a:pPr lvl="0"/>
            <a:r>
              <a:rPr lang="fr-FR" sz="2400"/>
              <a:t> </a:t>
            </a:r>
          </a:p>
        </p:txBody>
      </p:sp>
      <p:sp>
        <p:nvSpPr>
          <p:cNvPr id="4" name="Connecteur droit 3">
            <a:extLst>
              <a:ext uri="{FF2B5EF4-FFF2-40B4-BE49-F238E27FC236}">
                <a16:creationId xmlns:a16="http://schemas.microsoft.com/office/drawing/2014/main" id="{69312879-FB51-4E0F-AB95-97E6430B99E5}"/>
              </a:ext>
            </a:extLst>
          </p:cNvPr>
          <p:cNvSpPr/>
          <p:nvPr/>
        </p:nvSpPr>
        <p:spPr>
          <a:xfrm>
            <a:off x="4464000" y="1872000"/>
            <a:ext cx="288000" cy="0"/>
          </a:xfrm>
          <a:prstGeom prst="line">
            <a:avLst/>
          </a:prstGeom>
          <a:noFill/>
          <a:ln>
            <a:noFill/>
            <a:prstDash val="solid"/>
            <a:tailEnd type="arrow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5B259F8-8638-4835-B41C-CE0E56EF4D99}"/>
              </a:ext>
            </a:extLst>
          </p:cNvPr>
          <p:cNvSpPr/>
          <p:nvPr/>
        </p:nvSpPr>
        <p:spPr>
          <a:xfrm>
            <a:off x="4464000" y="1872000"/>
            <a:ext cx="216000" cy="0"/>
          </a:xfrm>
          <a:prstGeom prst="line">
            <a:avLst/>
          </a:prstGeom>
          <a:noFill/>
          <a:ln>
            <a:noFill/>
            <a:prstDash val="solid"/>
            <a:tailEnd type="arrow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6" name="">
            <a:extLst>
              <a:ext uri="{FF2B5EF4-FFF2-40B4-BE49-F238E27FC236}">
                <a16:creationId xmlns:a16="http://schemas.microsoft.com/office/drawing/2014/main" id="{A23B3093-C131-4150-8AE1-F6F4DB7825A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000" y="3888000"/>
            <a:ext cx="3960000" cy="62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>
            <a:extLst>
              <a:ext uri="{FF2B5EF4-FFF2-40B4-BE49-F238E27FC236}">
                <a16:creationId xmlns:a16="http://schemas.microsoft.com/office/drawing/2014/main" id="{A668BAA4-2770-4609-9B45-FCAB350C5DF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224000" y="4752000"/>
            <a:ext cx="2413080" cy="226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8D82763-1AE1-4527-960F-45E377F7101F}"/>
              </a:ext>
            </a:extLst>
          </p:cNvPr>
          <p:cNvSpPr txBox="1"/>
          <p:nvPr/>
        </p:nvSpPr>
        <p:spPr>
          <a:xfrm>
            <a:off x="2361600" y="7213680"/>
            <a:ext cx="5272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Ashcroft et Mermin, Physique des solides</a:t>
            </a:r>
          </a:p>
        </p:txBody>
      </p:sp>
      <p:pic>
        <p:nvPicPr>
          <p:cNvPr id="9" name="">
            <a:extLst>
              <a:ext uri="{FF2B5EF4-FFF2-40B4-BE49-F238E27FC236}">
                <a16:creationId xmlns:a16="http://schemas.microsoft.com/office/drawing/2014/main" id="{18131DA2-FE31-43A0-A248-01E429F12F1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243480" y="4804560"/>
            <a:ext cx="2720520" cy="2179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F8072E-C71B-4041-A0FD-25D2892C8D7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Réseaux de Bravais réciproque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477B6F5-8887-4FDB-A3B2-5F8B84388AF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48160" y="2376000"/>
            <a:ext cx="4335840" cy="88379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56114F-AEAE-4D46-988E-C831658766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/>
              <a:t>Ensemble des vecteurs d’onde K donnant une onde plane de périodicité égale à celle du réseau de Bravais direct étudié</a:t>
            </a:r>
          </a:p>
          <a:p>
            <a:pPr lvl="0"/>
            <a:r>
              <a:rPr lang="fr-FR"/>
              <a:t>On a donc :</a:t>
            </a:r>
          </a:p>
          <a:p>
            <a:pPr lvl="0"/>
            <a:r>
              <a:rPr lang="fr-FR"/>
              <a:t>Le réseau réciproque est lui même un réseau de Bravais de vecteurs (</a:t>
            </a:r>
            <a:r>
              <a:rPr lang="fr-FR" b="1"/>
              <a:t>a*</a:t>
            </a:r>
            <a:r>
              <a:rPr lang="fr-FR"/>
              <a:t> ,</a:t>
            </a:r>
            <a:r>
              <a:rPr lang="fr-FR" b="1"/>
              <a:t>b*</a:t>
            </a:r>
            <a:r>
              <a:rPr lang="fr-FR"/>
              <a:t> ,</a:t>
            </a:r>
            <a:r>
              <a:rPr lang="fr-FR" b="1"/>
              <a:t>c*</a:t>
            </a:r>
            <a:r>
              <a:rPr lang="fr-FR"/>
              <a:t>)</a:t>
            </a:r>
          </a:p>
          <a:p>
            <a:pPr lvl="0"/>
            <a:r>
              <a:rPr lang="fr-FR" b="1"/>
              <a:t>K</a:t>
            </a:r>
            <a:r>
              <a:rPr lang="fr-FR" b="1" baseline="-33000"/>
              <a:t>h,k,l</a:t>
            </a:r>
            <a:r>
              <a:rPr lang="fr-FR"/>
              <a:t> = h</a:t>
            </a:r>
            <a:r>
              <a:rPr lang="fr-FR" b="1"/>
              <a:t>a*</a:t>
            </a:r>
            <a:r>
              <a:rPr lang="fr-FR"/>
              <a:t> + k</a:t>
            </a:r>
            <a:r>
              <a:rPr lang="fr-FR" b="1"/>
              <a:t>b*</a:t>
            </a:r>
            <a:r>
              <a:rPr lang="fr-FR"/>
              <a:t> +l</a:t>
            </a:r>
            <a:r>
              <a:rPr lang="fr-FR" b="1"/>
              <a:t>c*</a:t>
            </a:r>
            <a:r>
              <a:rPr lang="fr-FR"/>
              <a:t> avec (h,k,l) entiers relatifs.</a:t>
            </a:r>
          </a:p>
          <a:p>
            <a:pPr lvl="0"/>
            <a:r>
              <a:rPr lang="fr-FR"/>
              <a:t>Il est décrit par la fonction :</a:t>
            </a:r>
          </a:p>
          <a:p>
            <a:pPr lvl="0"/>
            <a:endParaRPr lang="fr-FR"/>
          </a:p>
          <a:p>
            <a:pPr lvl="0"/>
            <a:r>
              <a:rPr lang="fr-FR"/>
              <a:t> </a:t>
            </a: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FAEDDA0A-F61B-442B-93B0-EB24EB7E133D}"/>
              </a:ext>
            </a:extLst>
          </p:cNvPr>
          <p:cNvSpPr/>
          <p:nvPr/>
        </p:nvSpPr>
        <p:spPr>
          <a:xfrm>
            <a:off x="4464000" y="1872000"/>
            <a:ext cx="288000" cy="0"/>
          </a:xfrm>
          <a:prstGeom prst="line">
            <a:avLst/>
          </a:prstGeom>
          <a:noFill/>
          <a:ln>
            <a:noFill/>
            <a:prstDash val="solid"/>
            <a:tailEnd type="arrow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1EBF88D1-703D-4322-B498-8990BB53BBE5}"/>
              </a:ext>
            </a:extLst>
          </p:cNvPr>
          <p:cNvSpPr/>
          <p:nvPr/>
        </p:nvSpPr>
        <p:spPr>
          <a:xfrm>
            <a:off x="4464000" y="1872000"/>
            <a:ext cx="216000" cy="0"/>
          </a:xfrm>
          <a:prstGeom prst="line">
            <a:avLst/>
          </a:prstGeom>
          <a:noFill/>
          <a:ln>
            <a:noFill/>
            <a:prstDash val="solid"/>
            <a:tailEnd type="arrow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ADB766DF-FE9F-42C9-82AF-463A334B2F3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4559" y="4968000"/>
            <a:ext cx="5509440" cy="723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8D706E-4D1D-4E81-84D9-3B0575B98A3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Motif et Réseau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CC3EFE-396D-4F94-A660-1A5E4DF34D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 sz="2400"/>
              <a:t>Motif : Unité physique répétée à chaque  nœud de réseau</a:t>
            </a:r>
          </a:p>
          <a:p>
            <a:pPr lvl="0"/>
            <a:r>
              <a:rPr lang="fr-FR" sz="2400"/>
              <a:t>Une structure cristalline est formé de l’union du motif et du réseau 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B68670B-8516-45F9-8B11-19038E09F67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128000" y="2961719"/>
            <a:ext cx="2643120" cy="4166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255A81CC-C47B-46B4-AC04-CFA6926C3E43}"/>
              </a:ext>
            </a:extLst>
          </p:cNvPr>
          <p:cNvSpPr/>
          <p:nvPr/>
        </p:nvSpPr>
        <p:spPr>
          <a:xfrm>
            <a:off x="8063999" y="6552000"/>
            <a:ext cx="1656001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Connecteur droit 5">
            <a:extLst>
              <a:ext uri="{FF2B5EF4-FFF2-40B4-BE49-F238E27FC236}">
                <a16:creationId xmlns:a16="http://schemas.microsoft.com/office/drawing/2014/main" id="{4AE70C07-2E64-49A3-A9A8-41DCC4BF3B7F}"/>
              </a:ext>
            </a:extLst>
          </p:cNvPr>
          <p:cNvSpPr/>
          <p:nvPr/>
        </p:nvSpPr>
        <p:spPr>
          <a:xfrm flipV="1">
            <a:off x="8063999" y="4464000"/>
            <a:ext cx="0" cy="208800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1F841ABE-B980-4AC2-BEDD-FBED08FC94F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3720" y="3456000"/>
            <a:ext cx="4328280" cy="26211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1483B5-3DF1-45DA-904E-55B728FA0DA7}"/>
              </a:ext>
            </a:extLst>
          </p:cNvPr>
          <p:cNvSpPr txBox="1"/>
          <p:nvPr/>
        </p:nvSpPr>
        <p:spPr>
          <a:xfrm>
            <a:off x="0" y="5989680"/>
            <a:ext cx="5272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Ashcroft et Mermin, Physique des solides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20D79A-995B-45C8-8D0D-045F5354CEBB}"/>
              </a:ext>
            </a:extLst>
          </p:cNvPr>
          <p:cNvSpPr txBox="1"/>
          <p:nvPr/>
        </p:nvSpPr>
        <p:spPr>
          <a:xfrm>
            <a:off x="6389640" y="7213680"/>
            <a:ext cx="34023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Ma maison, mon jardin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02A494-35A9-455F-B95E-1E80EFCD95A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Plan réticulaire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4FA76B-F27A-4FED-AC67-309D5F11A8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fr-FR"/>
              <a:t>Plan donné par trois points du réseau non alignés. Engendre une famille de plan parallèles espacés de la distance d</a:t>
            </a:r>
          </a:p>
          <a:p>
            <a:pPr lvl="0"/>
            <a:r>
              <a:rPr lang="fr-FR"/>
              <a:t>Un plan réticulaire est toujours orthogonal à un vecteur </a:t>
            </a:r>
            <a:r>
              <a:rPr lang="fr-FR" b="1"/>
              <a:t>K</a:t>
            </a:r>
            <a:r>
              <a:rPr lang="fr-FR" b="1" baseline="-33000"/>
              <a:t>h,k,l </a:t>
            </a:r>
            <a:r>
              <a:rPr lang="fr-FR"/>
              <a:t>du réseau réciproque, tel que :</a:t>
            </a:r>
          </a:p>
          <a:p>
            <a:pPr lvl="0"/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F8F163FB-7813-4989-B4F2-77BAAAB26AA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888000" y="4608000"/>
            <a:ext cx="2515680" cy="734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417B42F-5B05-466D-9E26-F9A4F72E95C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40000" y="5220000"/>
            <a:ext cx="5875200" cy="2110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6ECB30B-D31B-414C-A67F-53A6A9818ACC}"/>
              </a:ext>
            </a:extLst>
          </p:cNvPr>
          <p:cNvSpPr txBox="1"/>
          <p:nvPr/>
        </p:nvSpPr>
        <p:spPr>
          <a:xfrm>
            <a:off x="2575439" y="7141680"/>
            <a:ext cx="5272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Ashcroft et Mermin, Physique des solides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A0FF5-CB04-4AA9-8353-F7C766D223D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AD1D653-E714-4D4A-B902-EF9DCB3957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D137C448-5070-469C-AA54-04E074AA72C8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5B87646-3A8D-4837-B8A0-82B29A3F47E2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0190BF97-EFBC-473F-9432-C91FBAD18AC0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724C97-34B1-43D1-9502-602BCFF55A3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fr-FR"/>
              <a:t>Conclusion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6037C9-B79E-4A5C-BDA6-CFF4280297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17C28AC5-D0DA-48D0-8D0E-75F0F203D0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" y="1440000"/>
            <a:ext cx="5227200" cy="37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F9A05713-7FF5-40A5-8211-941AFB83746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808320" y="1563480"/>
            <a:ext cx="2407680" cy="27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9E05AB-9E15-414A-90C5-C35A589E6E83}"/>
              </a:ext>
            </a:extLst>
          </p:cNvPr>
          <p:cNvSpPr txBox="1"/>
          <p:nvPr/>
        </p:nvSpPr>
        <p:spPr>
          <a:xfrm>
            <a:off x="6430319" y="4477680"/>
            <a:ext cx="3433679" cy="162611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D. Shechtman et al. , Metallic Phase with Long-Ranged Orientational Order and No Trabslational Symmetry, Phys. Rev. Lett., volume 53, p. 1951, 1984.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B0651F-A634-40D4-B73F-6E9303A9E2BD}"/>
              </a:ext>
            </a:extLst>
          </p:cNvPr>
          <p:cNvSpPr txBox="1"/>
          <p:nvPr/>
        </p:nvSpPr>
        <p:spPr>
          <a:xfrm>
            <a:off x="1207080" y="5315400"/>
            <a:ext cx="3433679" cy="994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M. Delalande et al. , Journal of Materials Chemistry, 2007, 17, 1579-1588.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39927-F453-43A1-BA8E-6FF3E45593E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6D19192-7B34-4CDC-A362-62F23D4FA2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A1EF6946-B111-4C41-8FA6-C4E5A17F2DEA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D6A3E316-414D-467E-B8C8-07CF151681BF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AF72D39-ECC4-401A-9CEE-C6350E046EB5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5F4F8A40-2131-455B-B33A-0C0B8BADD03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968000" cy="3726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8DDEC7-5766-434C-852A-8C21BF5DDCF4}"/>
              </a:ext>
            </a:extLst>
          </p:cNvPr>
          <p:cNvSpPr txBox="1"/>
          <p:nvPr/>
        </p:nvSpPr>
        <p:spPr>
          <a:xfrm>
            <a:off x="4950000" y="13680"/>
            <a:ext cx="511847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Diffraction par un rideau d’une lumière extérieure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1AB3E4B-3041-4E8D-9357-CC58767E9E31}"/>
              </a:ext>
            </a:extLst>
          </p:cNvPr>
          <p:cNvSpPr txBox="1"/>
          <p:nvPr/>
        </p:nvSpPr>
        <p:spPr>
          <a:xfrm>
            <a:off x="648720" y="6889680"/>
            <a:ext cx="363564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fr-FR" sz="1800" b="0" i="0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Diffraction par les ailes d’un colibri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F2F76A4-7E58-4C49-97C7-925C7880D774}"/>
              </a:ext>
            </a:extLst>
          </p:cNvPr>
          <p:cNvSpPr txBox="1"/>
          <p:nvPr/>
        </p:nvSpPr>
        <p:spPr>
          <a:xfrm>
            <a:off x="901080" y="7213680"/>
            <a:ext cx="336275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Crédit photo: Christian Spencer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4C71DE-AFF2-4143-B64D-E666DA56ED2C}"/>
              </a:ext>
            </a:extLst>
          </p:cNvPr>
          <p:cNvSpPr txBox="1"/>
          <p:nvPr/>
        </p:nvSpPr>
        <p:spPr>
          <a:xfrm>
            <a:off x="4941000" y="301680"/>
            <a:ext cx="207972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Wikipedia</a:t>
            </a:r>
          </a:p>
        </p:txBody>
      </p:sp>
      <p:pic>
        <p:nvPicPr>
          <p:cNvPr id="7" name="">
            <a:extLst>
              <a:ext uri="{FF2B5EF4-FFF2-40B4-BE49-F238E27FC236}">
                <a16:creationId xmlns:a16="http://schemas.microsoft.com/office/drawing/2014/main" id="{D840FFC1-5185-4B8F-AC3F-B2CC43A0D2B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248000" y="3696120"/>
            <a:ext cx="5832000" cy="3887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96128E-613C-460A-96E5-C245A894936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44000" y="301320"/>
            <a:ext cx="9720000" cy="1262160"/>
          </a:xfrm>
        </p:spPr>
        <p:txBody>
          <a:bodyPr/>
          <a:lstStyle/>
          <a:p>
            <a:pPr lvl="0"/>
            <a:r>
              <a:rPr lang="fr-FR"/>
              <a:t>Construction d’Ewald, mesure des pics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2BD06DD-52E9-4221-A3D0-39B1B9841A8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55999" y="1755360"/>
            <a:ext cx="6995519" cy="5084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660E8A5-BE23-4D58-B959-47728F6AB256}"/>
              </a:ext>
            </a:extLst>
          </p:cNvPr>
          <p:cNvSpPr txBox="1"/>
          <p:nvPr/>
        </p:nvSpPr>
        <p:spPr>
          <a:xfrm>
            <a:off x="2431440" y="6912000"/>
            <a:ext cx="5272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Ashcroft et Mermin, Physique des solides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CF3003-FD0F-4501-A0F7-12EE977417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8F49E-DF6A-429D-BAD9-E64CFB1787D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A3D403E-22C5-4A99-982A-EF2FCDBA20CA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AA04D1DD-D258-4483-B4FD-0C2B8F703E0B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A6E953C-FD25-4D52-A7B2-218D350FCAF2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22148CAC-B751-42E5-A872-E2B74E9D2DC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36000" y="1620000"/>
            <a:ext cx="4752000" cy="392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F977054-87C2-4BC9-AF01-9D26865A9B5E}"/>
              </a:ext>
            </a:extLst>
          </p:cNvPr>
          <p:cNvSpPr txBox="1"/>
          <p:nvPr/>
        </p:nvSpPr>
        <p:spPr>
          <a:xfrm>
            <a:off x="3189240" y="7213680"/>
            <a:ext cx="358380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i="1"/>
            </a:pPr>
            <a:r>
              <a:rPr lang="fr-FR" sz="1800" b="0" i="1" u="none" strike="noStrike" kern="1200" cap="none" spc="0" baseline="0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Lucida Sans" pitchFamily="2"/>
              </a:rPr>
              <a:t>Source : Taillet, Optique physique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85B2C-6203-44F7-8BB2-D3CCE8AA00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D9ECB9-F189-4B0F-B194-18B303BEA6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42E844FC-74F6-4C2F-86E9-0D812BB5FED9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98CF5C15-4BE3-4016-9F0A-07416E9600D9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D4338E9-3E8C-4883-AF0C-7F30E6802AD5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>
            <a:extLst>
              <a:ext uri="{FF2B5EF4-FFF2-40B4-BE49-F238E27FC236}">
                <a16:creationId xmlns:a16="http://schemas.microsoft.com/office/drawing/2014/main" id="{FD100AB1-47F5-49BF-94E8-899680F76F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1080000"/>
            <a:ext cx="10079640" cy="54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C8536B-E26A-43FE-ACEB-380A7E16F89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4D92CF-E798-4099-9EF5-2781D3C7A0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EFCB84C0-98D0-4B50-81DB-1AAAFFD63F22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6463525-5A8D-41AC-B947-C073BBBD3D5B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89CF20BC-0D2B-405A-97FD-B1BA91761460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40F0CCA-731E-44E1-9E36-0251377A3E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31CFF2-235D-4B55-8137-094224EAD64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4AC9C7C-3B69-4794-AA68-ED811CF111D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9000" y="1084319"/>
            <a:ext cx="10079640" cy="532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8E5A23-9BD6-4918-8285-C9279D3F78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5D2D8F-B07B-4A0F-92FA-541181B6B7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6C1C261A-790C-4F3B-9C07-5406ED77149C}"/>
              </a:ext>
            </a:extLst>
          </p:cNvPr>
          <p:cNvSpPr/>
          <p:nvPr/>
        </p:nvSpPr>
        <p:spPr>
          <a:xfrm>
            <a:off x="0" y="0"/>
            <a:ext cx="792000" cy="648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9A6D12B3-2C6A-4542-A441-E405FA374726}"/>
              </a:ext>
            </a:extLst>
          </p:cNvPr>
          <p:cNvSpPr/>
          <p:nvPr/>
        </p:nvSpPr>
        <p:spPr>
          <a:xfrm>
            <a:off x="216000" y="216000"/>
            <a:ext cx="1080000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A73CB569-0D23-4165-A70E-C50EEE5AFF1B}"/>
              </a:ext>
            </a:extLst>
          </p:cNvPr>
          <p:cNvSpPr/>
          <p:nvPr/>
        </p:nvSpPr>
        <p:spPr>
          <a:xfrm>
            <a:off x="0" y="0"/>
            <a:ext cx="10080000" cy="763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wrap="none" lIns="90000" tIns="45000" rIns="90000" bIns="45000" anchor="ctr" anchorCtr="0" compatLnSpc="0">
            <a:spAutoFit/>
          </a:bodyPr>
          <a:lstStyle/>
          <a:p>
            <a:pPr marL="0" marR="0" lvl="0" indent="0" algn="l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 cap="none" spc="0" baseline="0">
              <a:ln>
                <a:noFill/>
              </a:ln>
              <a:highlight>
                <a:scrgbClr r="0" g="0" b="0">
                  <a:alpha val="0"/>
                </a:scrgbClr>
              </a:highlight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Grand écran</PresentationFormat>
  <Paragraphs>87</Paragraphs>
  <Slides>20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Liberation Sans</vt:lpstr>
      <vt:lpstr>Liberation Serif</vt:lpstr>
      <vt:lpstr>OpenSymbol</vt:lpstr>
      <vt:lpstr>Standard</vt:lpstr>
      <vt:lpstr>LP 36 : Diffraction par  des structures périodiques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Détermination du pas d’un CD-rom</vt:lpstr>
      <vt:lpstr>Détermination du pas de l’aile du colibri</vt:lpstr>
      <vt:lpstr>Présentation PowerPoint</vt:lpstr>
      <vt:lpstr>Réseaux de Bravais direct</vt:lpstr>
      <vt:lpstr>Réseaux de Bravais réciproque</vt:lpstr>
      <vt:lpstr>Motif et Réseau</vt:lpstr>
      <vt:lpstr>Plan réticulaire</vt:lpstr>
      <vt:lpstr>Présentation PowerPoint</vt:lpstr>
      <vt:lpstr>Conclusion</vt:lpstr>
      <vt:lpstr>Présentation PowerPoint</vt:lpstr>
      <vt:lpstr>Construction d’Ewald, mesure des pics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 36 : Diffraction par  des structures périodiques</dc:title>
  <cp:lastModifiedBy>Armel JOUAN-POURCHET</cp:lastModifiedBy>
  <cp:revision>1</cp:revision>
  <dcterms:created xsi:type="dcterms:W3CDTF">2021-01-24T09:36:04Z</dcterms:created>
  <dcterms:modified xsi:type="dcterms:W3CDTF">2021-06-12T17:26:44Z</dcterms:modified>
</cp:coreProperties>
</file>