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56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A3E"/>
    <a:srgbClr val="5B78A9"/>
    <a:srgbClr val="0070C0"/>
    <a:srgbClr val="FFA7A7"/>
    <a:srgbClr val="FF4B4B"/>
    <a:srgbClr val="428C42"/>
    <a:srgbClr val="3A873A"/>
    <a:srgbClr val="BDD7BD"/>
    <a:srgbClr val="027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8F1A84-AEA3-4BA9-94D3-95CD70594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52F662-6B62-4430-86F3-DAA35E467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CA3CFC-D76F-4BA0-ABE1-615B2EBB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E0BE5F-A546-4AFE-A461-B67BDB03B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6D9E38-91C9-4CF8-83E4-28F67D233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44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BFCF8A-6B87-4D8C-A6ED-2A8657D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0EE1B3-7B8A-41FD-A12F-62DEB3D877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F294CC-1BE5-4527-84EA-B390D59CD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E292D7-429E-4B5A-A75D-82D10D2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F5D8ED-27E7-41F7-957D-DA85776CD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21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0576016-0DE3-4BE4-8B0A-EDD6C43B27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EAE87C-0920-43C5-8B27-4458FCCB3F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EEC396-F1CC-4C0B-BCAA-AF0C62ACA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D55FAD-AF97-473F-A94E-676348502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892C54-17A4-4746-910B-CE7B7B860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67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D8C6EC-CA07-4965-9923-D190F1B24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568009-0DC8-486D-B939-B4BB0CC36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FDDC1B-4330-4E8B-874C-E82EAD484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FC377A-2811-4BE0-99B7-7C5CF75E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CFBEB0-798D-40CF-B4F5-73A16372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35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7B3995-2449-4BE3-8EF5-61C04706A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3FA132-C875-4488-AB80-76B085F22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44EE8D-08D4-4D2F-8209-BFF8DC9C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D606A3-C932-467A-B00F-0A7AEB694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143B50-FCC5-416B-BEF1-285C73C4E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39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AB3A21-E069-4EE8-8773-D563E56B9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70CEE7-22E4-4E1E-AA9F-5BD1A6B2C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C2F309-1C8C-486B-865F-A8301D95E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419734-03F2-49B9-AFC9-836364267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E38F5C-BFFD-4330-A5C1-809C9EA82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F840C2-7BEC-4C65-A29C-CF22372E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61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D669C6-919F-4D72-9D20-9152D3E5B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EA41AD-8923-4B08-9715-16CB85131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9AA10D-DF82-4886-8CA0-03A356114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3064D00-4E97-4470-9CE4-7F7CB2337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E97738-22D5-43F2-BAAB-8094C39231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F0D26DD-D1D9-450E-B1E2-22BB1A9E7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766347-C6EA-48E4-AA75-5F371AFF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D2736A-DAFC-4D19-8341-FFCB7217E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97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AF3625-DE7B-4770-AB32-D9D626CD6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F98876-D37C-440B-AC63-DC370F795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0253C1-7B13-4066-9645-CD081A6F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736BD0-7071-48B9-992F-A5B2529DB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9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23F433-6805-40F5-AF61-EA86746E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1C082A7-1E3C-4E1C-AF3F-CA8917BC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BCC1B7E-2B51-49F5-963E-17829794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91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2D6D4A-AEF6-4280-AAB6-F0BC9912F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DC590F-06FD-4006-9CE0-AA3427803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AF4420-AFB6-4314-8BE7-06DF18EE6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07F4EE-07FB-43DC-8E84-D43C6612F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102750-3F7F-4180-9DA3-BA8975A9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72CFB8-3BF1-4DAF-A61E-9EF32FDA6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2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53407E-AA07-4B08-B38D-DA83E2E5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EC54C0B-3094-4C32-8DF9-A0A2961F26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B8D5F0-8C3E-457F-A209-BFEF655C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B56AA6-8E14-4291-B190-3618D8CE7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3BF88E-F7BD-45E0-BB18-994BDC737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9C3952-3000-4E80-92CB-137244532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39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6BD63B5-E279-411A-A3D8-9BF991A0E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E0F6E6-1B20-4D84-BE4A-D475E72EC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4D946F-C110-4C17-A072-6C8189ACE5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6F21B-7C63-43AC-A2E0-1698AD112146}" type="datetimeFigureOut">
              <a:rPr lang="fr-FR" smtClean="0"/>
              <a:t>29/12/2020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2AAE5B-362A-4EAC-860B-53D75B755B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074134-EFF5-4968-8EAF-BE7F2EC8B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6A17D-EBE8-49F1-98DA-26F66391F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38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7BDEB421-3CCD-4589-8F52-18738B5E290F}"/>
                  </a:ext>
                </a:extLst>
              </p:cNvPr>
              <p:cNvSpPr txBox="1"/>
              <p:nvPr/>
            </p:nvSpPr>
            <p:spPr>
              <a:xfrm>
                <a:off x="2980763" y="1958787"/>
                <a:ext cx="6230472" cy="9681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func>
                        <m:func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̇"/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̈"/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7BDEB421-3CCD-4589-8F52-18738B5E2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763" y="1958787"/>
                <a:ext cx="6230472" cy="9681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FB683629-A03F-46BB-8C62-16383891B2EB}"/>
                  </a:ext>
                </a:extLst>
              </p:cNvPr>
              <p:cNvSpPr txBox="1"/>
              <p:nvPr/>
            </p:nvSpPr>
            <p:spPr>
              <a:xfrm>
                <a:off x="1178858" y="3645820"/>
                <a:ext cx="9834283" cy="13990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̇"/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800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fr-F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fr-F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̇"/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num>
                            <m:den>
                              <m:sSup>
                                <m:sSup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̈"/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sSub>
                        <m:sSub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fr-F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  <a:p>
                <a:endParaRPr lang="fr-FR" sz="2800" b="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FB683629-A03F-46BB-8C62-16383891B2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858" y="3645820"/>
                <a:ext cx="9834283" cy="13990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>
            <a:extLst>
              <a:ext uri="{FF2B5EF4-FFF2-40B4-BE49-F238E27FC236}">
                <a16:creationId xmlns:a16="http://schemas.microsoft.com/office/drawing/2014/main" id="{B658C8B9-57C6-42F7-87EB-53994A14E733}"/>
              </a:ext>
            </a:extLst>
          </p:cNvPr>
          <p:cNvSpPr txBox="1"/>
          <p:nvPr/>
        </p:nvSpPr>
        <p:spPr>
          <a:xfrm>
            <a:off x="3244328" y="716685"/>
            <a:ext cx="6345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Champ électromagnétique rayonné</a:t>
            </a:r>
          </a:p>
        </p:txBody>
      </p:sp>
    </p:spTree>
    <p:extLst>
      <p:ext uri="{BB962C8B-B14F-4D97-AF65-F5344CB8AC3E}">
        <p14:creationId xmlns:p14="http://schemas.microsoft.com/office/powerpoint/2010/main" val="282098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AD3AF5F-7732-4E27-AF94-E7F153426179}"/>
              </a:ext>
            </a:extLst>
          </p:cNvPr>
          <p:cNvSpPr txBox="1"/>
          <p:nvPr/>
        </p:nvSpPr>
        <p:spPr>
          <a:xfrm>
            <a:off x="2923279" y="599002"/>
            <a:ext cx="6345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Modèle de l’électron élastiquement lié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07BE610-6958-419F-BBBD-ABFF1019E0D9}"/>
              </a:ext>
            </a:extLst>
          </p:cNvPr>
          <p:cNvSpPr/>
          <p:nvPr/>
        </p:nvSpPr>
        <p:spPr>
          <a:xfrm>
            <a:off x="5924486" y="1631732"/>
            <a:ext cx="4320000" cy="4320000"/>
          </a:xfrm>
          <a:prstGeom prst="ellipse">
            <a:avLst/>
          </a:prstGeom>
          <a:solidFill>
            <a:schemeClr val="accent5">
              <a:alpha val="2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DA6BAEF3-FD0B-4589-858F-D7045E1B37EE}"/>
              </a:ext>
            </a:extLst>
          </p:cNvPr>
          <p:cNvGrpSpPr/>
          <p:nvPr/>
        </p:nvGrpSpPr>
        <p:grpSpPr>
          <a:xfrm>
            <a:off x="1628774" y="3346495"/>
            <a:ext cx="4295712" cy="1509312"/>
            <a:chOff x="2066924" y="3327445"/>
            <a:chExt cx="4295712" cy="1509312"/>
          </a:xfrm>
        </p:grpSpPr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7093BDB2-2FDE-473E-9C31-0E2A49C082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1800" t="40708" r="32988" b="38128"/>
            <a:stretch/>
          </p:blipFill>
          <p:spPr>
            <a:xfrm>
              <a:off x="2066924" y="3327445"/>
              <a:ext cx="4095751" cy="1509312"/>
            </a:xfrm>
            <a:prstGeom prst="rect">
              <a:avLst/>
            </a:prstGeom>
          </p:spPr>
        </p:pic>
        <p:sp>
          <p:nvSpPr>
            <p:cNvPr id="19" name="Flèche : droite 18">
              <a:extLst>
                <a:ext uri="{FF2B5EF4-FFF2-40B4-BE49-F238E27FC236}">
                  <a16:creationId xmlns:a16="http://schemas.microsoft.com/office/drawing/2014/main" id="{78617FC6-3EBA-4031-8710-C61624D698D0}"/>
                </a:ext>
              </a:extLst>
            </p:cNvPr>
            <p:cNvSpPr/>
            <p:nvPr/>
          </p:nvSpPr>
          <p:spPr>
            <a:xfrm>
              <a:off x="6143625" y="3629948"/>
              <a:ext cx="219011" cy="285469"/>
            </a:xfrm>
            <a:prstGeom prst="rightArrow">
              <a:avLst>
                <a:gd name="adj1" fmla="val 29968"/>
                <a:gd name="adj2" fmla="val 242108"/>
              </a:avLst>
            </a:prstGeom>
            <a:solidFill>
              <a:srgbClr val="3E8A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CAE666D4-A556-44A7-A55C-F307835F31D2}"/>
              </a:ext>
            </a:extLst>
          </p:cNvPr>
          <p:cNvCxnSpPr>
            <a:cxnSpLocks/>
          </p:cNvCxnSpPr>
          <p:nvPr/>
        </p:nvCxnSpPr>
        <p:spPr>
          <a:xfrm flipH="1">
            <a:off x="7472233" y="3869682"/>
            <a:ext cx="576000" cy="936000"/>
          </a:xfrm>
          <a:prstGeom prst="line">
            <a:avLst/>
          </a:prstGeom>
          <a:ln w="38100">
            <a:solidFill>
              <a:schemeClr val="tx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E4CAB5DA-725A-43B0-AD8D-3C922DF07C9C}"/>
              </a:ext>
            </a:extLst>
          </p:cNvPr>
          <p:cNvCxnSpPr>
            <a:cxnSpLocks/>
          </p:cNvCxnSpPr>
          <p:nvPr/>
        </p:nvCxnSpPr>
        <p:spPr>
          <a:xfrm>
            <a:off x="6968055" y="2848125"/>
            <a:ext cx="25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852755CD-D173-43C4-BC65-F967692F8D36}"/>
              </a:ext>
            </a:extLst>
          </p:cNvPr>
          <p:cNvGrpSpPr/>
          <p:nvPr/>
        </p:nvGrpSpPr>
        <p:grpSpPr>
          <a:xfrm>
            <a:off x="7136186" y="4789132"/>
            <a:ext cx="396000" cy="396000"/>
            <a:chOff x="4252350" y="2923044"/>
            <a:chExt cx="396000" cy="396000"/>
          </a:xfrm>
          <a:solidFill>
            <a:srgbClr val="FFA7A7"/>
          </a:solidFill>
        </p:grpSpPr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74E4F1CF-9E71-4E99-9F16-007F197C0B97}"/>
                </a:ext>
              </a:extLst>
            </p:cNvPr>
            <p:cNvSpPr/>
            <p:nvPr/>
          </p:nvSpPr>
          <p:spPr>
            <a:xfrm>
              <a:off x="4252350" y="2923044"/>
              <a:ext cx="396000" cy="396000"/>
            </a:xfrm>
            <a:prstGeom prst="ellips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D08790DE-EA83-4356-A05F-B2D9B64710B5}"/>
                </a:ext>
              </a:extLst>
            </p:cNvPr>
            <p:cNvGrpSpPr/>
            <p:nvPr/>
          </p:nvGrpSpPr>
          <p:grpSpPr>
            <a:xfrm>
              <a:off x="4336219" y="2996587"/>
              <a:ext cx="248914" cy="248914"/>
              <a:chOff x="1122622" y="2395209"/>
              <a:chExt cx="792000" cy="792000"/>
            </a:xfrm>
            <a:grpFill/>
          </p:grpSpPr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EC69F822-5C22-41FD-8B01-C854C1E2E7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2622" y="2791209"/>
                <a:ext cx="792000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2E72E4BF-6846-460B-8D1E-501C2AA82F3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V="1">
                <a:off x="1122622" y="2791209"/>
                <a:ext cx="792000" cy="0"/>
              </a:xfrm>
              <a:prstGeom prst="line">
                <a:avLst/>
              </a:prstGeom>
              <a:grpFill/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Ellipse 65">
            <a:extLst>
              <a:ext uri="{FF2B5EF4-FFF2-40B4-BE49-F238E27FC236}">
                <a16:creationId xmlns:a16="http://schemas.microsoft.com/office/drawing/2014/main" id="{B57C4AE1-7132-4C04-B8CE-29638BD1A8C3}"/>
              </a:ext>
            </a:extLst>
          </p:cNvPr>
          <p:cNvSpPr/>
          <p:nvPr/>
        </p:nvSpPr>
        <p:spPr>
          <a:xfrm>
            <a:off x="8017747" y="3720372"/>
            <a:ext cx="144000" cy="144000"/>
          </a:xfrm>
          <a:prstGeom prst="ellipse">
            <a:avLst/>
          </a:prstGeom>
          <a:solidFill>
            <a:srgbClr val="0070C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ZoneTexte 72">
                <a:extLst>
                  <a:ext uri="{FF2B5EF4-FFF2-40B4-BE49-F238E27FC236}">
                    <a16:creationId xmlns:a16="http://schemas.microsoft.com/office/drawing/2014/main" id="{26E45012-9105-4EDD-8D01-36B3095C1B50}"/>
                  </a:ext>
                </a:extLst>
              </p:cNvPr>
              <p:cNvSpPr txBox="1"/>
              <p:nvPr/>
            </p:nvSpPr>
            <p:spPr>
              <a:xfrm>
                <a:off x="8195647" y="3448050"/>
                <a:ext cx="66043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𝒁𝒆</m:t>
                      </m:r>
                    </m:oMath>
                  </m:oMathPara>
                </a14:m>
                <a:endParaRPr lang="fr-FR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3" name="ZoneTexte 72">
                <a:extLst>
                  <a:ext uri="{FF2B5EF4-FFF2-40B4-BE49-F238E27FC236}">
                    <a16:creationId xmlns:a16="http://schemas.microsoft.com/office/drawing/2014/main" id="{26E45012-9105-4EDD-8D01-36B3095C1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5647" y="3448050"/>
                <a:ext cx="660437" cy="369332"/>
              </a:xfrm>
              <a:prstGeom prst="rect">
                <a:avLst/>
              </a:prstGeom>
              <a:blipFill>
                <a:blip r:embed="rId3"/>
                <a:stretch>
                  <a:fillRect l="-1835" r="-10092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5DE36E97-0D82-4E9F-BFCF-6FAA40D96BF1}"/>
              </a:ext>
            </a:extLst>
          </p:cNvPr>
          <p:cNvCxnSpPr>
            <a:cxnSpLocks/>
          </p:cNvCxnSpPr>
          <p:nvPr/>
        </p:nvCxnSpPr>
        <p:spPr>
          <a:xfrm>
            <a:off x="8139213" y="2371800"/>
            <a:ext cx="25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D504FD2A-A898-4171-80B1-2D58117AC6A2}"/>
              </a:ext>
            </a:extLst>
          </p:cNvPr>
          <p:cNvCxnSpPr>
            <a:cxnSpLocks/>
          </p:cNvCxnSpPr>
          <p:nvPr/>
        </p:nvCxnSpPr>
        <p:spPr>
          <a:xfrm>
            <a:off x="9171520" y="3149126"/>
            <a:ext cx="25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D49123A7-B8E8-4152-B30D-ADCAAAA39133}"/>
              </a:ext>
            </a:extLst>
          </p:cNvPr>
          <p:cNvCxnSpPr>
            <a:cxnSpLocks/>
          </p:cNvCxnSpPr>
          <p:nvPr/>
        </p:nvCxnSpPr>
        <p:spPr>
          <a:xfrm>
            <a:off x="9423520" y="4251957"/>
            <a:ext cx="25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099F5867-B713-4A7A-95D9-08E666099531}"/>
              </a:ext>
            </a:extLst>
          </p:cNvPr>
          <p:cNvCxnSpPr>
            <a:cxnSpLocks/>
          </p:cNvCxnSpPr>
          <p:nvPr/>
        </p:nvCxnSpPr>
        <p:spPr>
          <a:xfrm>
            <a:off x="8578570" y="5030789"/>
            <a:ext cx="25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4A087B18-9165-4850-B815-DA71195615D7}"/>
              </a:ext>
            </a:extLst>
          </p:cNvPr>
          <p:cNvCxnSpPr>
            <a:cxnSpLocks/>
          </p:cNvCxnSpPr>
          <p:nvPr/>
        </p:nvCxnSpPr>
        <p:spPr>
          <a:xfrm>
            <a:off x="6716055" y="3864372"/>
            <a:ext cx="252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ZoneTexte 96">
                <a:extLst>
                  <a:ext uri="{FF2B5EF4-FFF2-40B4-BE49-F238E27FC236}">
                    <a16:creationId xmlns:a16="http://schemas.microsoft.com/office/drawing/2014/main" id="{EAFB0BC7-BAB9-4868-968C-1482714D35D5}"/>
                  </a:ext>
                </a:extLst>
              </p:cNvPr>
              <p:cNvSpPr txBox="1"/>
              <p:nvPr/>
            </p:nvSpPr>
            <p:spPr>
              <a:xfrm>
                <a:off x="2638372" y="3139451"/>
                <a:ext cx="2179443" cy="4140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rgbClr val="3E8A3E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>
                              <a:solidFill>
                                <a:srgbClr val="3E8A3E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fr-FR" sz="2400" b="1" i="1">
                          <a:solidFill>
                            <a:srgbClr val="3E8A3E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2400" b="1" i="1">
                              <a:solidFill>
                                <a:srgbClr val="3E8A3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400" b="1" i="1">
                                  <a:solidFill>
                                    <a:srgbClr val="3E8A3E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1" i="1">
                                  <a:solidFill>
                                    <a:srgbClr val="3E8A3E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e>
                        <m:sub>
                          <m:r>
                            <a:rPr lang="fr-FR" sz="2400" b="1" i="1">
                              <a:solidFill>
                                <a:srgbClr val="3E8A3E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func>
                        <m:funcPr>
                          <m:ctrlPr>
                            <a:rPr lang="fr-FR" sz="2400" b="1" i="1">
                              <a:solidFill>
                                <a:srgbClr val="3E8A3E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sz="2400" b="1">
                              <a:solidFill>
                                <a:srgbClr val="3E8A3E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fr-FR" sz="2400" b="1" i="1">
                              <a:solidFill>
                                <a:srgbClr val="3E8A3E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1" i="1">
                              <a:solidFill>
                                <a:srgbClr val="3E8A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𝝎</m:t>
                          </m:r>
                          <m:r>
                            <a:rPr lang="fr-FR" sz="2400" b="1" i="1">
                              <a:solidFill>
                                <a:srgbClr val="3E8A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  <m:r>
                            <a:rPr lang="fr-FR" sz="2400" b="1" i="1">
                              <a:solidFill>
                                <a:srgbClr val="3E8A3E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fr-FR" sz="2400" b="1" dirty="0">
                  <a:solidFill>
                    <a:srgbClr val="3E8A3E"/>
                  </a:solidFill>
                </a:endParaRPr>
              </a:p>
            </p:txBody>
          </p:sp>
        </mc:Choice>
        <mc:Fallback xmlns="">
          <p:sp>
            <p:nvSpPr>
              <p:cNvPr id="97" name="ZoneTexte 96">
                <a:extLst>
                  <a:ext uri="{FF2B5EF4-FFF2-40B4-BE49-F238E27FC236}">
                    <a16:creationId xmlns:a16="http://schemas.microsoft.com/office/drawing/2014/main" id="{EAFB0BC7-BAB9-4868-968C-1482714D35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8372" y="3139451"/>
                <a:ext cx="2179443" cy="4140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ZoneTexte 97">
                <a:extLst>
                  <a:ext uri="{FF2B5EF4-FFF2-40B4-BE49-F238E27FC236}">
                    <a16:creationId xmlns:a16="http://schemas.microsoft.com/office/drawing/2014/main" id="{98978285-19FC-4190-984F-2BBC54399D97}"/>
                  </a:ext>
                </a:extLst>
              </p:cNvPr>
              <p:cNvSpPr txBox="1"/>
              <p:nvPr/>
            </p:nvSpPr>
            <p:spPr>
              <a:xfrm>
                <a:off x="6496402" y="4599157"/>
                <a:ext cx="66043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𝒁𝒆</m:t>
                      </m:r>
                    </m:oMath>
                  </m:oMathPara>
                </a14:m>
                <a:endParaRPr lang="fr-FR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8" name="ZoneTexte 97">
                <a:extLst>
                  <a:ext uri="{FF2B5EF4-FFF2-40B4-BE49-F238E27FC236}">
                    <a16:creationId xmlns:a16="http://schemas.microsoft.com/office/drawing/2014/main" id="{98978285-19FC-4190-984F-2BBC54399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402" y="4599157"/>
                <a:ext cx="660437" cy="369332"/>
              </a:xfrm>
              <a:prstGeom prst="rect">
                <a:avLst/>
              </a:prstGeom>
              <a:blipFill>
                <a:blip r:embed="rId5"/>
                <a:stretch>
                  <a:fillRect l="-9259" r="-10185"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ZoneTexte 98">
                <a:extLst>
                  <a:ext uri="{FF2B5EF4-FFF2-40B4-BE49-F238E27FC236}">
                    <a16:creationId xmlns:a16="http://schemas.microsoft.com/office/drawing/2014/main" id="{ACF8DD58-94E6-4344-A167-CA8B44E6A0CA}"/>
                  </a:ext>
                </a:extLst>
              </p:cNvPr>
              <p:cNvSpPr txBox="1"/>
              <p:nvPr/>
            </p:nvSpPr>
            <p:spPr>
              <a:xfrm>
                <a:off x="7478182" y="4135141"/>
                <a:ext cx="23403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fr-FR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9" name="ZoneTexte 98">
                <a:extLst>
                  <a:ext uri="{FF2B5EF4-FFF2-40B4-BE49-F238E27FC236}">
                    <a16:creationId xmlns:a16="http://schemas.microsoft.com/office/drawing/2014/main" id="{ACF8DD58-94E6-4344-A167-CA8B44E6A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182" y="4135141"/>
                <a:ext cx="234038" cy="369332"/>
              </a:xfrm>
              <a:prstGeom prst="rect">
                <a:avLst/>
              </a:prstGeom>
              <a:blipFill>
                <a:blip r:embed="rId6"/>
                <a:stretch>
                  <a:fillRect l="-18421" r="-210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5130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37BB243F-4331-4F2E-B3FA-B3B3E7877FF7}"/>
              </a:ext>
            </a:extLst>
          </p:cNvPr>
          <p:cNvSpPr txBox="1"/>
          <p:nvPr/>
        </p:nvSpPr>
        <p:spPr>
          <a:xfrm>
            <a:off x="2923279" y="599002"/>
            <a:ext cx="6345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Modèle de l’électron élastiquement lié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808859D-C6CA-4540-B78D-9F0D77157E88}"/>
              </a:ext>
            </a:extLst>
          </p:cNvPr>
          <p:cNvSpPr txBox="1"/>
          <p:nvPr/>
        </p:nvSpPr>
        <p:spPr>
          <a:xfrm>
            <a:off x="959614" y="1633865"/>
            <a:ext cx="10272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Dans le référentiel du noyau supposé fixe, on applique le principe fondamental de la dynamique au cortège électronique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6AABAA6-F485-4725-A507-B623E2463556}"/>
                  </a:ext>
                </a:extLst>
              </p:cNvPr>
              <p:cNvSpPr txBox="1"/>
              <p:nvPr/>
            </p:nvSpPr>
            <p:spPr>
              <a:xfrm>
                <a:off x="3361765" y="2741504"/>
                <a:ext cx="5224507" cy="687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̈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acc>
                        <m:accPr>
                          <m:chr m:val="⃗"/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fr-FR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acc>
                        <m:accPr>
                          <m:chr m:val="̇"/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𝑒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6AABAA6-F485-4725-A507-B623E2463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765" y="2741504"/>
                <a:ext cx="5224507" cy="6874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id="{84697A3B-BC93-4D1B-B504-60FC2DFB0D41}"/>
              </a:ext>
            </a:extLst>
          </p:cNvPr>
          <p:cNvSpPr txBox="1"/>
          <p:nvPr/>
        </p:nvSpPr>
        <p:spPr>
          <a:xfrm>
            <a:off x="959614" y="3626223"/>
            <a:ext cx="8306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On résout en notation complexe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9633B59-4E34-4A07-BCE9-2EE3E8FC18BC}"/>
                  </a:ext>
                </a:extLst>
              </p:cNvPr>
              <p:cNvSpPr txBox="1"/>
              <p:nvPr/>
            </p:nvSpPr>
            <p:spPr>
              <a:xfrm>
                <a:off x="4165308" y="4516470"/>
                <a:ext cx="4063355" cy="14552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acc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𝑍𝑒</m:t>
                              </m:r>
                            </m:num>
                            <m:den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num>
                            <m:den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sSub>
                                <m:sSub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fr-FR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fr-FR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fr-FR" sz="24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4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e>
                        <m:sub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l-GR" sz="2400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fr-F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99633B59-4E34-4A07-BCE9-2EE3E8FC1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308" y="4516470"/>
                <a:ext cx="4063355" cy="14552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069A6E32-0DA0-4AC3-BCA3-C47FC6E647D7}"/>
              </a:ext>
            </a:extLst>
          </p:cNvPr>
          <p:cNvSpPr/>
          <p:nvPr/>
        </p:nvSpPr>
        <p:spPr>
          <a:xfrm>
            <a:off x="4015905" y="4310855"/>
            <a:ext cx="4293535" cy="1881468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30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9C148DE-B86B-4C67-A1F7-EF6451BCDCBB}"/>
              </a:ext>
            </a:extLst>
          </p:cNvPr>
          <p:cNvSpPr/>
          <p:nvPr/>
        </p:nvSpPr>
        <p:spPr>
          <a:xfrm>
            <a:off x="5433732" y="2780740"/>
            <a:ext cx="3024000" cy="956982"/>
          </a:xfrm>
          <a:prstGeom prst="rect">
            <a:avLst/>
          </a:prstGeom>
          <a:solidFill>
            <a:srgbClr val="027EEE">
              <a:alpha val="50000"/>
            </a:srgb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92DCFA-7871-4DC3-976C-74E30B5C2135}"/>
              </a:ext>
            </a:extLst>
          </p:cNvPr>
          <p:cNvSpPr/>
          <p:nvPr/>
        </p:nvSpPr>
        <p:spPr>
          <a:xfrm>
            <a:off x="1143563" y="3044640"/>
            <a:ext cx="1009087" cy="45159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C6DEE5-874B-4631-AF47-9408C6E87ED7}"/>
              </a:ext>
            </a:extLst>
          </p:cNvPr>
          <p:cNvSpPr/>
          <p:nvPr/>
        </p:nvSpPr>
        <p:spPr>
          <a:xfrm>
            <a:off x="5424208" y="2497232"/>
            <a:ext cx="3039034" cy="124161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DE804310-2337-4D2A-B9C6-579387A7C130}"/>
              </a:ext>
            </a:extLst>
          </p:cNvPr>
          <p:cNvCxnSpPr/>
          <p:nvPr/>
        </p:nvCxnSpPr>
        <p:spPr>
          <a:xfrm>
            <a:off x="3840256" y="2585197"/>
            <a:ext cx="0" cy="138952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20B701F0-15EB-4D2C-84DD-D78D6F08E7CD}"/>
              </a:ext>
            </a:extLst>
          </p:cNvPr>
          <p:cNvCxnSpPr>
            <a:cxnSpLocks/>
          </p:cNvCxnSpPr>
          <p:nvPr/>
        </p:nvCxnSpPr>
        <p:spPr>
          <a:xfrm>
            <a:off x="2359725" y="3132000"/>
            <a:ext cx="1475021" cy="4555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2FAE821-4179-48BB-AE59-367AE8D2D837}"/>
              </a:ext>
            </a:extLst>
          </p:cNvPr>
          <p:cNvCxnSpPr>
            <a:cxnSpLocks/>
          </p:cNvCxnSpPr>
          <p:nvPr/>
        </p:nvCxnSpPr>
        <p:spPr>
          <a:xfrm flipV="1">
            <a:off x="2350200" y="2971800"/>
            <a:ext cx="1484546" cy="44655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36C2F538-A33E-42EE-BFDD-F2D93EC50BFC}"/>
              </a:ext>
            </a:extLst>
          </p:cNvPr>
          <p:cNvCxnSpPr>
            <a:cxnSpLocks/>
          </p:cNvCxnSpPr>
          <p:nvPr/>
        </p:nvCxnSpPr>
        <p:spPr>
          <a:xfrm flipH="1">
            <a:off x="3840256" y="2971800"/>
            <a:ext cx="6427694" cy="0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054E673B-A13A-415E-97FA-360C9C762EE0}"/>
              </a:ext>
            </a:extLst>
          </p:cNvPr>
          <p:cNvCxnSpPr>
            <a:cxnSpLocks/>
          </p:cNvCxnSpPr>
          <p:nvPr/>
        </p:nvCxnSpPr>
        <p:spPr>
          <a:xfrm>
            <a:off x="3840256" y="3581400"/>
            <a:ext cx="6427694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645E3CE-3328-4ED2-9848-553577F270CC}"/>
                  </a:ext>
                </a:extLst>
              </p:cNvPr>
              <p:cNvSpPr txBox="1"/>
              <p:nvPr/>
            </p:nvSpPr>
            <p:spPr>
              <a:xfrm>
                <a:off x="1335502" y="3116312"/>
                <a:ext cx="549179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 panose="02040503050406030204" pitchFamily="18" charset="0"/>
                        </a:rPr>
                        <m:t>𝑸𝑰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4645E3CE-3328-4ED2-9848-553577F27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502" y="3116312"/>
                <a:ext cx="549179" cy="276999"/>
              </a:xfrm>
              <a:prstGeom prst="rect">
                <a:avLst/>
              </a:prstGeom>
              <a:blipFill>
                <a:blip r:embed="rId2"/>
                <a:stretch>
                  <a:fillRect b="-2826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4AEB3D38-4516-4B8C-B4CA-45C83A66DD5A}"/>
              </a:ext>
            </a:extLst>
          </p:cNvPr>
          <p:cNvCxnSpPr>
            <a:cxnSpLocks/>
          </p:cNvCxnSpPr>
          <p:nvPr/>
        </p:nvCxnSpPr>
        <p:spPr>
          <a:xfrm flipH="1">
            <a:off x="2143725" y="3132000"/>
            <a:ext cx="21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D656C6F3-19DF-4989-B3CB-F3F941A4D092}"/>
              </a:ext>
            </a:extLst>
          </p:cNvPr>
          <p:cNvCxnSpPr>
            <a:cxnSpLocks/>
          </p:cNvCxnSpPr>
          <p:nvPr/>
        </p:nvCxnSpPr>
        <p:spPr>
          <a:xfrm flipH="1">
            <a:off x="2143725" y="3420000"/>
            <a:ext cx="21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88DE0171-ABF7-46AD-A330-DAC5698B2673}"/>
              </a:ext>
            </a:extLst>
          </p:cNvPr>
          <p:cNvCxnSpPr>
            <a:cxnSpLocks/>
          </p:cNvCxnSpPr>
          <p:nvPr/>
        </p:nvCxnSpPr>
        <p:spPr>
          <a:xfrm>
            <a:off x="10258425" y="2204197"/>
            <a:ext cx="0" cy="22669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307FD995-AAB5-473B-9633-4D4F1012DA9F}"/>
              </a:ext>
            </a:extLst>
          </p:cNvPr>
          <p:cNvCxnSpPr>
            <a:cxnSpLocks/>
          </p:cNvCxnSpPr>
          <p:nvPr/>
        </p:nvCxnSpPr>
        <p:spPr>
          <a:xfrm flipV="1">
            <a:off x="5191125" y="3219450"/>
            <a:ext cx="1752600" cy="2028825"/>
          </a:xfrm>
          <a:prstGeom prst="line">
            <a:avLst/>
          </a:prstGeom>
          <a:ln w="254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847CCDAE-F8B1-470A-9CDB-A7145F719480}"/>
              </a:ext>
            </a:extLst>
          </p:cNvPr>
          <p:cNvCxnSpPr>
            <a:cxnSpLocks/>
          </p:cNvCxnSpPr>
          <p:nvPr/>
        </p:nvCxnSpPr>
        <p:spPr>
          <a:xfrm flipH="1" flipV="1">
            <a:off x="4162425" y="2976261"/>
            <a:ext cx="194515" cy="7631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A3F19D4D-BE0F-4B6A-B730-0CD3E2E70E62}"/>
              </a:ext>
            </a:extLst>
          </p:cNvPr>
          <p:cNvCxnSpPr>
            <a:cxnSpLocks/>
          </p:cNvCxnSpPr>
          <p:nvPr/>
        </p:nvCxnSpPr>
        <p:spPr>
          <a:xfrm flipH="1" flipV="1">
            <a:off x="4164432" y="3584246"/>
            <a:ext cx="194515" cy="7631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ZoneTexte 74">
                <a:extLst>
                  <a:ext uri="{FF2B5EF4-FFF2-40B4-BE49-F238E27FC236}">
                    <a16:creationId xmlns:a16="http://schemas.microsoft.com/office/drawing/2014/main" id="{D02CE6D5-ED39-46C7-BD48-F825C6AE13D1}"/>
                  </a:ext>
                </a:extLst>
              </p:cNvPr>
              <p:cNvSpPr txBox="1"/>
              <p:nvPr/>
            </p:nvSpPr>
            <p:spPr>
              <a:xfrm>
                <a:off x="5774334" y="2112873"/>
                <a:ext cx="23948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 panose="02040503050406030204" pitchFamily="18" charset="0"/>
                        </a:rPr>
                        <m:t>𝑺𝒐𝒍𝒖𝒕𝒊𝒐𝒏</m:t>
                      </m:r>
                      <m:r>
                        <a:rPr lang="fr-FR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b="1" i="1" smtClean="0">
                          <a:latin typeface="Cambria Math" panose="02040503050406030204" pitchFamily="18" charset="0"/>
                        </a:rPr>
                        <m:t>𝒅𝒊𝒇𝒇𝒖𝒔𝒂𝒏𝒕𝒆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75" name="ZoneTexte 74">
                <a:extLst>
                  <a:ext uri="{FF2B5EF4-FFF2-40B4-BE49-F238E27FC236}">
                    <a16:creationId xmlns:a16="http://schemas.microsoft.com/office/drawing/2014/main" id="{D02CE6D5-ED39-46C7-BD48-F825C6AE13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334" y="2112873"/>
                <a:ext cx="2394886" cy="276999"/>
              </a:xfrm>
              <a:prstGeom prst="rect">
                <a:avLst/>
              </a:prstGeom>
              <a:blipFill>
                <a:blip r:embed="rId3"/>
                <a:stretch>
                  <a:fillRect l="-763" t="-6667" r="-2290" b="-355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ZoneTexte 75">
                <a:extLst>
                  <a:ext uri="{FF2B5EF4-FFF2-40B4-BE49-F238E27FC236}">
                    <a16:creationId xmlns:a16="http://schemas.microsoft.com/office/drawing/2014/main" id="{4351236A-3B09-4FE5-8F22-8427C4DC67BA}"/>
                  </a:ext>
                </a:extLst>
              </p:cNvPr>
              <p:cNvSpPr txBox="1"/>
              <p:nvPr/>
            </p:nvSpPr>
            <p:spPr>
              <a:xfrm>
                <a:off x="9890535" y="1845675"/>
                <a:ext cx="7357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 panose="02040503050406030204" pitchFamily="18" charset="0"/>
                        </a:rPr>
                        <m:t>𝑬𝒄𝒓𝒂𝒏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76" name="ZoneTexte 75">
                <a:extLst>
                  <a:ext uri="{FF2B5EF4-FFF2-40B4-BE49-F238E27FC236}">
                    <a16:creationId xmlns:a16="http://schemas.microsoft.com/office/drawing/2014/main" id="{4351236A-3B09-4FE5-8F22-8427C4DC6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0535" y="1845675"/>
                <a:ext cx="735779" cy="276999"/>
              </a:xfrm>
              <a:prstGeom prst="rect">
                <a:avLst/>
              </a:prstGeom>
              <a:blipFill>
                <a:blip r:embed="rId4"/>
                <a:stretch>
                  <a:fillRect l="-6612" r="-8264"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ZoneTexte 77">
            <a:extLst>
              <a:ext uri="{FF2B5EF4-FFF2-40B4-BE49-F238E27FC236}">
                <a16:creationId xmlns:a16="http://schemas.microsoft.com/office/drawing/2014/main" id="{0B1C59AC-0E6E-4DB2-ABCB-07EAEF4BCCD7}"/>
              </a:ext>
            </a:extLst>
          </p:cNvPr>
          <p:cNvSpPr txBox="1"/>
          <p:nvPr/>
        </p:nvSpPr>
        <p:spPr>
          <a:xfrm>
            <a:off x="2894704" y="656713"/>
            <a:ext cx="6345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Expérience : diffusion du rayonnement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E50B7BE6-5A82-410A-86D2-A0C3E46307A0}"/>
                  </a:ext>
                </a:extLst>
              </p:cNvPr>
              <p:cNvSpPr txBox="1"/>
              <p:nvPr/>
            </p:nvSpPr>
            <p:spPr>
              <a:xfrm>
                <a:off x="4356940" y="5279436"/>
                <a:ext cx="15020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1" i="1" smtClean="0">
                          <a:latin typeface="Cambria Math" panose="02040503050406030204" pitchFamily="18" charset="0"/>
                        </a:rPr>
                        <m:t>𝑶𝒃𝒔𝒆𝒓𝒗𝒂𝒕𝒆𝒖𝒓</m:t>
                      </m:r>
                    </m:oMath>
                  </m:oMathPara>
                </a14:m>
                <a:endParaRPr lang="fr-FR" b="1" dirty="0"/>
              </a:p>
            </p:txBody>
          </p:sp>
        </mc:Choice>
        <mc:Fallback xmlns="">
          <p:sp>
            <p:nvSpPr>
              <p:cNvPr id="79" name="ZoneTexte 78">
                <a:extLst>
                  <a:ext uri="{FF2B5EF4-FFF2-40B4-BE49-F238E27FC236}">
                    <a16:creationId xmlns:a16="http://schemas.microsoft.com/office/drawing/2014/main" id="{E50B7BE6-5A82-410A-86D2-A0C3E4630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940" y="5279436"/>
                <a:ext cx="1502014" cy="276999"/>
              </a:xfrm>
              <a:prstGeom prst="rect">
                <a:avLst/>
              </a:prstGeom>
              <a:blipFill>
                <a:blip r:embed="rId5"/>
                <a:stretch>
                  <a:fillRect l="-4065" r="-4065" b="-111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583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7BDEB421-3CCD-4589-8F52-18738B5E290F}"/>
                  </a:ext>
                </a:extLst>
              </p:cNvPr>
              <p:cNvSpPr txBox="1"/>
              <p:nvPr/>
            </p:nvSpPr>
            <p:spPr>
              <a:xfrm>
                <a:off x="2647388" y="3968562"/>
                <a:ext cx="6230472" cy="8133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acc>
                            <m:accPr>
                              <m:chr m:val="̈"/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func>
                            <m:func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𝑟𝑐</m:t>
                          </m:r>
                        </m:den>
                      </m:f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7BDEB421-3CCD-4589-8F52-18738B5E2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388" y="3968562"/>
                <a:ext cx="6230472" cy="8133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>
            <a:extLst>
              <a:ext uri="{FF2B5EF4-FFF2-40B4-BE49-F238E27FC236}">
                <a16:creationId xmlns:a16="http://schemas.microsoft.com/office/drawing/2014/main" id="{B658C8B9-57C6-42F7-87EB-53994A14E733}"/>
              </a:ext>
            </a:extLst>
          </p:cNvPr>
          <p:cNvSpPr txBox="1"/>
          <p:nvPr/>
        </p:nvSpPr>
        <p:spPr>
          <a:xfrm>
            <a:off x="2171701" y="1021485"/>
            <a:ext cx="7999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Champ électromagnétique en zone de rayonnement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9701B5D-3E83-4676-A87A-BD7D6B293666}"/>
                  </a:ext>
                </a:extLst>
              </p:cNvPr>
              <p:cNvSpPr txBox="1"/>
              <p:nvPr/>
            </p:nvSpPr>
            <p:spPr>
              <a:xfrm>
                <a:off x="2647388" y="2397063"/>
                <a:ext cx="6230472" cy="8133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acc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acc>
                            <m:accPr>
                              <m:chr m:val="̈"/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func>
                            <m:func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fr-FR" sz="2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fr-F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49701B5D-3E83-4676-A87A-BD7D6B2936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7388" y="2397063"/>
                <a:ext cx="6230472" cy="8133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1341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111</Words>
  <Application>Microsoft Office PowerPoint</Application>
  <PresentationFormat>Grand écran</PresentationFormat>
  <Paragraphs>21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Quentin</dc:creator>
  <cp:lastModifiedBy>Quentin</cp:lastModifiedBy>
  <cp:revision>27</cp:revision>
  <dcterms:created xsi:type="dcterms:W3CDTF">2020-12-10T12:25:04Z</dcterms:created>
  <dcterms:modified xsi:type="dcterms:W3CDTF">2020-12-29T09:33:25Z</dcterms:modified>
</cp:coreProperties>
</file>