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indent="228600" algn="ctr" defTabSz="584200">
      <a:defRPr sz="3600">
        <a:latin typeface="+mn-lt"/>
        <a:ea typeface="+mn-ea"/>
        <a:cs typeface="+mn-cs"/>
        <a:sym typeface="Helvetica"/>
      </a:defRPr>
    </a:lvl2pPr>
    <a:lvl3pPr indent="457200" algn="ctr" defTabSz="584200">
      <a:defRPr sz="3600">
        <a:latin typeface="+mn-lt"/>
        <a:ea typeface="+mn-ea"/>
        <a:cs typeface="+mn-cs"/>
        <a:sym typeface="Helvetica"/>
      </a:defRPr>
    </a:lvl3pPr>
    <a:lvl4pPr indent="685800" algn="ctr" defTabSz="584200">
      <a:defRPr sz="3600">
        <a:latin typeface="+mn-lt"/>
        <a:ea typeface="+mn-ea"/>
        <a:cs typeface="+mn-cs"/>
        <a:sym typeface="Helvetica"/>
      </a:defRPr>
    </a:lvl4pPr>
    <a:lvl5pPr indent="914400" algn="ctr" defTabSz="584200">
      <a:defRPr sz="3600">
        <a:latin typeface="+mn-lt"/>
        <a:ea typeface="+mn-ea"/>
        <a:cs typeface="+mn-cs"/>
        <a:sym typeface="Helvetica"/>
      </a:defRPr>
    </a:lvl5pPr>
    <a:lvl6pPr indent="1143000" algn="ctr" defTabSz="584200">
      <a:defRPr sz="3600">
        <a:latin typeface="+mn-lt"/>
        <a:ea typeface="+mn-ea"/>
        <a:cs typeface="+mn-cs"/>
        <a:sym typeface="Helvetica"/>
      </a:defRPr>
    </a:lvl6pPr>
    <a:lvl7pPr indent="1371600" algn="ctr" defTabSz="584200">
      <a:defRPr sz="3600">
        <a:latin typeface="+mn-lt"/>
        <a:ea typeface="+mn-ea"/>
        <a:cs typeface="+mn-cs"/>
        <a:sym typeface="Helvetica"/>
      </a:defRPr>
    </a:lvl7pPr>
    <a:lvl8pPr indent="1600200" algn="ctr" defTabSz="584200">
      <a:defRPr sz="3600">
        <a:latin typeface="+mn-lt"/>
        <a:ea typeface="+mn-ea"/>
        <a:cs typeface="+mn-cs"/>
        <a:sym typeface="Helvetica"/>
      </a:defRPr>
    </a:lvl8pPr>
    <a:lvl9pPr indent="1828800" algn="ctr" defTabSz="584200">
      <a:defRPr sz="3600"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320997" y="847912"/>
            <a:ext cx="10362806" cy="3589495"/>
          </a:xfrm>
          <a:prstGeom prst="rect">
            <a:avLst/>
          </a:prstGeom>
          <a:ln w="25400">
            <a:solidFill/>
          </a:ln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Ondes électromagnétiques dans les milieux conducteurs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5512716"/>
            <a:ext cx="10464800" cy="3324488"/>
          </a:xfrm>
          <a:prstGeom prst="rect">
            <a:avLst/>
          </a:prstGeom>
        </p:spPr>
        <p:txBody>
          <a:bodyPr/>
          <a:lstStyle/>
          <a:p>
            <a:pPr lvl="0" algn="just" defTabSz="292100">
              <a:defRPr sz="1800"/>
            </a:pPr>
            <a:r>
              <a:rPr b="1" sz="3000" u="sng"/>
              <a:t>Niveau </a:t>
            </a:r>
            <a:r>
              <a:rPr sz="3000"/>
              <a:t>: L2 </a:t>
            </a:r>
            <a:endParaRPr sz="3000"/>
          </a:p>
          <a:p>
            <a:pPr lvl="0" algn="just" defTabSz="292100">
              <a:defRPr sz="1800"/>
            </a:pPr>
            <a:r>
              <a:rPr b="1" sz="3000" u="sng"/>
              <a:t>Prérequis</a:t>
            </a:r>
            <a:r>
              <a:rPr sz="3000"/>
              <a:t> : </a:t>
            </a:r>
            <a:endParaRPr sz="3000"/>
          </a:p>
          <a:p>
            <a:pPr lvl="5" marL="0" indent="571500" algn="just" defTabSz="292100">
              <a:spcBef>
                <a:spcPts val="0"/>
              </a:spcBef>
              <a:buSzTx/>
              <a:buNone/>
              <a:defRPr sz="1800"/>
            </a:pPr>
            <a:r>
              <a:rPr sz="3000"/>
              <a:t>- Ondes électromagnétiques dans le vide </a:t>
            </a:r>
            <a:endParaRPr sz="3000"/>
          </a:p>
          <a:p>
            <a:pPr lvl="5" marL="0" indent="571500" algn="just" defTabSz="292100">
              <a:spcBef>
                <a:spcPts val="0"/>
              </a:spcBef>
              <a:buSzTx/>
              <a:buNone/>
              <a:defRPr sz="1800"/>
            </a:pPr>
            <a:r>
              <a:rPr sz="3000"/>
              <a:t>- Equations de Maxwell</a:t>
            </a:r>
            <a:endParaRPr sz="3000"/>
          </a:p>
          <a:p>
            <a:pPr lvl="5" marL="0" indent="571500" algn="just" defTabSz="292100">
              <a:spcBef>
                <a:spcPts val="0"/>
              </a:spcBef>
              <a:buSzTx/>
              <a:buNone/>
              <a:defRPr sz="1800"/>
            </a:pPr>
            <a:r>
              <a:rPr sz="3000"/>
              <a:t>- Loi d’Ohm locale</a:t>
            </a:r>
            <a:endParaRPr sz="3000"/>
          </a:p>
          <a:p>
            <a:pPr lvl="5" marL="0" indent="571500" algn="just" defTabSz="292100">
              <a:spcBef>
                <a:spcPts val="0"/>
              </a:spcBef>
              <a:buSzTx/>
              <a:buNone/>
              <a:defRPr sz="1800"/>
            </a:pPr>
            <a:r>
              <a:rPr sz="3000"/>
              <a:t>- Vitesse de phase</a:t>
            </a:r>
            <a:endParaRPr sz="3000"/>
          </a:p>
          <a:p>
            <a:pPr lvl="5" marL="0" indent="571500" algn="just" defTabSz="292100">
              <a:spcBef>
                <a:spcPts val="0"/>
              </a:spcBef>
              <a:buSzTx/>
              <a:buNone/>
              <a:defRPr sz="1800"/>
            </a:pPr>
            <a:r>
              <a:rPr sz="3000"/>
              <a:t>- Equation d’Euler</a:t>
            </a:r>
          </a:p>
        </p:txBody>
      </p:sp>
      <p:sp>
        <p:nvSpPr>
          <p:cNvPr id="34" name="Shape 34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5507354" y="504905"/>
            <a:ext cx="199009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Métal</a:t>
            </a:r>
          </a:p>
        </p:txBody>
      </p:sp>
      <p:sp>
        <p:nvSpPr>
          <p:cNvPr id="88" name="Shape 88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0" name="Shape 90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  <p:pic>
        <p:nvPicPr>
          <p:cNvPr id="91" name="pasted-image.png"/>
          <p:cNvPicPr/>
          <p:nvPr/>
        </p:nvPicPr>
        <p:blipFill>
          <a:blip r:embed="rId2">
            <a:extLst/>
          </a:blip>
          <a:srcRect l="0" t="0" r="0" b="48245"/>
          <a:stretch>
            <a:fillRect/>
          </a:stretch>
        </p:blipFill>
        <p:spPr>
          <a:xfrm>
            <a:off x="1639094" y="5208131"/>
            <a:ext cx="3809770" cy="130003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94181" y="2295128"/>
            <a:ext cx="330393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C82506"/>
                </a:solidFill>
              </a:rPr>
              <a:t>Effet de peau</a:t>
            </a:r>
          </a:p>
        </p:txBody>
      </p:sp>
      <p:sp>
        <p:nvSpPr>
          <p:cNvPr id="93" name="Shape 93"/>
          <p:cNvSpPr/>
          <p:nvPr/>
        </p:nvSpPr>
        <p:spPr>
          <a:xfrm>
            <a:off x="-368052" y="7030382"/>
            <a:ext cx="410911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C82506"/>
                </a:solidFill>
              </a:rPr>
              <a:t>Onde progressive amortie</a:t>
            </a:r>
          </a:p>
        </p:txBody>
      </p:sp>
      <p:sp>
        <p:nvSpPr>
          <p:cNvPr id="94" name="Shape 94"/>
          <p:cNvSpPr/>
          <p:nvPr/>
        </p:nvSpPr>
        <p:spPr>
          <a:xfrm flipV="1">
            <a:off x="354389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5507354" y="504905"/>
            <a:ext cx="199009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Métal</a:t>
            </a:r>
          </a:p>
        </p:txBody>
      </p:sp>
      <p:sp>
        <p:nvSpPr>
          <p:cNvPr id="97" name="Shape 97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8" name="Shape 98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9" name="Shape 99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  <p:pic>
        <p:nvPicPr>
          <p:cNvPr id="100" name="pasted-image.png"/>
          <p:cNvPicPr/>
          <p:nvPr/>
        </p:nvPicPr>
        <p:blipFill>
          <a:blip r:embed="rId2">
            <a:extLst/>
          </a:blip>
          <a:srcRect l="0" t="0" r="0" b="48245"/>
          <a:stretch>
            <a:fillRect/>
          </a:stretch>
        </p:blipFill>
        <p:spPr>
          <a:xfrm>
            <a:off x="1639094" y="5208131"/>
            <a:ext cx="3809770" cy="1300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png"/>
          <p:cNvPicPr/>
          <p:nvPr/>
        </p:nvPicPr>
        <p:blipFill>
          <a:blip r:embed="rId2">
            <a:extLst/>
          </a:blip>
          <a:srcRect l="0" t="65406" r="0" b="466"/>
          <a:stretch>
            <a:fillRect/>
          </a:stretch>
        </p:blipFill>
        <p:spPr>
          <a:xfrm>
            <a:off x="7756421" y="5429587"/>
            <a:ext cx="3809450" cy="85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94181" y="2295128"/>
            <a:ext cx="330393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C82506"/>
                </a:solidFill>
              </a:rPr>
              <a:t>Effet de peau</a:t>
            </a:r>
          </a:p>
        </p:txBody>
      </p:sp>
      <p:sp>
        <p:nvSpPr>
          <p:cNvPr id="103" name="Shape 103"/>
          <p:cNvSpPr/>
          <p:nvPr/>
        </p:nvSpPr>
        <p:spPr>
          <a:xfrm>
            <a:off x="-368052" y="7030382"/>
            <a:ext cx="410911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C82506"/>
                </a:solidFill>
              </a:rPr>
              <a:t>Onde progressive amortie</a:t>
            </a:r>
          </a:p>
        </p:txBody>
      </p:sp>
      <p:sp>
        <p:nvSpPr>
          <p:cNvPr id="104" name="Shape 104"/>
          <p:cNvSpPr/>
          <p:nvPr/>
        </p:nvSpPr>
        <p:spPr>
          <a:xfrm flipV="1">
            <a:off x="354389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5" name="Shape 105"/>
          <p:cNvSpPr/>
          <p:nvPr/>
        </p:nvSpPr>
        <p:spPr>
          <a:xfrm flipV="1">
            <a:off x="889153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5507354" y="504905"/>
            <a:ext cx="199009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Métal</a:t>
            </a:r>
          </a:p>
        </p:txBody>
      </p:sp>
      <p:sp>
        <p:nvSpPr>
          <p:cNvPr id="108" name="Shape 108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9" name="Shape 109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0" name="Shape 110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  <p:pic>
        <p:nvPicPr>
          <p:cNvPr id="111" name="pasted-image.png"/>
          <p:cNvPicPr/>
          <p:nvPr/>
        </p:nvPicPr>
        <p:blipFill>
          <a:blip r:embed="rId2">
            <a:extLst/>
          </a:blip>
          <a:srcRect l="0" t="0" r="0" b="48245"/>
          <a:stretch>
            <a:fillRect/>
          </a:stretch>
        </p:blipFill>
        <p:spPr>
          <a:xfrm>
            <a:off x="1639094" y="5208131"/>
            <a:ext cx="3809770" cy="1300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.png"/>
          <p:cNvPicPr/>
          <p:nvPr/>
        </p:nvPicPr>
        <p:blipFill>
          <a:blip r:embed="rId2">
            <a:extLst/>
          </a:blip>
          <a:srcRect l="0" t="65406" r="0" b="466"/>
          <a:stretch>
            <a:fillRect/>
          </a:stretch>
        </p:blipFill>
        <p:spPr>
          <a:xfrm>
            <a:off x="7756421" y="5429587"/>
            <a:ext cx="3809450" cy="85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94181" y="2295128"/>
            <a:ext cx="330393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C82506"/>
                </a:solidFill>
              </a:rPr>
              <a:t>Effet de peau</a:t>
            </a:r>
          </a:p>
        </p:txBody>
      </p:sp>
      <p:sp>
        <p:nvSpPr>
          <p:cNvPr id="114" name="Shape 114"/>
          <p:cNvSpPr/>
          <p:nvPr/>
        </p:nvSpPr>
        <p:spPr>
          <a:xfrm>
            <a:off x="5478719" y="2295128"/>
            <a:ext cx="152544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0882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0882B"/>
                </a:solidFill>
              </a:rPr>
              <a:t>Miroir</a:t>
            </a:r>
          </a:p>
        </p:txBody>
      </p:sp>
      <p:sp>
        <p:nvSpPr>
          <p:cNvPr id="115" name="Shape 115"/>
          <p:cNvSpPr/>
          <p:nvPr/>
        </p:nvSpPr>
        <p:spPr>
          <a:xfrm>
            <a:off x="-368052" y="7030382"/>
            <a:ext cx="410911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C82506"/>
                </a:solidFill>
              </a:rPr>
              <a:t>Onde progressive amortie</a:t>
            </a:r>
          </a:p>
        </p:txBody>
      </p:sp>
      <p:sp>
        <p:nvSpPr>
          <p:cNvPr id="116" name="Shape 116"/>
          <p:cNvSpPr/>
          <p:nvPr/>
        </p:nvSpPr>
        <p:spPr>
          <a:xfrm>
            <a:off x="4723275" y="7391379"/>
            <a:ext cx="368390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882B"/>
                </a:solidFill>
              </a:rPr>
              <a:t>Onde évanescente</a:t>
            </a:r>
          </a:p>
        </p:txBody>
      </p:sp>
      <p:sp>
        <p:nvSpPr>
          <p:cNvPr id="117" name="Shape 117"/>
          <p:cNvSpPr/>
          <p:nvPr/>
        </p:nvSpPr>
        <p:spPr>
          <a:xfrm flipV="1">
            <a:off x="354389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8" name="Shape 118"/>
          <p:cNvSpPr/>
          <p:nvPr/>
        </p:nvSpPr>
        <p:spPr>
          <a:xfrm flipV="1">
            <a:off x="889153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5507354" y="504905"/>
            <a:ext cx="199009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Métal</a:t>
            </a:r>
          </a:p>
        </p:txBody>
      </p:sp>
      <p:sp>
        <p:nvSpPr>
          <p:cNvPr id="121" name="Shape 121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2" name="Shape 122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23" name="Shape 123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  <p:pic>
        <p:nvPicPr>
          <p:cNvPr id="124" name="pasted-image.png"/>
          <p:cNvPicPr/>
          <p:nvPr/>
        </p:nvPicPr>
        <p:blipFill>
          <a:blip r:embed="rId2">
            <a:extLst/>
          </a:blip>
          <a:srcRect l="0" t="0" r="0" b="48245"/>
          <a:stretch>
            <a:fillRect/>
          </a:stretch>
        </p:blipFill>
        <p:spPr>
          <a:xfrm>
            <a:off x="1639094" y="5208131"/>
            <a:ext cx="3809770" cy="1300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/>
          <p:nvPr/>
        </p:nvPicPr>
        <p:blipFill>
          <a:blip r:embed="rId2">
            <a:extLst/>
          </a:blip>
          <a:srcRect l="0" t="65406" r="0" b="466"/>
          <a:stretch>
            <a:fillRect/>
          </a:stretch>
        </p:blipFill>
        <p:spPr>
          <a:xfrm>
            <a:off x="7756421" y="5429587"/>
            <a:ext cx="3809450" cy="85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94181" y="2295128"/>
            <a:ext cx="330393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C82506"/>
                </a:solidFill>
              </a:rPr>
              <a:t>Effet de peau</a:t>
            </a:r>
          </a:p>
        </p:txBody>
      </p:sp>
      <p:sp>
        <p:nvSpPr>
          <p:cNvPr id="127" name="Shape 127"/>
          <p:cNvSpPr/>
          <p:nvPr/>
        </p:nvSpPr>
        <p:spPr>
          <a:xfrm>
            <a:off x="5478719" y="2295128"/>
            <a:ext cx="152544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0882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0882B"/>
                </a:solidFill>
              </a:rPr>
              <a:t>Miroir</a:t>
            </a:r>
          </a:p>
        </p:txBody>
      </p:sp>
      <p:sp>
        <p:nvSpPr>
          <p:cNvPr id="128" name="Shape 128"/>
          <p:cNvSpPr/>
          <p:nvPr/>
        </p:nvSpPr>
        <p:spPr>
          <a:xfrm>
            <a:off x="9225528" y="2295128"/>
            <a:ext cx="30224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365C0"/>
                </a:solidFill>
              </a:rPr>
              <a:t>Transparent</a:t>
            </a:r>
          </a:p>
        </p:txBody>
      </p:sp>
      <p:sp>
        <p:nvSpPr>
          <p:cNvPr id="129" name="Shape 129"/>
          <p:cNvSpPr/>
          <p:nvPr/>
        </p:nvSpPr>
        <p:spPr>
          <a:xfrm>
            <a:off x="-368052" y="7030382"/>
            <a:ext cx="410911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C82506"/>
                </a:solidFill>
              </a:rPr>
              <a:t>Onde progressive amortie</a:t>
            </a:r>
          </a:p>
        </p:txBody>
      </p:sp>
      <p:sp>
        <p:nvSpPr>
          <p:cNvPr id="130" name="Shape 130"/>
          <p:cNvSpPr/>
          <p:nvPr/>
        </p:nvSpPr>
        <p:spPr>
          <a:xfrm>
            <a:off x="4723275" y="7391379"/>
            <a:ext cx="368390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882B"/>
                </a:solidFill>
              </a:rPr>
              <a:t>Onde évanescente</a:t>
            </a:r>
          </a:p>
        </p:txBody>
      </p:sp>
      <p:sp>
        <p:nvSpPr>
          <p:cNvPr id="131" name="Shape 131"/>
          <p:cNvSpPr/>
          <p:nvPr/>
        </p:nvSpPr>
        <p:spPr>
          <a:xfrm>
            <a:off x="9389385" y="7391379"/>
            <a:ext cx="34615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365C0"/>
                </a:solidFill>
              </a:rPr>
              <a:t>Onde progressive</a:t>
            </a:r>
          </a:p>
        </p:txBody>
      </p:sp>
      <p:sp>
        <p:nvSpPr>
          <p:cNvPr id="132" name="Shape 132"/>
          <p:cNvSpPr/>
          <p:nvPr/>
        </p:nvSpPr>
        <p:spPr>
          <a:xfrm flipV="1">
            <a:off x="354389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3" name="Shape 133"/>
          <p:cNvSpPr/>
          <p:nvPr/>
        </p:nvSpPr>
        <p:spPr>
          <a:xfrm flipV="1">
            <a:off x="889153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507354" y="504905"/>
            <a:ext cx="199009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Métal</a:t>
            </a:r>
          </a:p>
        </p:txBody>
      </p:sp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7" name="Shape 137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  <p:pic>
        <p:nvPicPr>
          <p:cNvPr id="139" name="pasted-image.png"/>
          <p:cNvPicPr/>
          <p:nvPr/>
        </p:nvPicPr>
        <p:blipFill>
          <a:blip r:embed="rId2">
            <a:extLst/>
          </a:blip>
          <a:srcRect l="0" t="0" r="0" b="48245"/>
          <a:stretch>
            <a:fillRect/>
          </a:stretch>
        </p:blipFill>
        <p:spPr>
          <a:xfrm>
            <a:off x="1639094" y="5208131"/>
            <a:ext cx="3809770" cy="1300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ng"/>
          <p:cNvPicPr/>
          <p:nvPr/>
        </p:nvPicPr>
        <p:blipFill>
          <a:blip r:embed="rId2">
            <a:extLst/>
          </a:blip>
          <a:srcRect l="0" t="65406" r="0" b="466"/>
          <a:stretch>
            <a:fillRect/>
          </a:stretch>
        </p:blipFill>
        <p:spPr>
          <a:xfrm>
            <a:off x="7756421" y="5429587"/>
            <a:ext cx="3809450" cy="85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94181" y="2295128"/>
            <a:ext cx="330393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C82506"/>
                </a:solidFill>
              </a:rPr>
              <a:t>Effet de peau</a:t>
            </a:r>
          </a:p>
        </p:txBody>
      </p:sp>
      <p:sp>
        <p:nvSpPr>
          <p:cNvPr id="142" name="Shape 142"/>
          <p:cNvSpPr/>
          <p:nvPr/>
        </p:nvSpPr>
        <p:spPr>
          <a:xfrm>
            <a:off x="5478719" y="2295128"/>
            <a:ext cx="152544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0882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0882B"/>
                </a:solidFill>
              </a:rPr>
              <a:t>Miroir</a:t>
            </a:r>
          </a:p>
        </p:txBody>
      </p:sp>
      <p:sp>
        <p:nvSpPr>
          <p:cNvPr id="143" name="Shape 143"/>
          <p:cNvSpPr/>
          <p:nvPr/>
        </p:nvSpPr>
        <p:spPr>
          <a:xfrm>
            <a:off x="9225528" y="2295128"/>
            <a:ext cx="30224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365C0"/>
                </a:solidFill>
              </a:rPr>
              <a:t>Transparent</a:t>
            </a:r>
          </a:p>
        </p:txBody>
      </p:sp>
      <p:sp>
        <p:nvSpPr>
          <p:cNvPr id="144" name="Shape 144"/>
          <p:cNvSpPr/>
          <p:nvPr/>
        </p:nvSpPr>
        <p:spPr>
          <a:xfrm>
            <a:off x="-368052" y="7030382"/>
            <a:ext cx="410911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C82506"/>
                </a:solidFill>
              </a:rPr>
              <a:t>Onde progressive amortie</a:t>
            </a:r>
          </a:p>
        </p:txBody>
      </p:sp>
      <p:sp>
        <p:nvSpPr>
          <p:cNvPr id="145" name="Shape 145"/>
          <p:cNvSpPr/>
          <p:nvPr/>
        </p:nvSpPr>
        <p:spPr>
          <a:xfrm>
            <a:off x="4723275" y="7391379"/>
            <a:ext cx="368390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882B"/>
                </a:solidFill>
              </a:rPr>
              <a:t>Onde évanescente</a:t>
            </a:r>
          </a:p>
        </p:txBody>
      </p:sp>
      <p:sp>
        <p:nvSpPr>
          <p:cNvPr id="146" name="Shape 146"/>
          <p:cNvSpPr/>
          <p:nvPr/>
        </p:nvSpPr>
        <p:spPr>
          <a:xfrm>
            <a:off x="9389385" y="7391379"/>
            <a:ext cx="34615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365C0"/>
                </a:solidFill>
              </a:rPr>
              <a:t>Onde progressive</a:t>
            </a:r>
          </a:p>
        </p:txBody>
      </p:sp>
      <p:sp>
        <p:nvSpPr>
          <p:cNvPr id="147" name="Shape 147"/>
          <p:cNvSpPr/>
          <p:nvPr/>
        </p:nvSpPr>
        <p:spPr>
          <a:xfrm flipV="1">
            <a:off x="6294710" y="4356100"/>
            <a:ext cx="1" cy="1041400"/>
          </a:xfrm>
          <a:prstGeom prst="line">
            <a:avLst/>
          </a:prstGeom>
          <a:ln w="101600">
            <a:solidFill>
              <a:srgbClr val="531B9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8" name="Shape 148"/>
          <p:cNvSpPr/>
          <p:nvPr/>
        </p:nvSpPr>
        <p:spPr>
          <a:xfrm>
            <a:off x="5589936" y="5283697"/>
            <a:ext cx="14095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31B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1B93"/>
                </a:solidFill>
              </a:rPr>
              <a:t>visible</a:t>
            </a:r>
          </a:p>
        </p:txBody>
      </p:sp>
      <p:pic>
        <p:nvPicPr>
          <p:cNvPr id="1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9372" y="3428585"/>
            <a:ext cx="3516285" cy="896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 flipV="1">
            <a:off x="354389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1" name="Shape 151"/>
          <p:cNvSpPr/>
          <p:nvPr/>
        </p:nvSpPr>
        <p:spPr>
          <a:xfrm flipV="1">
            <a:off x="8891535" y="4356100"/>
            <a:ext cx="1" cy="1041400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5189981" y="25459"/>
            <a:ext cx="2624837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Plasma</a:t>
            </a: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6" name="Shape 156"/>
          <p:cNvSpPr/>
          <p:nvPr/>
        </p:nvSpPr>
        <p:spPr>
          <a:xfrm>
            <a:off x="1438865" y="8521758"/>
            <a:ext cx="1012707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Densité de particules de quelques plasmas typiques</a:t>
            </a:r>
          </a:p>
        </p:txBody>
      </p:sp>
      <p:graphicFrame>
        <p:nvGraphicFramePr>
          <p:cNvPr id="157" name="Table 157"/>
          <p:cNvGraphicFramePr/>
          <p:nvPr/>
        </p:nvGraphicFramePr>
        <p:xfrm>
          <a:off x="1270000" y="127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232400"/>
                <a:gridCol w="5232400"/>
              </a:tblGrid>
              <a:tr h="1803400">
                <a:tc>
                  <a:txBody>
                    <a:bodyPr/>
                    <a:lstStyle/>
                    <a:p>
                      <a:pPr lvl="0" defTabSz="914400"/>
                      <a:r>
                        <a:rPr sz="3300"/>
                        <a:t>Type de plasma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300"/>
                        <a:t>densité particulaire n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lvl="0" defTabSz="914400"/>
                      <a:r>
                        <a:rPr sz="3300"/>
                        <a:t>ionosphère 
(couche F, altitude 250 km)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3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lvl="0" defTabSz="914400"/>
                      <a:r>
                        <a:rPr sz="3300"/>
                        <a:t>Foudre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3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lvl="0" defTabSz="914400"/>
                      <a:r>
                        <a:rPr sz="3300"/>
                        <a:t>Etoiles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3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5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7930" y="3270220"/>
            <a:ext cx="3237086" cy="1335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1252" y="5140302"/>
            <a:ext cx="3010443" cy="124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1994" y="6815622"/>
            <a:ext cx="3468959" cy="1431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189981" y="504905"/>
            <a:ext cx="2624837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Plasma</a:t>
            </a:r>
          </a:p>
        </p:txBody>
      </p:sp>
      <p:sp>
        <p:nvSpPr>
          <p:cNvPr id="164" name="Shape 16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5" name="Shape 165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6" name="Shape 166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  <p:sp>
        <p:nvSpPr>
          <p:cNvPr id="167" name="Shape 167"/>
          <p:cNvSpPr/>
          <p:nvPr/>
        </p:nvSpPr>
        <p:spPr>
          <a:xfrm>
            <a:off x="1234730" y="2295128"/>
            <a:ext cx="152543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0882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0882B"/>
                </a:solidFill>
              </a:rPr>
              <a:t>Miroir</a:t>
            </a:r>
          </a:p>
        </p:txBody>
      </p:sp>
      <p:sp>
        <p:nvSpPr>
          <p:cNvPr id="168" name="Shape 168"/>
          <p:cNvSpPr/>
          <p:nvPr/>
        </p:nvSpPr>
        <p:spPr>
          <a:xfrm>
            <a:off x="9065712" y="2295128"/>
            <a:ext cx="302240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0365C0"/>
                </a:solidFill>
              </a:rPr>
              <a:t>Transparent</a:t>
            </a:r>
          </a:p>
        </p:txBody>
      </p:sp>
      <p:sp>
        <p:nvSpPr>
          <p:cNvPr id="169" name="Shape 169"/>
          <p:cNvSpPr/>
          <p:nvPr/>
        </p:nvSpPr>
        <p:spPr>
          <a:xfrm>
            <a:off x="301713" y="5272296"/>
            <a:ext cx="368390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882B"/>
                </a:solidFill>
              </a:rPr>
              <a:t>Onde évanescente</a:t>
            </a:r>
          </a:p>
        </p:txBody>
      </p:sp>
      <p:sp>
        <p:nvSpPr>
          <p:cNvPr id="170" name="Shape 170"/>
          <p:cNvSpPr/>
          <p:nvPr/>
        </p:nvSpPr>
        <p:spPr>
          <a:xfrm>
            <a:off x="8846141" y="4947147"/>
            <a:ext cx="34615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365C0"/>
                </a:solidFill>
              </a:rPr>
              <a:t>Onde progressive</a:t>
            </a:r>
          </a:p>
        </p:txBody>
      </p:sp>
      <p:sp>
        <p:nvSpPr>
          <p:cNvPr id="171" name="Shape 171"/>
          <p:cNvSpPr/>
          <p:nvPr/>
        </p:nvSpPr>
        <p:spPr>
          <a:xfrm flipV="1">
            <a:off x="6298972" y="4430583"/>
            <a:ext cx="1" cy="1041401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2" name="Shape 172"/>
          <p:cNvSpPr/>
          <p:nvPr/>
        </p:nvSpPr>
        <p:spPr>
          <a:xfrm>
            <a:off x="208770" y="7769907"/>
            <a:ext cx="470564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882B"/>
                </a:solidFill>
              </a:rPr>
              <a:t>→ onde réfléchie </a:t>
            </a:r>
          </a:p>
        </p:txBody>
      </p:sp>
      <p:sp>
        <p:nvSpPr>
          <p:cNvPr id="173" name="Shape 173"/>
          <p:cNvSpPr/>
          <p:nvPr/>
        </p:nvSpPr>
        <p:spPr>
          <a:xfrm>
            <a:off x="7602046" y="7465107"/>
            <a:ext cx="470564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365C0"/>
                </a:solidFill>
              </a:rPr>
              <a:t>→ onde se propage dans le milieu </a:t>
            </a:r>
          </a:p>
        </p:txBody>
      </p:sp>
      <p:pic>
        <p:nvPicPr>
          <p:cNvPr id="1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6817" y="5627465"/>
            <a:ext cx="944312" cy="881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4518659" y="25459"/>
            <a:ext cx="396748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Ionosphère</a:t>
            </a:r>
          </a:p>
        </p:txBody>
      </p:sp>
      <p:sp>
        <p:nvSpPr>
          <p:cNvPr id="177" name="Shape 177"/>
          <p:cNvSpPr/>
          <p:nvPr>
            <p:ph type="sldNum" sz="quarter" idx="4294967295"/>
          </p:nvPr>
        </p:nvSpPr>
        <p:spPr>
          <a:xfrm>
            <a:off x="12473573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91" name="Group 191"/>
          <p:cNvGrpSpPr/>
          <p:nvPr/>
        </p:nvGrpSpPr>
        <p:grpSpPr>
          <a:xfrm>
            <a:off x="1166350" y="1536888"/>
            <a:ext cx="10672100" cy="7719201"/>
            <a:chOff x="0" y="0"/>
            <a:chExt cx="10672098" cy="7719200"/>
          </a:xfrm>
        </p:grpSpPr>
        <p:sp>
          <p:nvSpPr>
            <p:cNvPr id="178" name="Shape 178"/>
            <p:cNvSpPr/>
            <p:nvPr/>
          </p:nvSpPr>
          <p:spPr>
            <a:xfrm>
              <a:off x="928139" y="3113329"/>
              <a:ext cx="4609813" cy="460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016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3700"/>
              </a:lvl1pPr>
            </a:lstStyle>
            <a:p>
              <a:pPr lvl="0">
                <a:defRPr b="0" sz="1800"/>
              </a:pPr>
              <a:r>
                <a:rPr b="1" sz="3700"/>
                <a:t>TERRE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3449728" y="1463178"/>
              <a:ext cx="3748712" cy="394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1137" y="21600"/>
                  </a:moveTo>
                  <a:cubicBezTo>
                    <a:pt x="21600" y="8016"/>
                    <a:pt x="14554" y="816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 lvl="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4711330" y="0"/>
              <a:ext cx="3783360" cy="41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48" y="21600"/>
                  </a:moveTo>
                  <a:cubicBezTo>
                    <a:pt x="21600" y="8527"/>
                    <a:pt x="14584" y="1327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 lvl="0"/>
            </a:p>
          </p:txBody>
        </p:sp>
        <p:sp>
          <p:nvSpPr>
            <p:cNvPr id="181" name="Shape 181"/>
            <p:cNvSpPr/>
            <p:nvPr/>
          </p:nvSpPr>
          <p:spPr>
            <a:xfrm rot="2839625">
              <a:off x="5254355" y="1435327"/>
              <a:ext cx="2994661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BD5B0C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500">
                  <a:solidFill>
                    <a:srgbClr val="BD5B0C"/>
                  </a:solidFill>
                </a:rPr>
                <a:t>Ionosphère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8903856" y="2129692"/>
              <a:ext cx="940605" cy="9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b="1" sz="1300"/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42054" y="2275742"/>
              <a:ext cx="166420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satellite</a:t>
              </a:r>
            </a:p>
          </p:txBody>
        </p:sp>
        <p:sp>
          <p:nvSpPr>
            <p:cNvPr id="184" name="Shape 184"/>
            <p:cNvSpPr/>
            <p:nvPr/>
          </p:nvSpPr>
          <p:spPr>
            <a:xfrm flipV="1">
              <a:off x="5456967" y="3116173"/>
              <a:ext cx="3573384" cy="3078399"/>
            </a:xfrm>
            <a:prstGeom prst="line">
              <a:avLst/>
            </a:prstGeom>
            <a:noFill/>
            <a:ln w="114300" cap="flat">
              <a:solidFill>
                <a:srgbClr val="0365C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5" name="Shape 185"/>
            <p:cNvSpPr/>
            <p:nvPr/>
          </p:nvSpPr>
          <p:spPr>
            <a:xfrm flipV="1">
              <a:off x="5459666" y="3129760"/>
              <a:ext cx="1122255" cy="3076006"/>
            </a:xfrm>
            <a:prstGeom prst="line">
              <a:avLst/>
            </a:prstGeom>
            <a:noFill/>
            <a:ln w="114300" cap="flat">
              <a:solidFill>
                <a:srgbClr val="0B5D1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6" name="Shape 186"/>
            <p:cNvSpPr/>
            <p:nvPr/>
          </p:nvSpPr>
          <p:spPr>
            <a:xfrm flipH="1">
              <a:off x="4436266" y="3029469"/>
              <a:ext cx="2127898" cy="299877"/>
            </a:xfrm>
            <a:prstGeom prst="line">
              <a:avLst/>
            </a:prstGeom>
            <a:noFill/>
            <a:ln w="114300" cap="flat">
              <a:solidFill>
                <a:srgbClr val="0B5D1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7" name="Shape 187"/>
            <p:cNvSpPr/>
            <p:nvPr/>
          </p:nvSpPr>
          <p:spPr>
            <a:xfrm flipH="1" flipV="1">
              <a:off x="3948143" y="1501683"/>
              <a:ext cx="505604" cy="1822344"/>
            </a:xfrm>
            <a:prstGeom prst="line">
              <a:avLst/>
            </a:prstGeom>
            <a:noFill/>
            <a:ln w="114300" cap="flat">
              <a:solidFill>
                <a:srgbClr val="0B5D1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8" name="Shape 188"/>
            <p:cNvSpPr/>
            <p:nvPr/>
          </p:nvSpPr>
          <p:spPr>
            <a:xfrm flipH="1">
              <a:off x="2781427" y="1568754"/>
              <a:ext cx="1213330" cy="1443620"/>
            </a:xfrm>
            <a:prstGeom prst="line">
              <a:avLst/>
            </a:prstGeom>
            <a:noFill/>
            <a:ln w="114300" cap="flat">
              <a:solidFill>
                <a:srgbClr val="0B5D1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189" name="pasted-image.png"/>
            <p:cNvPicPr/>
            <p:nvPr/>
          </p:nvPicPr>
          <p:blipFill>
            <a:blip r:embed="rId2">
              <a:extLst/>
            </a:blip>
            <a:srcRect l="0" t="0" r="0" b="57298"/>
            <a:stretch>
              <a:fillRect/>
            </a:stretch>
          </p:blipFill>
          <p:spPr>
            <a:xfrm>
              <a:off x="7535198" y="5391447"/>
              <a:ext cx="3136901" cy="1247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pasted-image.png"/>
            <p:cNvPicPr/>
            <p:nvPr/>
          </p:nvPicPr>
          <p:blipFill>
            <a:blip r:embed="rId2">
              <a:extLst/>
            </a:blip>
            <a:srcRect l="0" t="62489" r="0" b="0"/>
            <a:stretch>
              <a:fillRect/>
            </a:stretch>
          </p:blipFill>
          <p:spPr>
            <a:xfrm>
              <a:off x="0" y="1094415"/>
              <a:ext cx="3136900" cy="1095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518219" y="62229"/>
            <a:ext cx="7968362" cy="9525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Exemple de conducteurs</a:t>
            </a:r>
          </a:p>
        </p:txBody>
      </p:sp>
      <p:sp>
        <p:nvSpPr>
          <p:cNvPr id="37" name="Shape 37"/>
          <p:cNvSpPr/>
          <p:nvPr>
            <p:ph type="sldNum" sz="quarter" idx="4294967295"/>
          </p:nvPr>
        </p:nvSpPr>
        <p:spPr>
          <a:xfrm>
            <a:off x="12590396" y="9234192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49" name="Group 49"/>
          <p:cNvGrpSpPr/>
          <p:nvPr/>
        </p:nvGrpSpPr>
        <p:grpSpPr>
          <a:xfrm>
            <a:off x="1387342" y="2501475"/>
            <a:ext cx="10230116" cy="7201154"/>
            <a:chOff x="0" y="0"/>
            <a:chExt cx="10230115" cy="7201152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10230116" cy="7201153"/>
            </a:xfrm>
            <a:prstGeom prst="rect">
              <a:avLst/>
            </a:prstGeom>
            <a:noFill/>
            <a:ln w="381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9" name="Shape 39"/>
            <p:cNvSpPr/>
            <p:nvPr/>
          </p:nvSpPr>
          <p:spPr>
            <a:xfrm flipV="1">
              <a:off x="5115058" y="6787"/>
              <a:ext cx="1" cy="7187579"/>
            </a:xfrm>
            <a:prstGeom prst="line">
              <a:avLst/>
            </a:prstGeom>
            <a:noFill/>
            <a:ln w="381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0" name="Shape 40"/>
            <p:cNvSpPr/>
            <p:nvPr/>
          </p:nvSpPr>
          <p:spPr>
            <a:xfrm>
              <a:off x="24338" y="3600576"/>
              <a:ext cx="10181439" cy="1"/>
            </a:xfrm>
            <a:prstGeom prst="line">
              <a:avLst/>
            </a:prstGeom>
            <a:noFill/>
            <a:ln w="381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209975" y="215265"/>
              <a:ext cx="4733971" cy="7366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/>
              </a:lvl1pPr>
            </a:lstStyle>
            <a:p>
              <a:pPr lvl="0">
                <a:defRPr sz="1800"/>
              </a:pPr>
              <a:r>
                <a:rPr sz="4000"/>
                <a:t>Métaux</a:t>
              </a:r>
            </a:p>
          </p:txBody>
        </p:sp>
        <p:sp>
          <p:nvSpPr>
            <p:cNvPr id="42" name="Shape 42"/>
            <p:cNvSpPr/>
            <p:nvPr/>
          </p:nvSpPr>
          <p:spPr>
            <a:xfrm>
              <a:off x="5286170" y="3865751"/>
              <a:ext cx="4733971" cy="7366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/>
              </a:lvl1pPr>
            </a:lstStyle>
            <a:p>
              <a:pPr lvl="0">
                <a:defRPr sz="1800"/>
              </a:pPr>
              <a:r>
                <a:rPr sz="4000"/>
                <a:t>Electrolytes</a:t>
              </a:r>
            </a:p>
          </p:txBody>
        </p:sp>
        <p:sp>
          <p:nvSpPr>
            <p:cNvPr id="43" name="Shape 43"/>
            <p:cNvSpPr/>
            <p:nvPr/>
          </p:nvSpPr>
          <p:spPr>
            <a:xfrm>
              <a:off x="209975" y="3865751"/>
              <a:ext cx="4733971" cy="7366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/>
              </a:lvl1pPr>
            </a:lstStyle>
            <a:p>
              <a:pPr lvl="0">
                <a:defRPr sz="1800"/>
              </a:pPr>
              <a:r>
                <a:rPr sz="4000"/>
                <a:t>Semi-conducteurs</a:t>
              </a:r>
            </a:p>
          </p:txBody>
        </p:sp>
        <p:sp>
          <p:nvSpPr>
            <p:cNvPr id="44" name="Shape 44"/>
            <p:cNvSpPr/>
            <p:nvPr/>
          </p:nvSpPr>
          <p:spPr>
            <a:xfrm>
              <a:off x="5286170" y="215265"/>
              <a:ext cx="4733971" cy="7366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/>
              </a:lvl1pPr>
            </a:lstStyle>
            <a:p>
              <a:pPr lvl="0">
                <a:defRPr sz="1800"/>
              </a:pPr>
              <a:r>
                <a:rPr sz="4000"/>
                <a:t>Plasmas</a:t>
              </a:r>
            </a:p>
          </p:txBody>
        </p:sp>
        <p:pic>
          <p:nvPicPr>
            <p:cNvPr id="45" name="pasted-image.tif"/>
            <p:cNvPicPr/>
            <p:nvPr/>
          </p:nvPicPr>
          <p:blipFill>
            <a:blip r:embed="rId2">
              <a:extLst/>
            </a:blip>
            <a:srcRect l="0" t="0" r="12359" b="0"/>
            <a:stretch>
              <a:fillRect/>
            </a:stretch>
          </p:blipFill>
          <p:spPr>
            <a:xfrm>
              <a:off x="619943" y="1016936"/>
              <a:ext cx="3914243" cy="2512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3052" y="1016915"/>
              <a:ext cx="3914723" cy="2512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"/>
            <p:cNvPicPr/>
            <p:nvPr/>
          </p:nvPicPr>
          <p:blipFill>
            <a:blip r:embed="rId4">
              <a:extLst/>
            </a:blip>
            <a:srcRect l="14987" t="0" r="10881" b="0"/>
            <a:stretch>
              <a:fillRect/>
            </a:stretch>
          </p:blipFill>
          <p:spPr>
            <a:xfrm>
              <a:off x="726809" y="4735744"/>
              <a:ext cx="3917262" cy="2291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pasted-image.ti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95794" y="4703952"/>
              <a:ext cx="3914723" cy="2354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" name="Shape 50"/>
          <p:cNvSpPr/>
          <p:nvPr/>
        </p:nvSpPr>
        <p:spPr>
          <a:xfrm>
            <a:off x="689157" y="1164377"/>
            <a:ext cx="1162648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 u="sng"/>
              <a:t>Conducteur</a:t>
            </a:r>
            <a:r>
              <a:rPr sz="3600"/>
              <a:t> : milieu dans lequel se trouvent des charges libres de déplacer 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331369" y="1651000"/>
            <a:ext cx="12342061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634999" indent="-634999" algn="just">
              <a:buSzPct val="100000"/>
              <a:buAutoNum type="romanUcParenR" startAt="1"/>
              <a:defRPr sz="1800"/>
            </a:pPr>
            <a:r>
              <a:rPr b="1" sz="4200"/>
              <a:t>Ondes électromagnétiques dans les métaux</a:t>
            </a:r>
            <a:endParaRPr b="1"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Modèle de Drude</a:t>
            </a:r>
            <a:endParaRPr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Relation de structure</a:t>
            </a:r>
            <a:endParaRPr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Relation de dispersion</a:t>
            </a:r>
            <a:endParaRPr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Etude des différents régimes</a:t>
            </a:r>
            <a:endParaRPr sz="4200"/>
          </a:p>
          <a:p>
            <a:pPr lvl="0" algn="just">
              <a:defRPr sz="1800"/>
            </a:pPr>
            <a:endParaRPr sz="4200"/>
          </a:p>
          <a:p>
            <a:pPr lvl="0" algn="just">
              <a:defRPr sz="1800"/>
            </a:pPr>
            <a:r>
              <a:rPr b="1" sz="4200"/>
              <a:t>II)  Ondes électromagnétiques dans les plasmas</a:t>
            </a:r>
            <a:endParaRPr b="1"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Modèle microscopique </a:t>
            </a:r>
            <a:endParaRPr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Equations caractéristiques</a:t>
            </a:r>
            <a:endParaRPr sz="4200"/>
          </a:p>
          <a:p>
            <a:pPr lvl="1" marL="1270000" indent="-635000" algn="just">
              <a:buSzPct val="100000"/>
              <a:buAutoNum type="alphaUcParenR" startAt="1"/>
              <a:defRPr sz="1800"/>
            </a:pPr>
            <a:r>
              <a:rPr sz="4200"/>
              <a:t>Application à la communication</a:t>
            </a:r>
          </a:p>
        </p:txBody>
      </p:sp>
      <p:sp>
        <p:nvSpPr>
          <p:cNvPr id="198" name="Shape 198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3453764" y="309575"/>
            <a:ext cx="609727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Modèle de Drude</a:t>
            </a:r>
          </a:p>
        </p:txBody>
      </p:sp>
      <p:sp>
        <p:nvSpPr>
          <p:cNvPr id="54" name="Shape 54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970" y="1359105"/>
            <a:ext cx="12126860" cy="791388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634983" y="8885101"/>
            <a:ext cx="651706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i="1" sz="2500" u="sng">
                <a:solidFill>
                  <a:srgbClr val="53585F"/>
                </a:solidFill>
              </a:rPr>
              <a:t>source </a:t>
            </a:r>
            <a:r>
              <a:rPr i="1" sz="2500">
                <a:solidFill>
                  <a:srgbClr val="53585F"/>
                </a:solidFill>
              </a:rPr>
              <a:t>: Ashcroft et Mermin, Physique des solides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829556" y="504905"/>
            <a:ext cx="3345689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Notations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3575046" y="2271771"/>
            <a:ext cx="5854708" cy="6920212"/>
            <a:chOff x="0" y="0"/>
            <a:chExt cx="5854707" cy="6920210"/>
          </a:xfrm>
        </p:grpSpPr>
        <p:sp>
          <p:nvSpPr>
            <p:cNvPr id="60" name="Shape 60"/>
            <p:cNvSpPr/>
            <p:nvPr/>
          </p:nvSpPr>
          <p:spPr>
            <a:xfrm flipV="1">
              <a:off x="1257606" y="268567"/>
              <a:ext cx="1" cy="399416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61" name="Shape 61"/>
            <p:cNvSpPr/>
            <p:nvPr/>
          </p:nvSpPr>
          <p:spPr>
            <a:xfrm flipH="1">
              <a:off x="-1" y="4208517"/>
              <a:ext cx="1268284" cy="219891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1253764" y="4258889"/>
              <a:ext cx="399416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236655" y="6272510"/>
              <a:ext cx="36857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 sz="1800"/>
              </a:pPr>
              <a:r>
                <a:rPr b="1" sz="3600"/>
                <a:t>y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1456254" y="0"/>
              <a:ext cx="36857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 sz="1800"/>
              </a:pPr>
              <a:r>
                <a:rPr b="1" sz="3600"/>
                <a:t>x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5511806" y="3935039"/>
              <a:ext cx="34290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 sz="1800"/>
              </a:pPr>
              <a:r>
                <a:rPr b="1" sz="3600"/>
                <a:t>z</a:t>
              </a:r>
            </a:p>
          </p:txBody>
        </p:sp>
      </p:grpSp>
      <p:sp>
        <p:nvSpPr>
          <p:cNvPr id="67" name="Shape 67"/>
          <p:cNvSpPr/>
          <p:nvPr/>
        </p:nvSpPr>
        <p:spPr>
          <a:xfrm>
            <a:off x="5755910" y="6537505"/>
            <a:ext cx="2148886" cy="1"/>
          </a:xfrm>
          <a:prstGeom prst="line">
            <a:avLst/>
          </a:prstGeom>
          <a:ln w="88900">
            <a:solidFill>
              <a:srgbClr val="164F8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8" name="Shape 68"/>
          <p:cNvSpPr/>
          <p:nvPr/>
        </p:nvSpPr>
        <p:spPr>
          <a:xfrm flipV="1">
            <a:off x="5730965" y="4430569"/>
            <a:ext cx="1" cy="2148887"/>
          </a:xfrm>
          <a:prstGeom prst="line">
            <a:avLst/>
          </a:prstGeom>
          <a:ln w="889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9" name="Shape 69"/>
          <p:cNvSpPr/>
          <p:nvPr/>
        </p:nvSpPr>
        <p:spPr>
          <a:xfrm flipH="1">
            <a:off x="5070119" y="6531275"/>
            <a:ext cx="669142" cy="1158988"/>
          </a:xfrm>
          <a:prstGeom prst="line">
            <a:avLst/>
          </a:prstGeom>
          <a:ln w="889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70" name="pasted-image.png"/>
          <p:cNvPicPr/>
          <p:nvPr/>
        </p:nvPicPr>
        <p:blipFill>
          <a:blip r:embed="rId2">
            <a:extLst/>
          </a:blip>
          <a:srcRect l="0" t="0" r="0" b="72946"/>
          <a:stretch>
            <a:fillRect/>
          </a:stretch>
        </p:blipFill>
        <p:spPr>
          <a:xfrm>
            <a:off x="7106632" y="5121953"/>
            <a:ext cx="1333501" cy="1264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ng"/>
          <p:cNvPicPr/>
          <p:nvPr/>
        </p:nvPicPr>
        <p:blipFill>
          <a:blip r:embed="rId2">
            <a:extLst/>
          </a:blip>
          <a:srcRect l="0" t="69657" r="0" b="0"/>
          <a:stretch>
            <a:fillRect/>
          </a:stretch>
        </p:blipFill>
        <p:spPr>
          <a:xfrm>
            <a:off x="5545776" y="7289462"/>
            <a:ext cx="1333501" cy="141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ng"/>
          <p:cNvPicPr/>
          <p:nvPr/>
        </p:nvPicPr>
        <p:blipFill>
          <a:blip r:embed="rId2">
            <a:extLst/>
          </a:blip>
          <a:srcRect l="0" t="37396" r="0" b="37396"/>
          <a:stretch>
            <a:fillRect/>
          </a:stretch>
        </p:blipFill>
        <p:spPr>
          <a:xfrm>
            <a:off x="5064216" y="3015834"/>
            <a:ext cx="1333501" cy="117805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712720" y="504905"/>
            <a:ext cx="757936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Equations de Maxwell</a:t>
            </a:r>
          </a:p>
        </p:txBody>
      </p:sp>
      <p:sp>
        <p:nvSpPr>
          <p:cNvPr id="76" name="Shape 76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250" y="1962975"/>
            <a:ext cx="6754094" cy="68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4910367" y="2169624"/>
            <a:ext cx="820484" cy="2203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002452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500">
                <a:solidFill>
                  <a:srgbClr val="002452"/>
                </a:solidFill>
              </a:rPr>
              <a:t>}</a:t>
            </a:r>
          </a:p>
        </p:txBody>
      </p:sp>
      <p:sp>
        <p:nvSpPr>
          <p:cNvPr id="79" name="Shape 79"/>
          <p:cNvSpPr/>
          <p:nvPr/>
        </p:nvSpPr>
        <p:spPr>
          <a:xfrm>
            <a:off x="5944258" y="2915747"/>
            <a:ext cx="39258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452"/>
                </a:solidFill>
              </a:rPr>
              <a:t>onde transverse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507354" y="504905"/>
            <a:ext cx="1990091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Métal</a:t>
            </a:r>
          </a:p>
        </p:txBody>
      </p:sp>
      <p:sp>
        <p:nvSpPr>
          <p:cNvPr id="83" name="Shape 8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4" name="Shape 84"/>
          <p:cNvSpPr/>
          <p:nvPr/>
        </p:nvSpPr>
        <p:spPr>
          <a:xfrm>
            <a:off x="611245" y="4876800"/>
            <a:ext cx="11782310" cy="0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5" name="Shape 85"/>
          <p:cNvSpPr/>
          <p:nvPr/>
        </p:nvSpPr>
        <p:spPr>
          <a:xfrm>
            <a:off x="11881934" y="5086847"/>
            <a:ext cx="6820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ω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