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1" r:id="rId4"/>
    <p:sldId id="262" r:id="rId5"/>
    <p:sldId id="260" r:id="rId6"/>
    <p:sldId id="265" r:id="rId7"/>
    <p:sldId id="267" r:id="rId8"/>
    <p:sldId id="266" r:id="rId9"/>
    <p:sldId id="259" r:id="rId10"/>
    <p:sldId id="257" r:id="rId11"/>
    <p:sldId id="258" r:id="rId12"/>
    <p:sldId id="263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10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86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66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49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54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82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92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57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37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45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32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F27A5-52C7-40DC-ACC8-AE36436BD535}" type="datetimeFigureOut">
              <a:rPr lang="fr-FR" smtClean="0"/>
              <a:t>11/06/2021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C505D-29BC-412B-A452-D42CE8707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91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730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4192891" y="2924944"/>
            <a:ext cx="97545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Benjamin\Desktop\290px-Waveguide-flange-with-threaded-col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87" y="4293096"/>
            <a:ext cx="1473200" cy="12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419872" y="5583733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Guides métalliques creux</a:t>
            </a:r>
          </a:p>
        </p:txBody>
      </p:sp>
      <p:pic>
        <p:nvPicPr>
          <p:cNvPr id="2050" name="Picture 2" descr="C:\Users\Benjamin\Desktop\020382_01_1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42" y="4255900"/>
            <a:ext cx="2284546" cy="123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2612" y="5605864"/>
            <a:ext cx="256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Lignes de transmission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941533" y="3077344"/>
            <a:ext cx="255845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44008" y="3104964"/>
            <a:ext cx="0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258203" y="3298353"/>
            <a:ext cx="649244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979712" y="1619508"/>
            <a:ext cx="532859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45598" y="1222257"/>
            <a:ext cx="476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kHZ</a:t>
            </a:r>
            <a:r>
              <a:rPr lang="fr-FR" dirty="0">
                <a:solidFill>
                  <a:schemeClr val="bg1"/>
                </a:solidFill>
              </a:rPr>
              <a:t>	MHz	GHz	</a:t>
            </a:r>
            <a:r>
              <a:rPr lang="fr-FR" dirty="0" err="1">
                <a:solidFill>
                  <a:schemeClr val="bg1"/>
                </a:solidFill>
              </a:rPr>
              <a:t>THz</a:t>
            </a: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dirty="0" err="1">
                <a:solidFill>
                  <a:schemeClr val="bg1"/>
                </a:solidFill>
              </a:rPr>
              <a:t>PHz</a:t>
            </a:r>
            <a:endParaRPr lang="fr-F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>
                    <a:solidFill>
                      <a:schemeClr val="bg1"/>
                    </a:solidFill>
                  </a:rPr>
                  <a:t>Fréquence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solidFill>
                          <a:schemeClr val="bg1"/>
                        </a:solidFill>
                        <a:latin typeface="Cambria Math"/>
                      </a:rPr>
                      <m:t>ν</m:t>
                    </m:r>
                  </m:oMath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3982" t="-8197" r="-3982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339753" y="1907540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300 km	 300 m	 0.3 m	0.3 mm	  0.3 µm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Guides d’ondes électromagnétiques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6">
                <a:extLst>
                  <a:ext uri="{FF2B5EF4-FFF2-40B4-BE49-F238E27FC236}">
                    <a16:creationId xmlns:a16="http://schemas.microsoft.com/office/drawing/2014/main" id="{4AD6B178-9F1D-405F-92D5-E92070C9F21E}"/>
                  </a:ext>
                </a:extLst>
              </p:cNvPr>
              <p:cNvSpPr txBox="1"/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λ</m:t>
                      </m:r>
                      <m:r>
                        <a:rPr lang="fr-FR" b="0" i="1" baseline="-25000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𝑜</m:t>
                      </m:r>
                      <m:r>
                        <a:rPr lang="fr-FR" b="0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fr-FR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ν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6" name="TextBox 26">
                <a:extLst>
                  <a:ext uri="{FF2B5EF4-FFF2-40B4-BE49-F238E27FC236}">
                    <a16:creationId xmlns:a16="http://schemas.microsoft.com/office/drawing/2014/main" id="{4AD6B178-9F1D-405F-92D5-E92070C9F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blipFill>
                <a:blip r:embed="rId5"/>
                <a:stretch>
                  <a:fillRect t="-116393" r="-25221" b="-1754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4286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4192891" y="2924944"/>
            <a:ext cx="97545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Benjamin\Desktop\290px-Waveguide-flange-with-threaded-col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87" y="4293096"/>
            <a:ext cx="1473200" cy="12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419872" y="558373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Guides métalliques creux</a:t>
            </a:r>
          </a:p>
        </p:txBody>
      </p:sp>
      <p:pic>
        <p:nvPicPr>
          <p:cNvPr id="2050" name="Picture 2" descr="C:\Users\Benjamin\Desktop\020382_01_1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42" y="4255900"/>
            <a:ext cx="2284546" cy="123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2612" y="5605864"/>
            <a:ext cx="256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Lignes de transmission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941533" y="3077344"/>
            <a:ext cx="255845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Benjamin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748403"/>
            <a:ext cx="1231577" cy="18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5168346" y="3356992"/>
            <a:ext cx="127922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32240" y="559932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Fibres optiques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84168" y="3501008"/>
            <a:ext cx="648072" cy="5040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44008" y="3104964"/>
            <a:ext cx="0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2258203" y="3298353"/>
            <a:ext cx="649244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79712" y="1619508"/>
            <a:ext cx="532859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45598" y="1222257"/>
            <a:ext cx="476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kHZ</a:t>
            </a:r>
            <a:r>
              <a:rPr lang="fr-FR" dirty="0">
                <a:solidFill>
                  <a:schemeClr val="bg1"/>
                </a:solidFill>
              </a:rPr>
              <a:t>	MHz	GHz	</a:t>
            </a:r>
            <a:r>
              <a:rPr lang="fr-FR" dirty="0" err="1">
                <a:solidFill>
                  <a:schemeClr val="bg1"/>
                </a:solidFill>
              </a:rPr>
              <a:t>THz</a:t>
            </a: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dirty="0" err="1">
                <a:solidFill>
                  <a:schemeClr val="bg1"/>
                </a:solidFill>
              </a:rPr>
              <a:t>PHz</a:t>
            </a:r>
            <a:endParaRPr lang="fr-F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>
                    <a:solidFill>
                      <a:schemeClr val="bg1"/>
                    </a:solidFill>
                  </a:rPr>
                  <a:t>Fréquence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solidFill>
                          <a:schemeClr val="bg1"/>
                        </a:solidFill>
                        <a:latin typeface="Cambria Math"/>
                      </a:rPr>
                      <m:t>ν</m:t>
                    </m:r>
                  </m:oMath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3982" t="-8197" r="-3982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λ</m:t>
                      </m:r>
                      <m:r>
                        <a:rPr lang="fr-FR" b="0" i="1" baseline="-25000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𝑜</m:t>
                      </m:r>
                      <m:r>
                        <a:rPr lang="fr-FR" b="0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fr-FR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ν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blipFill>
                <a:blip r:embed="rId6"/>
                <a:stretch>
                  <a:fillRect t="-116393" r="-25221" b="-1754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2339753" y="1907540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300 km	 300 m	 0.3 m	0.3 mm	  0.3 µm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Guides d’ondes électromagnétiques</a:t>
            </a:r>
          </a:p>
        </p:txBody>
      </p:sp>
    </p:spTree>
    <p:extLst>
      <p:ext uri="{BB962C8B-B14F-4D97-AF65-F5344CB8AC3E}">
        <p14:creationId xmlns:p14="http://schemas.microsoft.com/office/powerpoint/2010/main" val="1515463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97783" y="3244334"/>
            <a:ext cx="4348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https://www.falstad.com/embox/guide.html</a:t>
            </a:r>
          </a:p>
        </p:txBody>
      </p:sp>
      <p:sp>
        <p:nvSpPr>
          <p:cNvPr id="3" name="Rectangle 2"/>
          <p:cNvSpPr/>
          <p:nvPr/>
        </p:nvSpPr>
        <p:spPr>
          <a:xfrm>
            <a:off x="2313183" y="162850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https://www.francetvinfo.fr/internet/securite-sur-internet/internet-des-cables-sous-marins-pour-faire-transiter-les-donnees_1532971.html</a:t>
            </a:r>
          </a:p>
        </p:txBody>
      </p:sp>
    </p:spTree>
    <p:extLst>
      <p:ext uri="{BB962C8B-B14F-4D97-AF65-F5344CB8AC3E}">
        <p14:creationId xmlns:p14="http://schemas.microsoft.com/office/powerpoint/2010/main" val="61759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Discussion énergétique dans un guide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661" y="123238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Calcul du champ B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)=−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fr-FR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b="0" i="1" dirty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blipFill rotWithShape="1">
                <a:blip r:embed="rId2"/>
                <a:stretch>
                  <a:fillRect r="-41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67544" y="2117189"/>
                <a:ext cx="5943678" cy="1416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𝐸𝑦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 smtClean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𝐸𝑦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eqArr>
                        </m:e>
                      </m:d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func>
                                <m:func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cos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⁡(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117189"/>
                <a:ext cx="5943678" cy="1416606"/>
              </a:xfrm>
              <a:prstGeom prst="rect">
                <a:avLst/>
              </a:prstGeom>
              <a:blipFill rotWithShape="1">
                <a:blip r:embed="rId3"/>
                <a:stretch>
                  <a:fillRect r="-8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34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3661" y="123238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Calcul du champ B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67544" y="3749819"/>
                <a:ext cx="4273862" cy="14073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acc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749819"/>
                <a:ext cx="4273862" cy="1407373"/>
              </a:xfrm>
              <a:prstGeom prst="rect">
                <a:avLst/>
              </a:prstGeom>
              <a:blipFill rotWithShape="1">
                <a:blip r:embed="rId4"/>
                <a:stretch>
                  <a:fillRect r="-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940626" y="422267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sym typeface="Wingdings" pitchFamily="2" charset="2"/>
              </a:rPr>
              <a:t> Non transverse !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Discussion énergétique dans un guide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)=−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fr-FR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b="0" i="1" dirty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blipFill rotWithShape="1">
                <a:blip r:embed="rId5"/>
                <a:stretch>
                  <a:fillRect r="-41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67544" y="2117189"/>
                <a:ext cx="5943678" cy="1416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𝐸𝑦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 smtClean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𝐸𝑦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nor/>
                                    </m:rPr>
                                    <a:rPr lang="fr-FR" dirty="0">
                                      <a:solidFill>
                                        <a:schemeClr val="bg1"/>
                                      </a:solidFill>
                                    </a:rPr>
                                    <m:t> </m:t>
                                  </m:r>
                                  <m:r>
                                    <a:rPr lang="fr-FR" b="0" i="1" dirty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eqArr>
                        </m:e>
                      </m:d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func>
                                <m:func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cos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⁡(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117189"/>
                <a:ext cx="5943678" cy="1416606"/>
              </a:xfrm>
              <a:prstGeom prst="rect">
                <a:avLst/>
              </a:prstGeom>
              <a:blipFill rotWithShape="1">
                <a:blip r:embed="rId6"/>
                <a:stretch>
                  <a:fillRect r="-8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93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3661" y="123238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Calcul du champ B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67544" y="1916832"/>
                <a:ext cx="4273862" cy="14073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acc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fr-FR" b="0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π</m:t>
                                          </m:r>
                                        </m:num>
                                        <m:den>
                                          <m:r>
                                            <a:rPr lang="fr-FR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ω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𝑘𝑧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16832"/>
                <a:ext cx="4273862" cy="1407373"/>
              </a:xfrm>
              <a:prstGeom prst="rect">
                <a:avLst/>
              </a:prstGeom>
              <a:blipFill rotWithShape="1">
                <a:blip r:embed="rId3"/>
                <a:stretch>
                  <a:fillRect r="-1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940626" y="2389685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sym typeface="Wingdings" pitchFamily="2" charset="2"/>
              </a:rPr>
              <a:t> Non transverse !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660" y="3717032"/>
            <a:ext cx="3780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Vecteur de </a:t>
            </a:r>
            <a:r>
              <a:rPr lang="fr-FR" sz="2400" dirty="0" err="1">
                <a:solidFill>
                  <a:schemeClr val="bg1"/>
                </a:solidFill>
              </a:rPr>
              <a:t>Poynting</a:t>
            </a:r>
            <a:r>
              <a:rPr lang="fr-FR" sz="2400" dirty="0">
                <a:solidFill>
                  <a:schemeClr val="bg1"/>
                </a:solidFill>
              </a:rPr>
              <a:t> moyen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99992" y="3586300"/>
                <a:ext cx="1503938" cy="796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Π</m:t>
                              </m:r>
                            </m:e>
                          </m:acc>
                        </m:e>
                      </m:d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fr-FR" i="1" dirty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 dirty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  <m:r>
                                <a:rPr lang="fr-FR" i="1" dirty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⋀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i="1" dirty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 dirty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</m:acc>
                            </m:num>
                            <m:den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µ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586300"/>
                <a:ext cx="1503938" cy="796628"/>
              </a:xfrm>
              <a:prstGeom prst="rect">
                <a:avLst/>
              </a:prstGeom>
              <a:blipFill rotWithShape="1">
                <a:blip r:embed="rId4"/>
                <a:stretch>
                  <a:fillRect r="-48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19944" y="4509120"/>
                <a:ext cx="3316164" cy="1167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Π</m:t>
                              </m:r>
                            </m:e>
                          </m:acc>
                        </m:e>
                      </m:d>
                      <m:r>
                        <a:rPr lang="fr-FR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0</m:t>
                                      </m:r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𝑝</m:t>
                                      </m:r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 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fr-FR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µ</m:t>
                                      </m:r>
                                    </m:e>
                                    <m:sub>
                                      <m:r>
                                        <a:rPr lang="fr-FR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sin</m:t>
                              </m:r>
                              <m:r>
                                <a:rPr lang="fr-FR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²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⁡(</m:t>
                              </m:r>
                              <m:f>
                                <m:fPr>
                                  <m:ctrlP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fr-FR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  <m:r>
                                <a:rPr lang="fr-F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fr-F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44" y="4509120"/>
                <a:ext cx="3316164" cy="1167051"/>
              </a:xfrm>
              <a:prstGeom prst="rect">
                <a:avLst/>
              </a:prstGeom>
              <a:blipFill rotWithShape="1">
                <a:blip r:embed="rId5"/>
                <a:stretch>
                  <a:fillRect r="-18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940626" y="486181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sym typeface="Wingdings" pitchFamily="2" charset="2"/>
              </a:rPr>
              <a:t> Energie selon z !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Discussion énergétique dans un guide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𝑟𝑜𝑡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)=−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fr-FR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b="0" i="1" dirty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num>
                        <m:den>
                          <m:r>
                            <a:rPr lang="fr-FR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fr-FR" dirty="0"/>
                            <m:t> </m:t>
                          </m:r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041" y="1064545"/>
                <a:ext cx="1765291" cy="682559"/>
              </a:xfrm>
              <a:prstGeom prst="rect">
                <a:avLst/>
              </a:prstGeom>
              <a:blipFill rotWithShape="1">
                <a:blip r:embed="rId6"/>
                <a:stretch>
                  <a:fillRect r="-41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716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333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njamin\Desktop\Documents Tex\Rapports Leçons\Propagation des ondes guidées\Figure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692" y="1268760"/>
            <a:ext cx="5851526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245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Benjamin\Desktop\Documents Tex\Rapports Leçons\Propagation des ondes guidées\Figure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692" y="1262062"/>
            <a:ext cx="5851526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79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245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>
            <a:off x="1979712" y="1619508"/>
            <a:ext cx="532859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45598" y="1222257"/>
            <a:ext cx="476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kHZ</a:t>
            </a:r>
            <a:r>
              <a:rPr lang="fr-FR" dirty="0">
                <a:solidFill>
                  <a:schemeClr val="bg1"/>
                </a:solidFill>
              </a:rPr>
              <a:t>	MHz	GHz	</a:t>
            </a:r>
            <a:r>
              <a:rPr lang="fr-FR" dirty="0" err="1">
                <a:solidFill>
                  <a:schemeClr val="bg1"/>
                </a:solidFill>
              </a:rPr>
              <a:t>THz</a:t>
            </a: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dirty="0" err="1">
                <a:solidFill>
                  <a:schemeClr val="bg1"/>
                </a:solidFill>
              </a:rPr>
              <a:t>PHz</a:t>
            </a:r>
            <a:endParaRPr lang="fr-F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>
                    <a:solidFill>
                      <a:schemeClr val="bg1"/>
                    </a:solidFill>
                  </a:rPr>
                  <a:t>Fréquence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solidFill>
                          <a:schemeClr val="bg1"/>
                        </a:solidFill>
                        <a:latin typeface="Cambria Math"/>
                      </a:rPr>
                      <m:t>ν</m:t>
                    </m:r>
                  </m:oMath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219499"/>
                <a:ext cx="1379179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3982" t="-8197" r="-3982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339753" y="1907540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300 km	 300 m	 0.3 m	0.3 mm	  0.3 µm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192891" y="2924944"/>
            <a:ext cx="97545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Benjamin\Desktop\290px-Waveguide-flange-with-threaded-coll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87" y="4293096"/>
            <a:ext cx="1473200" cy="12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419872" y="5583733"/>
            <a:ext cx="486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Guides métalliques creux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644008" y="3104964"/>
            <a:ext cx="0" cy="900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09308" y="332656"/>
            <a:ext cx="486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Guides d’ondes électromagnétiques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26">
                <a:extLst>
                  <a:ext uri="{FF2B5EF4-FFF2-40B4-BE49-F238E27FC236}">
                    <a16:creationId xmlns:a16="http://schemas.microsoft.com/office/drawing/2014/main" id="{9586FD74-A3D3-4ADF-B40E-08334F305FCF}"/>
                  </a:ext>
                </a:extLst>
              </p:cNvPr>
              <p:cNvSpPr txBox="1"/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λ</m:t>
                      </m:r>
                      <m:r>
                        <a:rPr lang="fr-FR" b="0" i="1" baseline="-25000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𝑜</m:t>
                      </m:r>
                      <m:r>
                        <a:rPr lang="fr-FR" b="0" i="1" dirty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fr-FR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dirty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ν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26">
                <a:extLst>
                  <a:ext uri="{FF2B5EF4-FFF2-40B4-BE49-F238E27FC236}">
                    <a16:creationId xmlns:a16="http://schemas.microsoft.com/office/drawing/2014/main" id="{9586FD74-A3D3-4ADF-B40E-08334F305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57" y="1907540"/>
                <a:ext cx="1379179" cy="369332"/>
              </a:xfrm>
              <a:prstGeom prst="rect">
                <a:avLst/>
              </a:prstGeom>
              <a:blipFill>
                <a:blip r:embed="rId4"/>
                <a:stretch>
                  <a:fillRect t="-116393" r="-25221" b="-1754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3338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244</Words>
  <Application>Microsoft Office PowerPoint</Application>
  <PresentationFormat>Affichage à l'écran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</dc:creator>
  <cp:lastModifiedBy>Armel JOUAN-POURCHET</cp:lastModifiedBy>
  <cp:revision>17</cp:revision>
  <dcterms:created xsi:type="dcterms:W3CDTF">2020-12-03T17:52:17Z</dcterms:created>
  <dcterms:modified xsi:type="dcterms:W3CDTF">2021-06-11T11:57:18Z</dcterms:modified>
</cp:coreProperties>
</file>