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32FAC-7ED4-4354-96E6-423496195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B11A02-8EBD-432B-9DFA-1DC44F549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3982F8-2A28-4096-8C9C-1812A2E3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D24220-F1D1-4DA1-80E9-377A02DE8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3F812-D8EA-4064-9A88-0E8AB9FB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16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68FB5-04F9-48C3-8B7F-925DDFB41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7D5AFC-678B-48A4-B0CB-57C21B5C4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5D481A-1A7A-43EF-856D-C783C5A7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0A30D4-EA4A-4FF0-8EAC-FC730EF8B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2CD5EE-0175-4B21-A6F8-53C64442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92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1CFBB2-42AB-4D17-85AF-C4E40C92C3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2CE443-FD59-4ABE-B5DF-BBC8604A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573E1A-37A4-4B07-B645-CE4DFA745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67D93D-924D-4209-9DEA-9564E73A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12DAA4-6BD9-4EA4-A43B-51342C22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6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938690-63A9-4E46-A381-B9EFB32F0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2F61B6-7940-40DC-91D3-DE9004649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EC1825-9106-4C0B-8DE3-2C90A2FF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CED92F-9330-4993-B519-E768AA02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3ED2EB-7520-4EB9-97EF-1AC10C3B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86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6F62D6-6DD5-466B-BCE4-CC3878266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2E2EC9-8F0F-4698-AE44-B0B9B7A53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74C3AC-629F-4B81-AACB-1D7E1907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BAF7CA-715C-49DB-A8BC-AB5EF520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F3BDD1-4883-4C62-8A8C-D26B7992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40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EC3D-385C-415D-92DF-679988B4F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29D607-73A2-474B-8F5B-895C5E74D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59E570-35EF-411C-89EC-4B55F66FB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A96C51-9643-41CF-96B5-302DCCFD8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85D9C4-AB5C-4D7C-B527-A0886602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471C13-507C-4C3B-AF01-46CD6CC0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24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FAF23E-C45B-4A1B-90DE-04B1EB12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CA3275-4B79-4411-BF32-B9F34BE49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E5D7D7-B425-44B7-80A7-D50FF6353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67F596-730C-4677-A412-CB2F0D767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CF2ACB-384C-49CD-8276-A56A22E66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51AEBF-8DA6-4658-9118-6DD603F7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9447135-30EE-4E05-8E40-D77BDEB1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307651-5044-4330-964D-318BA014F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09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341FA-F63E-42EA-94FE-738FED944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AB25F0-9E16-4FF0-BCE9-3934E986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EE226DB-6F35-4EDD-A301-6FCECE29E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C8CF4E-1040-44D4-8DD9-69E0D572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19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00361FB-3294-4285-8208-7F480888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D2CECF0-3310-4168-978E-2107EB92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1DBC44C-4433-4167-BEE2-6AE7319B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96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C9B130-B170-4926-91B9-A6F587750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0EA169-222C-4B7C-8C78-1F34092AC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EF488C-D24C-4C93-941F-89D1DA742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47DC94-B054-4FFE-ADE9-5B53EC180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4C31AF-CE92-4943-B972-DD948F11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B0A73C-6FAB-4A2A-B837-A6DB26600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16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472E4-DFDE-48AB-AAED-D2B8EA95F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3BFF2C-1B8B-4436-A849-2855245BD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4A8079-C48F-42D6-9A54-A058D5D22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FC5226-5B98-4CA5-BF66-03A6B96F3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4BDE05-A7E8-4CE8-BA11-F1CB1672F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D40875-FE93-4E49-9F6C-F9C745ED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72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D162BA-2318-428B-9ACE-A64292E6A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5BD60E-1425-4E8F-A3E3-23EAB32A2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7A69FC-5EA6-47EA-82C4-A7F63AA69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12DAA-3E9E-48A7-B1F5-8FADF9CB23B3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D8325B-62BE-471B-93EF-4B577D41BF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8BDA64-4A67-48A0-9F89-1655EA357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9B380-8085-49DC-89FC-7E2753580E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41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0EF487-561E-48B3-84A1-BF2D59AAC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1388" y="-505470"/>
            <a:ext cx="9991411" cy="3489830"/>
          </a:xfrm>
        </p:spPr>
        <p:txBody>
          <a:bodyPr>
            <a:normAutofit/>
          </a:bodyPr>
          <a:lstStyle/>
          <a:p>
            <a:r>
              <a:rPr lang="fr-FR" sz="6600" u="sng" dirty="0"/>
              <a:t>LP OB31 : Dispersion et absorption</a:t>
            </a:r>
            <a:endParaRPr lang="fr-FR" sz="6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7D5E9A-C5B6-4E6D-B56E-1BECCD1F4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1" y="2984358"/>
            <a:ext cx="10122040" cy="3873641"/>
          </a:xfrm>
        </p:spPr>
        <p:txBody>
          <a:bodyPr>
            <a:normAutofit/>
          </a:bodyPr>
          <a:lstStyle/>
          <a:p>
            <a:pPr algn="l"/>
            <a:r>
              <a:rPr lang="fr-FR" sz="3200" u="sng" dirty="0"/>
              <a:t>Niveau:</a:t>
            </a:r>
            <a:r>
              <a:rPr lang="fr-FR" sz="3200" dirty="0"/>
              <a:t> L2</a:t>
            </a:r>
          </a:p>
          <a:p>
            <a:pPr algn="l"/>
            <a:r>
              <a:rPr lang="fr-FR" sz="3200" u="sng" dirty="0"/>
              <a:t>Prérequis: </a:t>
            </a:r>
          </a:p>
          <a:p>
            <a:pPr algn="l"/>
            <a:r>
              <a:rPr lang="fr-FR" sz="3200" dirty="0"/>
              <a:t>-Ondes planes progressives harmoniques</a:t>
            </a:r>
          </a:p>
          <a:p>
            <a:pPr algn="l"/>
            <a:r>
              <a:rPr lang="fr-FR" sz="3200" dirty="0"/>
              <a:t>-Equation de d’Alembert</a:t>
            </a:r>
          </a:p>
          <a:p>
            <a:pPr algn="l"/>
            <a:r>
              <a:rPr lang="fr-FR" sz="3200" dirty="0"/>
              <a:t>-Propagation des ondes électromagnétiques dans le vide</a:t>
            </a:r>
          </a:p>
          <a:p>
            <a:pPr algn="l"/>
            <a:r>
              <a:rPr lang="fr-FR" sz="3200" dirty="0"/>
              <a:t>-Transformée de Fourier</a:t>
            </a:r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9243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56B0E-5FE8-4C3C-BECB-A90FF701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c) Cas de l’onde évanescente </a:t>
            </a:r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279B59C0-21D2-4B13-946B-5939762106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" y="2013723"/>
            <a:ext cx="10630351" cy="199190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C30C6E8-1B10-4174-9B5B-B053C1691D83}"/>
              </a:ext>
            </a:extLst>
          </p:cNvPr>
          <p:cNvSpPr/>
          <p:nvPr/>
        </p:nvSpPr>
        <p:spPr>
          <a:xfrm>
            <a:off x="10172700" y="3494314"/>
            <a:ext cx="1004207" cy="571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648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2151F-E544-4B77-814A-948AB636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234497"/>
            <a:ext cx="10515600" cy="1325563"/>
          </a:xfrm>
        </p:spPr>
        <p:txBody>
          <a:bodyPr/>
          <a:lstStyle/>
          <a:p>
            <a:r>
              <a:rPr lang="fr-FR" dirty="0"/>
              <a:t>Guidage d’une onde EM entre deux plans conducteurs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A46AF9-409B-4460-A5D5-430005F49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Equation de propagation de d’Alembert.</a:t>
            </a:r>
          </a:p>
          <a:p>
            <a:endParaRPr lang="fr-FR" dirty="0"/>
          </a:p>
          <a:p>
            <a:r>
              <a:rPr lang="fr-FR" dirty="0"/>
              <a:t>Les conditions aux limites sur le métal parfait imposent une relation de dispersion différente.</a:t>
            </a:r>
          </a:p>
        </p:txBody>
      </p:sp>
    </p:spTree>
    <p:extLst>
      <p:ext uri="{BB962C8B-B14F-4D97-AF65-F5344CB8AC3E}">
        <p14:creationId xmlns:p14="http://schemas.microsoft.com/office/powerpoint/2010/main" val="1471365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CFCCF0-E043-4DD9-B81A-0469A4627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2078" y="-214540"/>
            <a:ext cx="10515600" cy="1325563"/>
          </a:xfrm>
        </p:spPr>
        <p:txBody>
          <a:bodyPr/>
          <a:lstStyle/>
          <a:p>
            <a:r>
              <a:rPr lang="fr-FR" dirty="0"/>
              <a:t>Récapitulatif 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3CDC7713-A300-4CBC-A637-5B314A330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591720"/>
              </p:ext>
            </p:extLst>
          </p:nvPr>
        </p:nvGraphicFramePr>
        <p:xfrm>
          <a:off x="838201" y="930729"/>
          <a:ext cx="10515597" cy="5543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692">
                  <a:extLst>
                    <a:ext uri="{9D8B030D-6E8A-4147-A177-3AD203B41FA5}">
                      <a16:colId xmlns:a16="http://schemas.microsoft.com/office/drawing/2014/main" val="2258872454"/>
                    </a:ext>
                  </a:extLst>
                </a:gridCol>
                <a:gridCol w="3853543">
                  <a:extLst>
                    <a:ext uri="{9D8B030D-6E8A-4147-A177-3AD203B41FA5}">
                      <a16:colId xmlns:a16="http://schemas.microsoft.com/office/drawing/2014/main" val="1726475777"/>
                    </a:ext>
                  </a:extLst>
                </a:gridCol>
                <a:gridCol w="3132362">
                  <a:extLst>
                    <a:ext uri="{9D8B030D-6E8A-4147-A177-3AD203B41FA5}">
                      <a16:colId xmlns:a16="http://schemas.microsoft.com/office/drawing/2014/main" val="3508821877"/>
                    </a:ext>
                  </a:extLst>
                </a:gridCol>
              </a:tblGrid>
              <a:tr h="174637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Dispersion</a:t>
                      </a:r>
                    </a:p>
                    <a:p>
                      <a:pPr algn="l"/>
                      <a:r>
                        <a:rPr lang="fr-FR" sz="2400" dirty="0"/>
                        <a:t>-&gt; dissipation </a:t>
                      </a:r>
                    </a:p>
                    <a:p>
                      <a:pPr algn="l"/>
                      <a:r>
                        <a:rPr lang="fr-FR" sz="2400" dirty="0"/>
                        <a:t>-&gt; rétroaction du milieu </a:t>
                      </a:r>
                    </a:p>
                    <a:p>
                      <a:pPr algn="l"/>
                      <a:r>
                        <a:rPr lang="fr-FR" sz="2400" dirty="0"/>
                        <a:t>-&gt; conditions aux limites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Atténuation :</a:t>
                      </a:r>
                    </a:p>
                    <a:p>
                      <a:pPr algn="l"/>
                      <a:r>
                        <a:rPr lang="fr-FR" sz="2400" dirty="0"/>
                        <a:t>-&gt; absorption</a:t>
                      </a:r>
                    </a:p>
                    <a:p>
                      <a:pPr algn="l"/>
                      <a:r>
                        <a:rPr lang="fr-FR" sz="2400" dirty="0"/>
                        <a:t>-&gt; atténuation géométrique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Exemple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179508"/>
                  </a:ext>
                </a:extLst>
              </a:tr>
              <a:tr h="949293">
                <a:tc>
                  <a:txBody>
                    <a:bodyPr/>
                    <a:lstStyle/>
                    <a:p>
                      <a:r>
                        <a:rPr lang="fr-FR" dirty="0"/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Ondes EM dans le vide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108823"/>
                  </a:ext>
                </a:extLst>
              </a:tr>
              <a:tr h="949293">
                <a:tc>
                  <a:txBody>
                    <a:bodyPr/>
                    <a:lstStyle/>
                    <a:p>
                      <a:r>
                        <a:rPr lang="fr-FR" dirty="0"/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Ondes dans un plasma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310502"/>
                  </a:ext>
                </a:extLst>
              </a:tr>
              <a:tr h="949293">
                <a:tc>
                  <a:txBody>
                    <a:bodyPr/>
                    <a:lstStyle/>
                    <a:p>
                      <a:r>
                        <a:rPr lang="fr-FR" dirty="0"/>
                        <a:t>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Ondes sphériques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931973"/>
                  </a:ext>
                </a:extLst>
              </a:tr>
              <a:tr h="949293">
                <a:tc>
                  <a:txBody>
                    <a:bodyPr/>
                    <a:lstStyle/>
                    <a:p>
                      <a:r>
                        <a:rPr lang="fr-FR" dirty="0"/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Ondes dans un milieu matériel verre par exemple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70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96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DF55D-E411-4C55-9178-F2CE7D5EA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17" y="0"/>
            <a:ext cx="10515600" cy="1325563"/>
          </a:xfrm>
        </p:spPr>
        <p:txBody>
          <a:bodyPr/>
          <a:lstStyle/>
          <a:p>
            <a:r>
              <a:rPr lang="fr-FR" dirty="0"/>
              <a:t>1) Modélisation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C8C7D0-788D-41AE-BE1A-368966106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528" y="1389398"/>
            <a:ext cx="10515600" cy="4351338"/>
          </a:xfrm>
        </p:spPr>
        <p:txBody>
          <a:bodyPr/>
          <a:lstStyle/>
          <a:p>
            <a:r>
              <a:rPr lang="fr-FR" dirty="0"/>
              <a:t>Un plasma est un gaz ionisé </a:t>
            </a:r>
            <a:r>
              <a:rPr lang="fr-FR" b="1" dirty="0"/>
              <a:t>neutre</a:t>
            </a:r>
            <a:r>
              <a:rPr lang="fr-FR" dirty="0"/>
              <a:t>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Exemple : </a:t>
            </a:r>
          </a:p>
          <a:p>
            <a:pPr marL="0" indent="0">
              <a:buNone/>
            </a:pPr>
            <a:r>
              <a:rPr lang="fr-FR" dirty="0"/>
              <a:t>Dans l’ionosphère, atmosphère terrestre entre 50 et 1000 km, le gaz est ionisé par les rayons du soleil. Le plasma y est </a:t>
            </a:r>
            <a:r>
              <a:rPr lang="fr-FR" b="1" dirty="0"/>
              <a:t>peu dense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F03B3B2-A185-4CD2-8D84-757D374B29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136" y="4459317"/>
            <a:ext cx="2608024" cy="42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680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331BF-64A3-451A-94B2-01D6A2530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01456D-BE64-47A7-B089-B6ACF28FF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060CED9-56CC-4663-BE7A-72430E3A0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80" y="1674359"/>
            <a:ext cx="10916240" cy="37807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584A111-CD64-4956-9072-D815228C235F}"/>
              </a:ext>
            </a:extLst>
          </p:cNvPr>
          <p:cNvSpPr/>
          <p:nvPr/>
        </p:nvSpPr>
        <p:spPr>
          <a:xfrm>
            <a:off x="6735536" y="2065564"/>
            <a:ext cx="4923064" cy="359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3F6932-7A19-4559-B7FD-AB3FE03EA4A1}"/>
              </a:ext>
            </a:extLst>
          </p:cNvPr>
          <p:cNvSpPr/>
          <p:nvPr/>
        </p:nvSpPr>
        <p:spPr>
          <a:xfrm>
            <a:off x="637880" y="2496116"/>
            <a:ext cx="5705770" cy="359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5EA43A-D013-44AF-97B8-7E90E2359716}"/>
              </a:ext>
            </a:extLst>
          </p:cNvPr>
          <p:cNvSpPr/>
          <p:nvPr/>
        </p:nvSpPr>
        <p:spPr>
          <a:xfrm>
            <a:off x="6707256" y="2424111"/>
            <a:ext cx="4923064" cy="359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556BC2-A27C-47C8-A3B0-6CD47CCC3CC8}"/>
              </a:ext>
            </a:extLst>
          </p:cNvPr>
          <p:cNvSpPr/>
          <p:nvPr/>
        </p:nvSpPr>
        <p:spPr>
          <a:xfrm>
            <a:off x="6096000" y="2563927"/>
            <a:ext cx="4923064" cy="223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BE86B1-33BA-4CE8-B317-22F5D4D7903A}"/>
              </a:ext>
            </a:extLst>
          </p:cNvPr>
          <p:cNvSpPr/>
          <p:nvPr/>
        </p:nvSpPr>
        <p:spPr>
          <a:xfrm>
            <a:off x="8324849" y="3444988"/>
            <a:ext cx="3755571" cy="359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550F88-71C5-4073-AAC0-6A66D15A5043}"/>
              </a:ext>
            </a:extLst>
          </p:cNvPr>
          <p:cNvSpPr/>
          <p:nvPr/>
        </p:nvSpPr>
        <p:spPr>
          <a:xfrm>
            <a:off x="4118586" y="4824412"/>
            <a:ext cx="7511733" cy="359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747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DC1AC9-9828-435D-AC4D-EC4EC858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2D564-DB7F-438B-8DCE-85FDB8BA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763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45E8629-7D5F-4F1E-8F0F-879C47CB5D9E}"/>
              </a:ext>
            </a:extLst>
          </p:cNvPr>
          <p:cNvSpPr/>
          <p:nvPr/>
        </p:nvSpPr>
        <p:spPr>
          <a:xfrm>
            <a:off x="3219921" y="4588328"/>
            <a:ext cx="5103269" cy="164102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8DCB5FF-C667-4ADF-958A-98EA96C6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1" y="0"/>
            <a:ext cx="10515600" cy="1325563"/>
          </a:xfrm>
        </p:spPr>
        <p:txBody>
          <a:bodyPr/>
          <a:lstStyle/>
          <a:p>
            <a:r>
              <a:rPr lang="fr-FR" dirty="0"/>
              <a:t>Equation de propagation</a:t>
            </a:r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F9BE1A3C-B72B-489C-BB37-913F38193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918" y="1062086"/>
            <a:ext cx="8801863" cy="1486029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CBDAF8B-67B5-42E6-A529-A80AD57AAF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98" y="2917625"/>
            <a:ext cx="11177196" cy="1022750"/>
          </a:xfrm>
          <a:prstGeom prst="rect">
            <a:avLst/>
          </a:prstGeom>
        </p:spPr>
      </p:pic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160896F2-D9B8-432E-9945-749CBB3D04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593" y="4702045"/>
            <a:ext cx="4949926" cy="133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DC1AC9-9828-435D-AC4D-EC4EC858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2D564-DB7F-438B-8DCE-85FDB8BA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4F822F-5180-44EC-9D99-D4C71C88F9AD}"/>
              </a:ext>
            </a:extLst>
          </p:cNvPr>
          <p:cNvSpPr/>
          <p:nvPr/>
        </p:nvSpPr>
        <p:spPr>
          <a:xfrm>
            <a:off x="-130629" y="-187779"/>
            <a:ext cx="12393386" cy="716824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745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E28F1-A30D-4961-B4A6-4C7E7A319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0"/>
            <a:ext cx="10515600" cy="13255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43F448-A9F3-44FA-9B4B-FC59579E5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636" y="1792967"/>
            <a:ext cx="10836728" cy="4697639"/>
          </a:xfrm>
        </p:spPr>
        <p:txBody>
          <a:bodyPr/>
          <a:lstStyle/>
          <a:p>
            <a:r>
              <a:rPr lang="fr-FR" dirty="0"/>
              <a:t>Une OPPH ne peut pas décrire une onde physique réaliste car elle est d’extension spatiale et temporelle infinie et possède donc une énergie infinie. </a:t>
            </a:r>
          </a:p>
          <a:p>
            <a:endParaRPr lang="fr-FR" dirty="0"/>
          </a:p>
          <a:p>
            <a:r>
              <a:rPr lang="fr-FR" dirty="0"/>
              <a:t>Les OPPH sont néanmoins utiles car elles constituent la base de Fourier sur laquelle on va décomposer notre signal. </a:t>
            </a:r>
          </a:p>
        </p:txBody>
      </p:sp>
    </p:spTree>
    <p:extLst>
      <p:ext uri="{BB962C8B-B14F-4D97-AF65-F5344CB8AC3E}">
        <p14:creationId xmlns:p14="http://schemas.microsoft.com/office/powerpoint/2010/main" val="2939392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DC1AC9-9828-435D-AC4D-EC4EC858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2D564-DB7F-438B-8DCE-85FDB8BA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4F822F-5180-44EC-9D99-D4C71C88F9AD}"/>
              </a:ext>
            </a:extLst>
          </p:cNvPr>
          <p:cNvSpPr/>
          <p:nvPr/>
        </p:nvSpPr>
        <p:spPr>
          <a:xfrm>
            <a:off x="-130629" y="-187779"/>
            <a:ext cx="12393386" cy="716824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92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B24F1417-85B6-4192-984F-6A10D45E443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17714" y="4928961"/>
                <a:ext cx="10515600" cy="1929039"/>
              </a:xfrm>
            </p:spPr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fr-FR" dirty="0"/>
                  <a:t>, </a:t>
                </a:r>
                <a:r>
                  <a:rPr lang="fr-FR" sz="4000" dirty="0"/>
                  <a:t>mais cela ne viole pas la relativité car l’information est transmise par le paquet d’onde qui se propage 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r-FR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B24F1417-85B6-4192-984F-6A10D45E44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7714" y="4928961"/>
                <a:ext cx="10515600" cy="1929039"/>
              </a:xfrm>
              <a:blipFill>
                <a:blip r:embed="rId2"/>
                <a:stretch>
                  <a:fillRect l="-1797" t="-4430" b="-56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4C4A8AF-5D9F-472B-BB16-C4645D2A80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96" y="872369"/>
            <a:ext cx="5320619" cy="424084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A275634E-8479-4912-96DF-BDFC8B3E796F}"/>
                  </a:ext>
                </a:extLst>
              </p:cNvPr>
              <p:cNvSpPr txBox="1"/>
              <p:nvPr/>
            </p:nvSpPr>
            <p:spPr>
              <a:xfrm>
                <a:off x="2751364" y="0"/>
                <a:ext cx="7405007" cy="762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fr-FR" sz="4000" dirty="0"/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fr-FR" sz="4000" dirty="0"/>
                  <a:t> en fonction de </a:t>
                </a:r>
                <a14:m>
                  <m:oMath xmlns:m="http://schemas.openxmlformats.org/officeDocument/2006/math">
                    <m:r>
                      <a:rPr lang="fr-FR" sz="4000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endParaRPr lang="fr-FR" sz="40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A275634E-8479-4912-96DF-BDFC8B3E7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364" y="0"/>
                <a:ext cx="7405007" cy="762709"/>
              </a:xfrm>
              <a:prstGeom prst="rect">
                <a:avLst/>
              </a:prstGeom>
              <a:blipFill>
                <a:blip r:embed="rId4"/>
                <a:stretch>
                  <a:fillRect t="-13600" b="-272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71750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237</Words>
  <Application>Microsoft Office PowerPoint</Application>
  <PresentationFormat>Grand écran</PresentationFormat>
  <Paragraphs>44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Thème Office</vt:lpstr>
      <vt:lpstr>LP OB31 : Dispersion et absorption</vt:lpstr>
      <vt:lpstr>1) Modélisation</vt:lpstr>
      <vt:lpstr>Présentation PowerPoint</vt:lpstr>
      <vt:lpstr>Présentation PowerPoint</vt:lpstr>
      <vt:lpstr>Equation de propagation</vt:lpstr>
      <vt:lpstr>Présentation PowerPoint</vt:lpstr>
      <vt:lpstr>Présentation PowerPoint</vt:lpstr>
      <vt:lpstr>Présentation PowerPoint</vt:lpstr>
      <vt:lpstr>v_ϕ&gt;c, mais cela ne viole pas la relativité car l’information est transmise par le paquet d’onde qui se propage à v_g&lt;c.</vt:lpstr>
      <vt:lpstr>c) Cas de l’onde évanescente </vt:lpstr>
      <vt:lpstr>Guidage d’une onde EM entre deux plans conducteurs</vt:lpstr>
      <vt:lpstr>Récapitulatif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 OB31 : Dispersion et absorption</dc:title>
  <dc:creator>Vincent Brémaud</dc:creator>
  <cp:lastModifiedBy>Vincent Brémaud</cp:lastModifiedBy>
  <cp:revision>8</cp:revision>
  <dcterms:created xsi:type="dcterms:W3CDTF">2021-04-13T13:42:31Z</dcterms:created>
  <dcterms:modified xsi:type="dcterms:W3CDTF">2021-04-25T19:21:02Z</dcterms:modified>
</cp:coreProperties>
</file>