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70" r:id="rId3"/>
    <p:sldId id="289" r:id="rId4"/>
    <p:sldId id="322" r:id="rId5"/>
    <p:sldId id="321" r:id="rId6"/>
    <p:sldId id="298" r:id="rId7"/>
    <p:sldId id="299" r:id="rId8"/>
    <p:sldId id="311" r:id="rId9"/>
    <p:sldId id="314" r:id="rId10"/>
    <p:sldId id="323" r:id="rId11"/>
    <p:sldId id="324" r:id="rId12"/>
    <p:sldId id="320" r:id="rId13"/>
    <p:sldId id="291" r:id="rId14"/>
    <p:sldId id="295" r:id="rId15"/>
    <p:sldId id="287" r:id="rId16"/>
    <p:sldId id="325" r:id="rId17"/>
    <p:sldId id="326" r:id="rId18"/>
    <p:sldId id="327" r:id="rId19"/>
    <p:sldId id="328" r:id="rId20"/>
    <p:sldId id="294" r:id="rId21"/>
    <p:sldId id="296" r:id="rId22"/>
    <p:sldId id="302" r:id="rId23"/>
    <p:sldId id="303" r:id="rId24"/>
    <p:sldId id="300" r:id="rId25"/>
    <p:sldId id="305" r:id="rId26"/>
    <p:sldId id="306" r:id="rId27"/>
    <p:sldId id="307" r:id="rId28"/>
    <p:sldId id="309" r:id="rId29"/>
    <p:sldId id="308" r:id="rId30"/>
    <p:sldId id="319" r:id="rId31"/>
    <p:sldId id="318" r:id="rId32"/>
    <p:sldId id="31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B5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49DE0-5670-4CCA-B4EE-72C4BB0D8B69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625F2-826F-406F-AC09-4665C7722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4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84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98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9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0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13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5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7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70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Remarque</a:t>
            </a:r>
            <a:r>
              <a:rPr lang="fr-FR" baseline="0" dirty="0"/>
              <a:t> ici : collisions de d sur s tandis que convection : le mouvement du fluide support entraine le fluide 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25F2-826F-406F-AC09-4665C7722C1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98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210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68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86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1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43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0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3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5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5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0ED0A98-BD2E-4F72-A97E-B4D4024D01A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530A41-DA06-492E-9C7C-664C2ED8C0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NjOKVaIJL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QHPqllMpU+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0200" y="599507"/>
            <a:ext cx="8991600" cy="1645920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Ondes acoustiques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0200" y="2579161"/>
            <a:ext cx="8991600" cy="3974039"/>
          </a:xfrm>
        </p:spPr>
        <p:txBody>
          <a:bodyPr>
            <a:no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CPGE/L2 </a:t>
            </a:r>
          </a:p>
          <a:p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Thermodynamique de base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Mécanique des fluides / Equation de Navier Stokes 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Ondes progressives/ondes stationnaires/équation de d’Alembert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Optique géométrique 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Fibres à gradient d’indice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Ondes électromagnétiques dans les milieux</a:t>
            </a:r>
          </a:p>
        </p:txBody>
      </p:sp>
    </p:spTree>
    <p:extLst>
      <p:ext uri="{BB962C8B-B14F-4D97-AF65-F5344CB8AC3E}">
        <p14:creationId xmlns:p14="http://schemas.microsoft.com/office/powerpoint/2010/main" val="29965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1941888" y="696108"/>
            <a:ext cx="983664" cy="4071429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76073" y="2253847"/>
            <a:ext cx="539932" cy="9421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176069" y="2253845"/>
            <a:ext cx="539936" cy="955960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58738" y="2253846"/>
            <a:ext cx="400797" cy="9698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2958735" y="2253843"/>
            <a:ext cx="400800" cy="96981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15764" y="2439434"/>
            <a:ext cx="367408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08682" y="3419248"/>
            <a:ext cx="522900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391592" y="3444468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576874" y="2267697"/>
            <a:ext cx="467996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1576870" y="2267694"/>
            <a:ext cx="474752" cy="92826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679726" y="2267697"/>
            <a:ext cx="349350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0800000">
            <a:off x="3679722" y="2267695"/>
            <a:ext cx="349354" cy="942110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09616" y="2738749"/>
            <a:ext cx="43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519717" y="2004461"/>
            <a:ext cx="4680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230944" y="1976755"/>
            <a:ext cx="785572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blipFill>
                <a:blip r:embed="rId2"/>
                <a:stretch>
                  <a:fillRect l="-10667" r="-10667" b="-3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blipFill>
                <a:blip r:embed="rId3"/>
                <a:stretch>
                  <a:fillRect l="-5597" r="-5970" b="-344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Principe fondamental de la dynamique appliqué à une tranche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dans le référentiel de la barre supposé galiléen :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blipFill>
                <a:blip r:embed="rId4"/>
                <a:stretch>
                  <a:fillRect l="-1327" t="-3297" r="-1327" b="-10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270132" y="3791506"/>
                <a:ext cx="8483602" cy="2182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400" dirty="0"/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2" y="3791506"/>
                <a:ext cx="8483602" cy="218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5617" y="4276411"/>
                <a:ext cx="188596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7" y="4276411"/>
                <a:ext cx="1885965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2761006" y="4169556"/>
            <a:ext cx="1197058" cy="752714"/>
          </a:xfrm>
          <a:prstGeom prst="arc">
            <a:avLst>
              <a:gd name="adj1" fmla="val 5861243"/>
              <a:gd name="adj2" fmla="val 15798835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8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1941888" y="696108"/>
            <a:ext cx="983664" cy="4071429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76073" y="2253847"/>
            <a:ext cx="539932" cy="9421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176069" y="2253845"/>
            <a:ext cx="539936" cy="955960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58738" y="2253846"/>
            <a:ext cx="400797" cy="9698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2958735" y="2253843"/>
            <a:ext cx="400800" cy="96981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15764" y="2439434"/>
            <a:ext cx="367408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08682" y="3419248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391592" y="3444468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576874" y="2267697"/>
            <a:ext cx="467996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1576870" y="2267694"/>
            <a:ext cx="474752" cy="92826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679726" y="2267697"/>
            <a:ext cx="349350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0800000">
            <a:off x="3679722" y="2267695"/>
            <a:ext cx="349354" cy="942110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09616" y="2738749"/>
            <a:ext cx="43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519717" y="2004461"/>
            <a:ext cx="4680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230944" y="1976755"/>
            <a:ext cx="785572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blipFill>
                <a:blip r:embed="rId2"/>
                <a:stretch>
                  <a:fillRect l="-10667" r="-10667" b="-3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blipFill>
                <a:blip r:embed="rId3"/>
                <a:stretch>
                  <a:fillRect l="-5597" r="-5970" b="-344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Principe fondamental de la dynamique appliqué à une tranche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dans le référentiel de la barre supposé galiléen :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blipFill>
                <a:blip r:embed="rId4"/>
                <a:stretch>
                  <a:fillRect l="-1327" t="-3297" r="-1327" b="-10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270132" y="3791506"/>
                <a:ext cx="8483602" cy="2182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400" dirty="0"/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2" y="3791506"/>
                <a:ext cx="8483602" cy="218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248680" y="5300319"/>
                <a:ext cx="6885708" cy="11835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𝑎𝑣𝑒𝑐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80" y="5300319"/>
                <a:ext cx="6885708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5617" y="4276411"/>
                <a:ext cx="188596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7" y="4276411"/>
                <a:ext cx="1885965" cy="619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2761006" y="4169556"/>
            <a:ext cx="1197058" cy="752714"/>
          </a:xfrm>
          <a:prstGeom prst="arc">
            <a:avLst>
              <a:gd name="adj1" fmla="val 5861243"/>
              <a:gd name="adj2" fmla="val 15798835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0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03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743200" y="1759010"/>
                <a:ext cx="6885708" cy="11835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𝑎𝑣𝑒𝑐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59010"/>
                <a:ext cx="6885708" cy="1183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330073"/>
                  </p:ext>
                </p:extLst>
              </p:nvPr>
            </p:nvGraphicFramePr>
            <p:xfrm>
              <a:off x="471054" y="3357658"/>
              <a:ext cx="6192984" cy="2987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48246">
                      <a:extLst>
                        <a:ext uri="{9D8B030D-6E8A-4147-A177-3AD203B41FA5}">
                          <a16:colId xmlns:a16="http://schemas.microsoft.com/office/drawing/2014/main" val="4230080918"/>
                        </a:ext>
                      </a:extLst>
                    </a:gridCol>
                    <a:gridCol w="1548246">
                      <a:extLst>
                        <a:ext uri="{9D8B030D-6E8A-4147-A177-3AD203B41FA5}">
                          <a16:colId xmlns:a16="http://schemas.microsoft.com/office/drawing/2014/main" val="241636549"/>
                        </a:ext>
                      </a:extLst>
                    </a:gridCol>
                    <a:gridCol w="1548246">
                      <a:extLst>
                        <a:ext uri="{9D8B030D-6E8A-4147-A177-3AD203B41FA5}">
                          <a16:colId xmlns:a16="http://schemas.microsoft.com/office/drawing/2014/main" val="4162242874"/>
                        </a:ext>
                      </a:extLst>
                    </a:gridCol>
                    <a:gridCol w="1548246">
                      <a:extLst>
                        <a:ext uri="{9D8B030D-6E8A-4147-A177-3AD203B41FA5}">
                          <a16:colId xmlns:a16="http://schemas.microsoft.com/office/drawing/2014/main" val="22932867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Masse volumique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fr-FR" sz="2000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000" b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fr-FR" sz="2000" b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fr-FR" sz="2000" b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fr-FR" sz="2000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Module</a:t>
                          </a:r>
                          <a:r>
                            <a:rPr lang="fr-FR" sz="2000" b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d’Young E (GPa)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Célérité (m/s)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2513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Acier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5291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046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Aluminium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2700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5055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5362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Bois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3592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16698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Caoutchouc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3667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Verre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5253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53806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330073"/>
                  </p:ext>
                </p:extLst>
              </p:nvPr>
            </p:nvGraphicFramePr>
            <p:xfrm>
              <a:off x="471054" y="3357658"/>
              <a:ext cx="6192984" cy="2987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48246">
                      <a:extLst>
                        <a:ext uri="{9D8B030D-6E8A-4147-A177-3AD203B41FA5}">
                          <a16:colId xmlns:a16="http://schemas.microsoft.com/office/drawing/2014/main" val="4230080918"/>
                        </a:ext>
                      </a:extLst>
                    </a:gridCol>
                    <a:gridCol w="1548246">
                      <a:extLst>
                        <a:ext uri="{9D8B030D-6E8A-4147-A177-3AD203B41FA5}">
                          <a16:colId xmlns:a16="http://schemas.microsoft.com/office/drawing/2014/main" val="241636549"/>
                        </a:ext>
                      </a:extLst>
                    </a:gridCol>
                    <a:gridCol w="1548246">
                      <a:extLst>
                        <a:ext uri="{9D8B030D-6E8A-4147-A177-3AD203B41FA5}">
                          <a16:colId xmlns:a16="http://schemas.microsoft.com/office/drawing/2014/main" val="4162242874"/>
                        </a:ext>
                      </a:extLst>
                    </a:gridCol>
                    <a:gridCol w="1548246">
                      <a:extLst>
                        <a:ext uri="{9D8B030D-6E8A-4147-A177-3AD203B41FA5}">
                          <a16:colId xmlns:a16="http://schemas.microsoft.com/office/drawing/2014/main" val="229328677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30" r="-200000" b="-20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Module</a:t>
                          </a:r>
                          <a:r>
                            <a:rPr lang="fr-FR" sz="20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d’Young E (GPa)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Célérité (m/s)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251378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Acier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5291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04629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Aluminium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2700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5055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53626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Bois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3592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166981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Caoutchouc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36671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Verre</a:t>
                          </a:r>
                          <a:endParaRPr lang="fr-FR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2500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5253</a:t>
                          </a:r>
                          <a:endParaRPr lang="fr-FR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53806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5733" r="10468" b="27117"/>
          <a:stretch/>
        </p:blipFill>
        <p:spPr>
          <a:xfrm>
            <a:off x="6830292" y="3357658"/>
            <a:ext cx="4940104" cy="2987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369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63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7417" y="410510"/>
            <a:ext cx="10543309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2) Diagramme de bode de l’oreille : réponse en fréquence</a:t>
            </a:r>
          </a:p>
        </p:txBody>
      </p:sp>
      <p:pic>
        <p:nvPicPr>
          <p:cNvPr id="1026" name="Picture 2" descr="https://www.annabac.com/sites/annabac.com/files/depot/images/9782401030329_images/pchT_1609_07_01C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-1976" b="18850"/>
          <a:stretch/>
        </p:blipFill>
        <p:spPr bwMode="auto">
          <a:xfrm>
            <a:off x="1134849" y="1773382"/>
            <a:ext cx="9893168" cy="3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85709" y="572192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216727" y="572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769701" y="572192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132618" y="57219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987402" y="573578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1010477" y="5620481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(Hz)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94251" y="25215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45273" y="45813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134849" y="2743200"/>
            <a:ext cx="9366896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285818" y="1939866"/>
            <a:ext cx="224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Seuil de douleur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340729" y="1796626"/>
            <a:ext cx="4810689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(dB)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163599" y="4069001"/>
            <a:ext cx="224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D8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Seuil d’audition</a:t>
            </a:r>
          </a:p>
        </p:txBody>
      </p:sp>
    </p:spTree>
    <p:extLst>
      <p:ext uri="{BB962C8B-B14F-4D97-AF65-F5344CB8AC3E}">
        <p14:creationId xmlns:p14="http://schemas.microsoft.com/office/powerpoint/2010/main" val="282683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2) Retour sur les hypothèses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22879" y="1801090"/>
            <a:ext cx="49263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Linéarisation de la dérivée particulaire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652153" y="3009900"/>
                <a:ext cx="9067800" cy="2435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fr-F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≪ </m:t>
                    </m:r>
                    <m:d>
                      <m:dPr>
                        <m:begChr m:val="‖"/>
                        <m:endChr m:val="‖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𝑔𝑟𝑎𝑑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pour une OPPH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</m:oMath>
                </a14:m>
                <a:endParaRPr lang="fr-FR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une onde sonore d’intensité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obtient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=2.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≪340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153" y="3009900"/>
                <a:ext cx="9067800" cy="2435667"/>
              </a:xfrm>
              <a:prstGeom prst="rect">
                <a:avLst/>
              </a:prstGeom>
              <a:blipFill>
                <a:blip r:embed="rId2"/>
                <a:stretch>
                  <a:fillRect l="-2016" b="-5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72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2) Retour sur les hypothèses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37154" y="2318327"/>
            <a:ext cx="2497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Pesanteur négligée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3069" y="3358820"/>
                <a:ext cx="5647123" cy="165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fr-FR" sz="2400" b="0" i="1">
                          <a:latin typeface="Cambria Math" panose="02040503050406030204" pitchFamily="18" charset="0"/>
                        </a:rPr>
                        <m:t>≪ 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  <m:t>𝑔𝑟𝑎𝑑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fr-FR" sz="2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⇔ </m:t>
                      </m:r>
                    </m:oMath>
                  </m:oMathPara>
                </a14:m>
                <a:endParaRPr lang="fr-FR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≫ </m:t>
                    </m:r>
                    <m:f>
                      <m:f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069" y="3358820"/>
                <a:ext cx="5647123" cy="1655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9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2) Retour sur les hypothèses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27587" y="1940714"/>
            <a:ext cx="33169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d’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adiabadicité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18655" y="2964873"/>
                <a:ext cx="11499272" cy="2234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Echange de chaleur entre couches de fluides par diffusion sur la longueur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rad>
                  </m:oMath>
                </a14:m>
                <a:endParaRPr lang="fr-FR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Diffusion thermique négligeable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≪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</a:t>
                </a:r>
                <a:r>
                  <a:rPr lang="fr-FR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≪ </m:t>
                    </m:r>
                    <m:f>
                      <m:f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𝒕𝒉</m:t>
                            </m:r>
                          </m:sub>
                        </m:sSub>
                      </m:den>
                    </m:f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𝑯𝒛</m:t>
                    </m:r>
                  </m:oMath>
                </a14:m>
                <a:endPara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2964873"/>
                <a:ext cx="11499272" cy="2234907"/>
              </a:xfrm>
              <a:prstGeom prst="rect">
                <a:avLst/>
              </a:prstGeom>
              <a:blipFill>
                <a:blip r:embed="rId2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2) Retour sur les hypothèses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89287" y="1701800"/>
            <a:ext cx="67752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Linéarisations à l’ordre 1 : Approximation acoustique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04746" y="2717800"/>
                <a:ext cx="10962616" cy="294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reprenant la même OPPH à 50 dB on a une surpression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 ×2.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D’où 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8.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101325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=9,8.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𝛿𝜇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=2,2.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6" y="2717800"/>
                <a:ext cx="10962616" cy="2941896"/>
              </a:xfrm>
              <a:prstGeom prst="rect">
                <a:avLst/>
              </a:prstGeom>
              <a:blipFill>
                <a:blip r:embed="rId2"/>
                <a:stretch>
                  <a:fillRect l="-612" t="-10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7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7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73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21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-1" y="4419608"/>
                <a:ext cx="6118925" cy="205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  <a:p>
                <a:endParaRPr lang="fr-F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  <a:p>
                <a:endParaRPr lang="fr-F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419608"/>
                <a:ext cx="6118925" cy="205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4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21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-1" y="4419608"/>
                <a:ext cx="6118925" cy="205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  <a:p>
                <a:endParaRPr lang="fr-F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  <a:p>
                <a:endParaRPr lang="fr-F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419608"/>
                <a:ext cx="6118925" cy="205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/>
          <p:nvPr/>
        </p:nvCxnSpPr>
        <p:spPr>
          <a:xfrm>
            <a:off x="5523179" y="5372240"/>
            <a:ext cx="1191491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244344" y="4045531"/>
                <a:ext cx="4684420" cy="2548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600" dirty="0"/>
                  <a:t> </a:t>
                </a:r>
              </a:p>
              <a:p>
                <a:endParaRPr lang="fr-FR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600" dirty="0"/>
                  <a:t> </a:t>
                </a:r>
              </a:p>
              <a:p>
                <a:endParaRPr lang="fr-FR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600" dirty="0"/>
                  <a:t> 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44" y="4045531"/>
                <a:ext cx="4684420" cy="2548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15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21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-1" y="4419608"/>
                <a:ext cx="6118925" cy="205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  <a:p>
                <a:endParaRPr lang="fr-F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  <a:p>
                <a:endParaRPr lang="fr-F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6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419608"/>
                <a:ext cx="6118925" cy="205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/>
          <p:nvPr/>
        </p:nvCxnSpPr>
        <p:spPr>
          <a:xfrm>
            <a:off x="5523179" y="5372240"/>
            <a:ext cx="1191491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244344" y="4045531"/>
                <a:ext cx="4684420" cy="2653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2600" dirty="0"/>
                  <a:t> </a:t>
                </a:r>
              </a:p>
              <a:p>
                <a:endParaRPr lang="fr-FR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2600" dirty="0"/>
                  <a:t> </a:t>
                </a:r>
              </a:p>
              <a:p>
                <a:endParaRPr lang="fr-FR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2600" dirty="0"/>
                  <a:t> 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44" y="4045531"/>
                <a:ext cx="4684420" cy="26534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70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448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55315" y="4676221"/>
                <a:ext cx="6118925" cy="1541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/>
                  <a:t> </a:t>
                </a:r>
              </a:p>
              <a:p>
                <a:endParaRPr lang="fr-F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dirty="0"/>
                  <a:t> 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5" y="4676221"/>
                <a:ext cx="6118925" cy="15414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7439269" y="4587298"/>
                <a:ext cx="4584248" cy="1541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2800" dirty="0"/>
                  <a:t> </a:t>
                </a:r>
              </a:p>
              <a:p>
                <a:endParaRPr lang="fr-F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fr-FR" sz="2800" dirty="0"/>
                  <a:t> </a:t>
                </a: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269" y="4587298"/>
                <a:ext cx="4584248" cy="15414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52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21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 flipH="1">
                <a:off x="897072" y="4346633"/>
                <a:ext cx="4947665" cy="219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Continuité 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7072" y="4346633"/>
                <a:ext cx="4947665" cy="2198551"/>
              </a:xfrm>
              <a:prstGeom prst="rect">
                <a:avLst/>
              </a:prstGeom>
              <a:blipFill>
                <a:blip r:embed="rId8"/>
                <a:stretch>
                  <a:fillRect l="-1847" t="-3878" r="-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78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21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 flipH="1">
                <a:off x="897072" y="4346633"/>
                <a:ext cx="4947665" cy="219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Continuité 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7072" y="4346633"/>
                <a:ext cx="4947665" cy="2198551"/>
              </a:xfrm>
              <a:prstGeom prst="rect">
                <a:avLst/>
              </a:prstGeom>
              <a:blipFill>
                <a:blip r:embed="rId8"/>
                <a:stretch>
                  <a:fillRect l="-1847" t="-3878" r="-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>
            <a:off x="5432768" y="5659496"/>
            <a:ext cx="1191491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87974" y="4752108"/>
                <a:ext cx="3673915" cy="17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974" y="4752108"/>
                <a:ext cx="3673915" cy="1757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8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3) Propagation d’une onde plane à travers un dioptre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996553" y="1717968"/>
            <a:ext cx="0" cy="21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900549" y="3047999"/>
            <a:ext cx="95095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23874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23874" y="3380501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15230" y="2715499"/>
            <a:ext cx="144087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5" y="1939646"/>
                <a:ext cx="11424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94" y="3554384"/>
                <a:ext cx="12171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3" y="1945874"/>
                <a:ext cx="1186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2445885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231356" y="162099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34594" y="275561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49419" y="30479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7" y="2253959"/>
                <a:ext cx="71083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2" y="2230898"/>
                <a:ext cx="72032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44309" y="4662657"/>
                <a:ext cx="3673915" cy="18388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09" y="4662657"/>
                <a:ext cx="3673915" cy="1838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45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242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1028" y="449016"/>
            <a:ext cx="8680812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2) Modélisation de l’oreille Moyenne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50" y="1508528"/>
            <a:ext cx="6030167" cy="450595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938969" y="6140613"/>
            <a:ext cx="652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https://www.youtube.com/watch?v=PNjOKVaIJLw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1) HYPOTHèses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149927" y="2092035"/>
                <a:ext cx="5760103" cy="3897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Référentiel galiléen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continu et uniforme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Fluide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𝑝𝑎𝑟𝑓𝑎𝑖𝑡</m:t>
                            </m:r>
                          </m:e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𝑐𝑜𝑚𝑝𝑟𝑒𝑠𝑠𝑖𝑏𝑙𝑒</m:t>
                            </m:r>
                          </m:e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𝑏𝑎𝑟𝑜𝑡𝑟𝑜𝑝𝑒</m:t>
                            </m:r>
                          </m:e>
                        </m:eqArr>
                      </m:e>
                    </m:d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Pesanteur négligée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Champs au repos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uniformes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 isentropique 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7" y="2092035"/>
                <a:ext cx="5760103" cy="3897349"/>
              </a:xfrm>
              <a:prstGeom prst="rect">
                <a:avLst/>
              </a:prstGeom>
              <a:blipFill>
                <a:blip r:embed="rId2"/>
                <a:stretch>
                  <a:fillRect l="-1905" t="-1563" r="-635" b="-3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1028" y="393601"/>
            <a:ext cx="8680812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2) Modélisation de l’oreille Moyenne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38969" y="6085198"/>
            <a:ext cx="678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www.youtube.com/watch?v=D7QHPqllMpU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8" y="1422072"/>
            <a:ext cx="7775769" cy="45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4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1028" y="573711"/>
            <a:ext cx="8680812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2) Modélisation de l’oreille Moyenne</a:t>
            </a:r>
          </a:p>
        </p:txBody>
      </p:sp>
      <p:sp>
        <p:nvSpPr>
          <p:cNvPr id="22" name="Cylindre 21"/>
          <p:cNvSpPr/>
          <p:nvPr/>
        </p:nvSpPr>
        <p:spPr>
          <a:xfrm rot="5400000">
            <a:off x="3824131" y="2036346"/>
            <a:ext cx="1925780" cy="3145533"/>
          </a:xfrm>
          <a:prstGeom prst="can">
            <a:avLst>
              <a:gd name="adj" fmla="val 4191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Cylindre 25"/>
          <p:cNvSpPr/>
          <p:nvPr/>
        </p:nvSpPr>
        <p:spPr>
          <a:xfrm rot="5400000">
            <a:off x="6245214" y="1881034"/>
            <a:ext cx="1925780" cy="3456157"/>
          </a:xfrm>
          <a:prstGeom prst="can">
            <a:avLst>
              <a:gd name="adj" fmla="val 41912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66173" y="2673928"/>
            <a:ext cx="789709" cy="18842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rc 24"/>
          <p:cNvSpPr/>
          <p:nvPr/>
        </p:nvSpPr>
        <p:spPr>
          <a:xfrm rot="10800000">
            <a:off x="5466170" y="2673926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67821" y="289560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038385" y="289560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5874327" y="4170219"/>
            <a:ext cx="13855" cy="116378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230366" y="5449523"/>
            <a:ext cx="164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Tympan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466169" y="2393786"/>
            <a:ext cx="762552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41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1028" y="573711"/>
            <a:ext cx="8680812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2) Modélisation de l’oreille Moyenne</a:t>
            </a:r>
          </a:p>
        </p:txBody>
      </p:sp>
      <p:sp>
        <p:nvSpPr>
          <p:cNvPr id="22" name="Cylindre 21"/>
          <p:cNvSpPr/>
          <p:nvPr/>
        </p:nvSpPr>
        <p:spPr>
          <a:xfrm rot="5400000">
            <a:off x="1358022" y="1143543"/>
            <a:ext cx="1925780" cy="3145533"/>
          </a:xfrm>
          <a:prstGeom prst="can">
            <a:avLst>
              <a:gd name="adj" fmla="val 4191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Cylindre 25"/>
          <p:cNvSpPr/>
          <p:nvPr/>
        </p:nvSpPr>
        <p:spPr>
          <a:xfrm rot="5400000">
            <a:off x="9102311" y="3976131"/>
            <a:ext cx="1116097" cy="3456157"/>
          </a:xfrm>
          <a:prstGeom prst="can">
            <a:avLst>
              <a:gd name="adj" fmla="val 41912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01712" y="200279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809295" y="518098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126672" y="3343636"/>
            <a:ext cx="1392383" cy="105346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444611" y="4432757"/>
                <a:ext cx="1378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Tympan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11" y="4432757"/>
                <a:ext cx="1378252" cy="707886"/>
              </a:xfrm>
              <a:prstGeom prst="rect">
                <a:avLst/>
              </a:prstGeom>
              <a:blipFill>
                <a:blip r:embed="rId3"/>
                <a:stretch>
                  <a:fillRect l="-4867" t="-4310" b="-8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>
            <a:stCxn id="13" idx="3"/>
          </p:cNvCxnSpPr>
          <p:nvPr/>
        </p:nvCxnSpPr>
        <p:spPr>
          <a:xfrm flipV="1">
            <a:off x="6201434" y="5904797"/>
            <a:ext cx="1730847" cy="2343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173705" y="5785204"/>
                <a:ext cx="10277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Etrier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705" y="5785204"/>
                <a:ext cx="1027729" cy="707886"/>
              </a:xfrm>
              <a:prstGeom prst="rect">
                <a:avLst/>
              </a:prstGeom>
              <a:blipFill>
                <a:blip r:embed="rId4"/>
                <a:stretch>
                  <a:fillRect l="-6548" t="-4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en angle 6"/>
          <p:cNvCxnSpPr>
            <a:endCxn id="26" idx="3"/>
          </p:cNvCxnSpPr>
          <p:nvPr/>
        </p:nvCxnSpPr>
        <p:spPr>
          <a:xfrm>
            <a:off x="3519054" y="2720702"/>
            <a:ext cx="4413227" cy="2983508"/>
          </a:xfrm>
          <a:prstGeom prst="bentConnector3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635667" y="4729810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137778" y="3891967"/>
            <a:ext cx="762552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703127" y="4943023"/>
            <a:ext cx="762552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3850592" y="4851329"/>
            <a:ext cx="1698152" cy="5912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472550" y="5476481"/>
            <a:ext cx="222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Liaison pivot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5951827" y="2366759"/>
            <a:ext cx="1751300" cy="105254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703127" y="2110813"/>
            <a:ext cx="222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Chaîne d’osselets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932849" y="3157692"/>
                <a:ext cx="651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49" y="3157692"/>
                <a:ext cx="6513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887223" y="4985607"/>
                <a:ext cx="659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23" y="4985607"/>
                <a:ext cx="6596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5959407" y="44512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7669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2373144" y="1485904"/>
            <a:ext cx="1925780" cy="5133108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547547" y="3103424"/>
            <a:ext cx="789709" cy="18842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547544" y="310342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30213" y="3103423"/>
            <a:ext cx="789709" cy="18842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3330210" y="3103421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51048" y="376006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29916" y="535883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960971" y="5237020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26473" y="4059383"/>
            <a:ext cx="616527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7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2373144" y="1485904"/>
            <a:ext cx="1925780" cy="5133108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547547" y="3103424"/>
            <a:ext cx="789709" cy="18842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547544" y="310342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30213" y="3103423"/>
            <a:ext cx="789709" cy="18842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3330210" y="3103421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51048" y="376006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29916" y="535883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960971" y="5237020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948348" y="3117274"/>
            <a:ext cx="789709" cy="18842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1948345" y="311727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051200" y="3117274"/>
            <a:ext cx="789709" cy="18842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0800000">
            <a:off x="4051197" y="311727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26473" y="4059383"/>
            <a:ext cx="616527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48344" y="2854038"/>
            <a:ext cx="4680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731010" y="2826332"/>
            <a:ext cx="785572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68277" y="2182086"/>
                <a:ext cx="10697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77" y="2182086"/>
                <a:ext cx="106978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446802" y="2182086"/>
                <a:ext cx="19070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802" y="2182086"/>
                <a:ext cx="190706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435868" y="2182086"/>
                <a:ext cx="4384410" cy="337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 la limite d’élasticité : 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Loi de Hooke : </a:t>
                </a:r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  <a:p>
                <a:b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module d’Young en Pa</a:t>
                </a: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68" y="2182086"/>
                <a:ext cx="4384410" cy="3371692"/>
              </a:xfrm>
              <a:prstGeom prst="rect">
                <a:avLst/>
              </a:prstGeom>
              <a:blipFill>
                <a:blip r:embed="rId4"/>
                <a:stretch>
                  <a:fillRect l="-2225" t="-1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1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2373144" y="1485904"/>
            <a:ext cx="1925780" cy="5133108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547547" y="3103424"/>
            <a:ext cx="789709" cy="18842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547544" y="310342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30213" y="3103423"/>
            <a:ext cx="789709" cy="18842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3330210" y="3103421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51048" y="376006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29916" y="535883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960971" y="5237020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948348" y="3117274"/>
            <a:ext cx="789709" cy="18842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1948345" y="311727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051200" y="3117274"/>
            <a:ext cx="789709" cy="18842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0800000">
            <a:off x="4051197" y="3117272"/>
            <a:ext cx="789712" cy="188422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26473" y="4059383"/>
            <a:ext cx="616527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48344" y="2854038"/>
            <a:ext cx="4680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731010" y="2826332"/>
            <a:ext cx="785572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68277" y="2182086"/>
                <a:ext cx="10697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77" y="2182086"/>
                <a:ext cx="106978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446802" y="2182086"/>
                <a:ext cx="19070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802" y="2182086"/>
                <a:ext cx="190706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412729" y="2937169"/>
                <a:ext cx="3905941" cy="188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𝜕𝜉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29" y="2937169"/>
                <a:ext cx="3905941" cy="1880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57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1941888" y="696108"/>
            <a:ext cx="983664" cy="4071429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76073" y="2253847"/>
            <a:ext cx="539932" cy="9421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176069" y="2253845"/>
            <a:ext cx="539936" cy="955960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58738" y="2253846"/>
            <a:ext cx="400797" cy="9698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2958735" y="2253843"/>
            <a:ext cx="400800" cy="96981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15764" y="2439434"/>
            <a:ext cx="367408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08682" y="3419248"/>
            <a:ext cx="522900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391592" y="3444468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576874" y="2267697"/>
            <a:ext cx="467996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1576870" y="2267694"/>
            <a:ext cx="474752" cy="92826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679726" y="2267697"/>
            <a:ext cx="349350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0800000">
            <a:off x="3679722" y="2267695"/>
            <a:ext cx="349354" cy="942110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09616" y="2738749"/>
            <a:ext cx="43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519717" y="2004461"/>
            <a:ext cx="4680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230944" y="1976755"/>
            <a:ext cx="785572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blipFill>
                <a:blip r:embed="rId2"/>
                <a:stretch>
                  <a:fillRect l="-10667" r="-10667" b="-3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blipFill>
                <a:blip r:embed="rId3"/>
                <a:stretch>
                  <a:fillRect l="-5597" r="-5970" b="-34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Principe fondamental de la dynamique appliqué à une tranche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dans le référentiel de la barre supposé galiléen :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blipFill>
                <a:blip r:embed="rId4"/>
                <a:stretch>
                  <a:fillRect l="-1327" t="-3297" r="-1327" b="-10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50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re 3"/>
          <p:cNvSpPr/>
          <p:nvPr/>
        </p:nvSpPr>
        <p:spPr>
          <a:xfrm rot="5400000">
            <a:off x="1941888" y="696108"/>
            <a:ext cx="983664" cy="4071429"/>
          </a:xfrm>
          <a:prstGeom prst="can">
            <a:avLst>
              <a:gd name="adj" fmla="val 41912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76073" y="2253847"/>
            <a:ext cx="539932" cy="9421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190" y="410510"/>
            <a:ext cx="7729728" cy="93338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3) Ondes sonores dans les solides</a:t>
            </a:r>
          </a:p>
        </p:txBody>
      </p:sp>
      <p:sp>
        <p:nvSpPr>
          <p:cNvPr id="7" name="Arc 6"/>
          <p:cNvSpPr/>
          <p:nvPr/>
        </p:nvSpPr>
        <p:spPr>
          <a:xfrm rot="10800000">
            <a:off x="1176069" y="2253845"/>
            <a:ext cx="539936" cy="955960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58738" y="2253846"/>
            <a:ext cx="400797" cy="96980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0800000">
            <a:off x="2958735" y="2253843"/>
            <a:ext cx="400800" cy="969811"/>
          </a:xfrm>
          <a:prstGeom prst="arc">
            <a:avLst>
              <a:gd name="adj1" fmla="val 16139719"/>
              <a:gd name="adj2" fmla="val 5505866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15764" y="2439434"/>
            <a:ext cx="367408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08682" y="3419248"/>
            <a:ext cx="522900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391592" y="3444468"/>
            <a:ext cx="17104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576874" y="2267697"/>
            <a:ext cx="467996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1576870" y="2267694"/>
            <a:ext cx="474752" cy="928261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679726" y="2267697"/>
            <a:ext cx="349350" cy="928259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0800000">
            <a:off x="3679722" y="2267695"/>
            <a:ext cx="349354" cy="942110"/>
          </a:xfrm>
          <a:prstGeom prst="arc">
            <a:avLst>
              <a:gd name="adj1" fmla="val 16139719"/>
              <a:gd name="adj2" fmla="val 5505866"/>
            </a:avLst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09616" y="2738749"/>
            <a:ext cx="43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519717" y="2004461"/>
            <a:ext cx="4680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230944" y="1976755"/>
            <a:ext cx="785572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11" y="1503513"/>
                <a:ext cx="918521" cy="369332"/>
              </a:xfrm>
              <a:prstGeom prst="rect">
                <a:avLst/>
              </a:prstGeom>
              <a:blipFill>
                <a:blip r:embed="rId2"/>
                <a:stretch>
                  <a:fillRect l="-10667" r="-10667" b="-3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70" y="1505699"/>
                <a:ext cx="1635319" cy="369332"/>
              </a:xfrm>
              <a:prstGeom prst="rect">
                <a:avLst/>
              </a:prstGeom>
              <a:blipFill>
                <a:blip r:embed="rId3"/>
                <a:stretch>
                  <a:fillRect l="-5597" r="-5970" b="-344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Principe fondamental de la dynamique appliqué à une tranche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dans le référentiel de la barre supposé galiléen :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64" y="2184751"/>
                <a:ext cx="5975012" cy="1107996"/>
              </a:xfrm>
              <a:prstGeom prst="rect">
                <a:avLst/>
              </a:prstGeom>
              <a:blipFill>
                <a:blip r:embed="rId4"/>
                <a:stretch>
                  <a:fillRect l="-1327" t="-3297" r="-1327" b="-10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270132" y="3791506"/>
                <a:ext cx="8483602" cy="1810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:endParaRPr lang="fr-FR" sz="2400" dirty="0"/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2" y="3791506"/>
                <a:ext cx="8483602" cy="1810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0307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20757</TotalTime>
  <Words>1404</Words>
  <Application>Microsoft Office PowerPoint</Application>
  <PresentationFormat>Grand écran</PresentationFormat>
  <Paragraphs>287</Paragraphs>
  <Slides>32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Gill Sans MT</vt:lpstr>
      <vt:lpstr>Times New Roman</vt:lpstr>
      <vt:lpstr>Parcel</vt:lpstr>
      <vt:lpstr>Ondes acoustiques</vt:lpstr>
      <vt:lpstr>Présentation PowerPoint</vt:lpstr>
      <vt:lpstr>I) 1) HYPOTHèses</vt:lpstr>
      <vt:lpstr>Présentation PowerPoint</vt:lpstr>
      <vt:lpstr>I) 3) Ondes sonores dans les solides</vt:lpstr>
      <vt:lpstr>I) 3) Ondes sonores dans les solides</vt:lpstr>
      <vt:lpstr>I) 3) Ondes sonores dans les solides</vt:lpstr>
      <vt:lpstr>I) 3) Ondes sonores dans les solides</vt:lpstr>
      <vt:lpstr>I) 3) Ondes sonores dans les solides</vt:lpstr>
      <vt:lpstr>I) 3) Ondes sonores dans les solides</vt:lpstr>
      <vt:lpstr>I) 3) Ondes sonores dans les solides</vt:lpstr>
      <vt:lpstr>Présentation PowerPoint</vt:lpstr>
      <vt:lpstr>I) 3) Ondes sonores dans les solides</vt:lpstr>
      <vt:lpstr>Présentation PowerPoint</vt:lpstr>
      <vt:lpstr>II) 2) Diagramme de bode de l’oreille : réponse en fréquence</vt:lpstr>
      <vt:lpstr>II) 2) Retour sur les hypothèses</vt:lpstr>
      <vt:lpstr>II) 2) Retour sur les hypothèses</vt:lpstr>
      <vt:lpstr>II) 2) Retour sur les hypothèses</vt:lpstr>
      <vt:lpstr>II) 2) Retour sur les hypothèses</vt:lpstr>
      <vt:lpstr>Présentation PowerPoint</vt:lpstr>
      <vt:lpstr>II) 3) Propagation d’une onde plane à travers un dioptre</vt:lpstr>
      <vt:lpstr>II) 3) Propagation d’une onde plane à travers un dioptre</vt:lpstr>
      <vt:lpstr>II) 3) Propagation d’une onde plane à travers un dioptre</vt:lpstr>
      <vt:lpstr>II) 3) Propagation d’une onde plane à travers un dioptre</vt:lpstr>
      <vt:lpstr>II) 3) Propagation d’une onde plane à travers un dioptre</vt:lpstr>
      <vt:lpstr>II) 3) Propagation d’une onde plane à travers un dioptre</vt:lpstr>
      <vt:lpstr>II) 3) Propagation d’une onde plane à travers un dioptre</vt:lpstr>
      <vt:lpstr>Présentation PowerPoint</vt:lpstr>
      <vt:lpstr>III) 2) Modélisation de l’oreille Moyenne</vt:lpstr>
      <vt:lpstr>III) 2) Modélisation de l’oreille Moyenne</vt:lpstr>
      <vt:lpstr>III) 2) Modélisation de l’oreille Moyenne</vt:lpstr>
      <vt:lpstr>III) 2) Modélisation de l’oreille Moyenne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DIHYA</dc:creator>
  <cp:lastModifiedBy>Armel JOUAN-POURCHET</cp:lastModifiedBy>
  <cp:revision>126</cp:revision>
  <dcterms:created xsi:type="dcterms:W3CDTF">2021-01-27T18:34:15Z</dcterms:created>
  <dcterms:modified xsi:type="dcterms:W3CDTF">2021-06-09T20:01:58Z</dcterms:modified>
</cp:coreProperties>
</file>