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9928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745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55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75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27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74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5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930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21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37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68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CD21D3E-049E-4F6D-B1AE-745E8594C891}" type="datetimeFigureOut">
              <a:rPr lang="fr-FR" smtClean="0"/>
              <a:t>22/02/2021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F3FD268-1299-4525-A855-8D0D9FB869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01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612E60-DB95-43E1-9DC4-B2E380FF5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42602"/>
            <a:ext cx="8991600" cy="1645920"/>
          </a:xfrm>
        </p:spPr>
        <p:txBody>
          <a:bodyPr/>
          <a:lstStyle/>
          <a:p>
            <a:r>
              <a:rPr lang="fr-FR"/>
              <a:t>LP24 : Ondes progressives, ondes stationnaires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A56A6D-DA2B-4098-8FF9-C7372877F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352" y="2365123"/>
            <a:ext cx="10488961" cy="3597137"/>
          </a:xfrm>
        </p:spPr>
        <p:txBody>
          <a:bodyPr>
            <a:normAutofit/>
          </a:bodyPr>
          <a:lstStyle/>
          <a:p>
            <a:pPr algn="l"/>
            <a:r>
              <a:rPr lang="fr-FR" sz="2800" dirty="0"/>
              <a:t>Niveau : CPGE, L2</a:t>
            </a:r>
          </a:p>
          <a:p>
            <a:pPr algn="l"/>
            <a:r>
              <a:rPr lang="fr-FR" sz="2800" dirty="0"/>
              <a:t>Prérequis : </a:t>
            </a:r>
          </a:p>
          <a:p>
            <a:pPr algn="l"/>
            <a:r>
              <a:rPr lang="fr-FR" sz="2800" dirty="0"/>
              <a:t>-Lois de Newton</a:t>
            </a:r>
          </a:p>
          <a:p>
            <a:pPr algn="l"/>
            <a:r>
              <a:rPr lang="fr-FR" sz="2800" dirty="0"/>
              <a:t>-Notion d’onde</a:t>
            </a:r>
          </a:p>
          <a:p>
            <a:pPr algn="l"/>
            <a:r>
              <a:rPr lang="fr-FR" sz="2800" dirty="0"/>
              <a:t>-Notion de résonance</a:t>
            </a:r>
          </a:p>
          <a:p>
            <a:pPr algn="l"/>
            <a:r>
              <a:rPr lang="fr-FR" sz="2800" dirty="0"/>
              <a:t>-Équations différentielles du second ordre</a:t>
            </a:r>
          </a:p>
        </p:txBody>
      </p:sp>
    </p:spTree>
    <p:extLst>
      <p:ext uri="{BB962C8B-B14F-4D97-AF65-F5344CB8AC3E}">
        <p14:creationId xmlns:p14="http://schemas.microsoft.com/office/powerpoint/2010/main" val="370296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FC0AD8-D023-4378-B607-40198E56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35518"/>
            <a:ext cx="7729728" cy="1188720"/>
          </a:xfrm>
        </p:spPr>
        <p:txBody>
          <a:bodyPr/>
          <a:lstStyle/>
          <a:p>
            <a:r>
              <a:rPr lang="fr-FR" dirty="0"/>
              <a:t>Corde vibrante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D525088-842B-4949-80E5-762BEB6618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3324" y="1939176"/>
            <a:ext cx="3305175" cy="2381250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954BFA0-B3D2-4C6E-AAB0-29AD4D74C7E0}"/>
              </a:ext>
            </a:extLst>
          </p:cNvPr>
          <p:cNvSpPr txBox="1"/>
          <p:nvPr/>
        </p:nvSpPr>
        <p:spPr>
          <a:xfrm>
            <a:off x="2595911" y="3649211"/>
            <a:ext cx="46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C07BD34-E171-42C6-988E-9E6A8DE342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5701" y="2858636"/>
            <a:ext cx="933450" cy="79057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35963FE-80E7-4328-96C8-CCC28B542CE8}"/>
              </a:ext>
            </a:extLst>
          </p:cNvPr>
          <p:cNvSpPr txBox="1"/>
          <p:nvPr/>
        </p:nvSpPr>
        <p:spPr>
          <a:xfrm>
            <a:off x="2004633" y="3260302"/>
            <a:ext cx="2265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x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6F966A9-F695-42E4-AC15-CE399772F7BE}"/>
              </a:ext>
            </a:extLst>
          </p:cNvPr>
          <p:cNvSpPr txBox="1"/>
          <p:nvPr/>
        </p:nvSpPr>
        <p:spPr>
          <a:xfrm>
            <a:off x="1480754" y="2727831"/>
            <a:ext cx="2265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y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861BB3C-3312-4069-8792-744644343AFE}"/>
              </a:ext>
            </a:extLst>
          </p:cNvPr>
          <p:cNvSpPr txBox="1"/>
          <p:nvPr/>
        </p:nvSpPr>
        <p:spPr>
          <a:xfrm>
            <a:off x="1240532" y="3511972"/>
            <a:ext cx="2265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z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5EB9D86-64FC-4BE9-9EE3-9125512303F4}"/>
              </a:ext>
            </a:extLst>
          </p:cNvPr>
          <p:cNvCxnSpPr>
            <a:cxnSpLocks/>
          </p:cNvCxnSpPr>
          <p:nvPr/>
        </p:nvCxnSpPr>
        <p:spPr>
          <a:xfrm>
            <a:off x="3616485" y="2727831"/>
            <a:ext cx="0" cy="59081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F432B567-209A-48EE-B67D-BFA2B6A5C508}"/>
                  </a:ext>
                </a:extLst>
              </p:cNvPr>
              <p:cNvSpPr txBox="1"/>
              <p:nvPr/>
            </p:nvSpPr>
            <p:spPr>
              <a:xfrm>
                <a:off x="3723332" y="2884737"/>
                <a:ext cx="2091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F432B567-209A-48EE-B67D-BFA2B6A5C5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3332" y="2884737"/>
                <a:ext cx="209160" cy="276999"/>
              </a:xfrm>
              <a:prstGeom prst="rect">
                <a:avLst/>
              </a:prstGeom>
              <a:blipFill>
                <a:blip r:embed="rId4"/>
                <a:stretch>
                  <a:fillRect l="-26471" t="-43478" r="-100000" b="-2608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Image 15">
            <a:extLst>
              <a:ext uri="{FF2B5EF4-FFF2-40B4-BE49-F238E27FC236}">
                <a16:creationId xmlns:a16="http://schemas.microsoft.com/office/drawing/2014/main" id="{5F21CFF7-6C2F-4E91-ACF4-C2F4573D93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4922" y="2536074"/>
            <a:ext cx="5736324" cy="3363793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DAB0F514-A4A5-4F34-9901-82B336EACD61}"/>
              </a:ext>
            </a:extLst>
          </p:cNvPr>
          <p:cNvSpPr txBox="1"/>
          <p:nvPr/>
        </p:nvSpPr>
        <p:spPr>
          <a:xfrm>
            <a:off x="10234569" y="5355136"/>
            <a:ext cx="41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x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7356C07-F51B-4249-89B6-DA2120EFF262}"/>
              </a:ext>
            </a:extLst>
          </p:cNvPr>
          <p:cNvSpPr txBox="1"/>
          <p:nvPr/>
        </p:nvSpPr>
        <p:spPr>
          <a:xfrm>
            <a:off x="5262827" y="2543549"/>
            <a:ext cx="453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y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385CCA7-2F0F-4114-A84C-524398522F5B}"/>
              </a:ext>
            </a:extLst>
          </p:cNvPr>
          <p:cNvSpPr txBox="1"/>
          <p:nvPr/>
        </p:nvSpPr>
        <p:spPr>
          <a:xfrm>
            <a:off x="6400904" y="5527520"/>
            <a:ext cx="486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x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CB7E9238-39BA-4720-B8C1-86A22AC00B09}"/>
              </a:ext>
            </a:extLst>
          </p:cNvPr>
          <p:cNvSpPr txBox="1"/>
          <p:nvPr/>
        </p:nvSpPr>
        <p:spPr>
          <a:xfrm>
            <a:off x="8200187" y="5539802"/>
            <a:ext cx="721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x+dx</a:t>
            </a:r>
            <a:endParaRPr lang="fr-FR" dirty="0"/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24D67BBB-5FBF-48C4-8D45-D99252F7C19D}"/>
              </a:ext>
            </a:extLst>
          </p:cNvPr>
          <p:cNvCxnSpPr/>
          <p:nvPr/>
        </p:nvCxnSpPr>
        <p:spPr>
          <a:xfrm>
            <a:off x="6560191" y="5461233"/>
            <a:ext cx="0" cy="159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FCC35EC-F85F-42CB-AA51-D3EFAE892C13}"/>
              </a:ext>
            </a:extLst>
          </p:cNvPr>
          <p:cNvCxnSpPr>
            <a:cxnSpLocks/>
          </p:cNvCxnSpPr>
          <p:nvPr/>
        </p:nvCxnSpPr>
        <p:spPr>
          <a:xfrm>
            <a:off x="8472881" y="5461233"/>
            <a:ext cx="0" cy="159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E56F8CBE-7E54-486B-84EA-4312C98729C1}"/>
              </a:ext>
            </a:extLst>
          </p:cNvPr>
          <p:cNvSpPr txBox="1"/>
          <p:nvPr/>
        </p:nvSpPr>
        <p:spPr>
          <a:xfrm>
            <a:off x="7248088" y="4216178"/>
            <a:ext cx="696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x,t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F9E370EB-734A-4F82-B239-BC8F3C3C54CB}"/>
              </a:ext>
            </a:extLst>
          </p:cNvPr>
          <p:cNvSpPr txBox="1"/>
          <p:nvPr/>
        </p:nvSpPr>
        <p:spPr>
          <a:xfrm>
            <a:off x="9044731" y="3893012"/>
            <a:ext cx="1072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α(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x+dx,t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99AD7AB7-C283-4082-A7D5-4F752AB6409E}"/>
                  </a:ext>
                </a:extLst>
              </p:cNvPr>
              <p:cNvSpPr txBox="1"/>
              <p:nvPr/>
            </p:nvSpPr>
            <p:spPr>
              <a:xfrm>
                <a:off x="5796689" y="4542303"/>
                <a:ext cx="763502" cy="3395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</m:e>
                      </m:acc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99AD7AB7-C283-4082-A7D5-4F752AB64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689" y="4542303"/>
                <a:ext cx="763502" cy="339517"/>
              </a:xfrm>
              <a:prstGeom prst="rect">
                <a:avLst/>
              </a:prstGeom>
              <a:blipFill>
                <a:blip r:embed="rId6"/>
                <a:stretch>
                  <a:fillRect l="-8000" r="-12000" b="-214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7D9B21E9-38A6-40F6-B3A7-9BC947F158BA}"/>
                  </a:ext>
                </a:extLst>
              </p:cNvPr>
              <p:cNvSpPr txBox="1"/>
              <p:nvPr/>
            </p:nvSpPr>
            <p:spPr>
              <a:xfrm>
                <a:off x="8817424" y="4448153"/>
                <a:ext cx="1400007" cy="3105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fr-FR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e>
                      </m:acc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29" name="ZoneTexte 28">
                <a:extLst>
                  <a:ext uri="{FF2B5EF4-FFF2-40B4-BE49-F238E27FC236}">
                    <a16:creationId xmlns:a16="http://schemas.microsoft.com/office/drawing/2014/main" id="{7D9B21E9-38A6-40F6-B3A7-9BC947F15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7424" y="4448153"/>
                <a:ext cx="1400007" cy="310598"/>
              </a:xfrm>
              <a:prstGeom prst="rect">
                <a:avLst/>
              </a:prstGeom>
              <a:blipFill>
                <a:blip r:embed="rId7"/>
                <a:stretch>
                  <a:fillRect l="-870" r="-3043" b="-333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587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F90479-99FC-4440-9E92-6C3593509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10351"/>
            <a:ext cx="7729728" cy="1188720"/>
          </a:xfrm>
        </p:spPr>
        <p:txBody>
          <a:bodyPr/>
          <a:lstStyle/>
          <a:p>
            <a:r>
              <a:rPr lang="fr-FR" dirty="0"/>
              <a:t>Ondes progressives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18E3ADA-AACC-4451-8007-2CEE380AD7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58349" y="1711354"/>
                <a:ext cx="10226179" cy="4664279"/>
              </a:xfrm>
              <a:noFill/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fr-FR" dirty="0"/>
                  <a:t>On pose u=x-ct et v=</a:t>
                </a:r>
                <a:r>
                  <a:rPr lang="fr-FR" dirty="0" err="1"/>
                  <a:t>x+ct</a:t>
                </a: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*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fr-FR" dirty="0"/>
                  <a:t> et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r>
                  <a:rPr lang="fr-FR" dirty="0"/>
                  <a:t> </a:t>
                </a:r>
              </a:p>
              <a:p>
                <a:pPr marL="0" indent="0">
                  <a:buNone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d>
                      <m:d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den>
                        </m:f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den>
                        </m:f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+2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fr-FR" dirty="0"/>
                      <m:t>c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den>
                        </m:f>
                        <m:r>
                          <a:rPr lang="fr-FR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den>
                        </m:f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²(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sSup>
                          <m:sSup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fr-FR" i="1">
                        <a:latin typeface="Cambria Math" panose="02040503050406030204" pitchFamily="18" charset="0"/>
                      </a:rPr>
                      <m:t>−2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m:rPr>
                        <m:nor/>
                      </m:rPr>
                      <a:rPr lang="fr-FR" dirty="0"/>
                      <m:t>)</m:t>
                    </m:r>
                  </m:oMath>
                </a14:m>
                <a:endParaRPr lang="fr-FR" dirty="0"/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²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fr-FR" b="0" dirty="0"/>
              </a:p>
              <a:p>
                <a:pPr marL="0" indent="0">
                  <a:buNone/>
                </a:pPr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18E3ADA-AACC-4451-8007-2CEE380AD7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58349" y="1711354"/>
                <a:ext cx="10226179" cy="4664279"/>
              </a:xfrm>
              <a:blipFill>
                <a:blip r:embed="rId2"/>
                <a:stretch>
                  <a:fillRect l="-477" t="-13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986A5C18-ADD4-41CF-9AED-94F40EA0A2D2}"/>
              </a:ext>
            </a:extLst>
          </p:cNvPr>
          <p:cNvSpPr/>
          <p:nvPr/>
        </p:nvSpPr>
        <p:spPr>
          <a:xfrm>
            <a:off x="1707503" y="5728996"/>
            <a:ext cx="867746" cy="4758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83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A8B357-F4E6-4AB6-ACCD-005B5952D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46331"/>
            <a:ext cx="7729728" cy="1188720"/>
          </a:xfrm>
        </p:spPr>
        <p:txBody>
          <a:bodyPr/>
          <a:lstStyle/>
          <a:p>
            <a:r>
              <a:rPr lang="fr-FR" dirty="0"/>
              <a:t>Corde de </a:t>
            </a:r>
            <a:r>
              <a:rPr lang="fr-FR" dirty="0" err="1"/>
              <a:t>melde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50C3B447-AEE0-4F17-B307-9E29D1C3B8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62269" y="1716833"/>
                <a:ext cx="9993086" cy="463731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La sortie est fixée en x=L, en x=0 : y(0,t)=a cos(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ωt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fr-F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y(</a:t>
                </a:r>
                <a:r>
                  <a:rPr lang="fr-F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x,t</a:t>
                </a:r>
                <a:r>
                  <a:rPr lang="fr-F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)=(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α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cos(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kx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) + β sin(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kx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)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)(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γ cos(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ωt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) + δ sin(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ωt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)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fr-F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Pour tout t, y(0,t)=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α γ cos(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ωt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) + α δ sin(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ωt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fr-FR" b="0" dirty="0">
                    <a:latin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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fr-FR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fr-FR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</a:rPr>
                              <m:t>α</m:t>
                            </m:r>
                            <m:r>
                              <m:rPr>
                                <m:nor/>
                              </m:rPr>
                              <a:rPr lang="fr-FR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fr-FR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</a:rPr>
                              <m:t>γ</m:t>
                            </m:r>
                            <m:r>
                              <a:rPr lang="fr-FR" b="0" i="1" dirty="0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=</m:t>
                            </m:r>
                            <m:r>
                              <a:rPr lang="fr-FR" b="0" i="1" dirty="0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𝑎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fr-FR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</a:rPr>
                              <m:t>α</m:t>
                            </m:r>
                            <m:r>
                              <m:rPr>
                                <m:nor/>
                              </m:rPr>
                              <a:rPr lang="fr-FR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fr-FR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</a:rPr>
                              <m:t>δ</m:t>
                            </m:r>
                            <m:r>
                              <a:rPr lang="fr-FR" b="0" i="1" dirty="0" smtClea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=0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fr-F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  <a:sym typeface="Wingdings" panose="05000000000000000000" pitchFamily="2" charset="2"/>
                              </a:rPr>
                            </m:ctrlPr>
                          </m:eqArrPr>
                          <m:e>
                            <m:r>
                              <m:rPr>
                                <m:nor/>
                              </m:rPr>
                              <a:rPr lang="fr-FR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</a:rPr>
                              <m:t>α</m:t>
                            </m:r>
                            <m:r>
                              <m:rPr>
                                <m:nor/>
                              </m:rPr>
                              <a:rPr lang="fr-FR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fr-FR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</a:rPr>
                              <m:t>γ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=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𝑎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fr-FR" dirty="0">
                                <a:latin typeface="Calibri" panose="020F0502020204030204" pitchFamily="34" charset="0"/>
                                <a:ea typeface="Calibri" panose="020F0502020204030204" pitchFamily="34" charset="0"/>
                              </a:rPr>
                              <m:t>δ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</a:rPr>
                              <m:t>=0</m:t>
                            </m:r>
                          </m:e>
                        </m:eqArr>
                      </m:e>
                    </m:d>
                  </m:oMath>
                </a14:m>
                <a:endParaRPr lang="fr-F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L,t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)=0=(a cos(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kL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+ 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β γ sin(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kL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)) cos(</a:t>
                </a:r>
                <a:r>
                  <a:rPr lang="fr-FR" sz="1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ωt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) </a:t>
                </a:r>
              </a:p>
              <a:p>
                <a:pPr marL="0" indent="0">
                  <a:buNone/>
                </a:pPr>
                <a:r>
                  <a:rPr lang="fr-FR" dirty="0">
                    <a:latin typeface="Calibri" panose="020F0502020204030204" pitchFamily="34" charset="0"/>
                    <a:ea typeface="Calibri" panose="020F0502020204030204" pitchFamily="34" charset="0"/>
                    <a:sym typeface="Wingdings" panose="05000000000000000000" pitchFamily="2" charset="2"/>
                  </a:rPr>
                  <a:t> </a:t>
                </a:r>
                <a:r>
                  <a:rPr lang="fr-F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β γ =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18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fr-FR" sz="1800" b="0" i="0" smtClean="0">
                            <a:effectLst/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</a:rPr>
                          <m:t>𝑘𝐿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r-FR" sz="1800" b="0" i="0" smtClean="0">
                            <a:effectLst/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</a:rPr>
                          <m:t>𝑘𝐿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fr-FR" sz="1800" i="1" dirty="0">
                  <a:effectLst/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fr-FR" sz="1800" b="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fr-FR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𝑦</m:t>
                    </m:r>
                    <m:d>
                      <m:dPr>
                        <m:ctrlP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fr-FR" sz="1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fr-FR" sz="1800" b="0" i="0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cos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⁡(</m:t>
                        </m:r>
                        <m:r>
                          <m:rPr>
                            <m:nor/>
                          </m:rPr>
                          <a:rPr lang="fr-FR" dirty="0">
                            <a:latin typeface="Calibri" panose="020F0502020204030204" pitchFamily="34" charset="0"/>
                            <a:ea typeface="Calibri" panose="020F0502020204030204" pitchFamily="34" charset="0"/>
                          </a:rPr>
                          <m:t>ωt</m:t>
                        </m:r>
                        <m:r>
                          <a:rPr lang="fr-FR" b="0" i="1" dirty="0" smtClean="0"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r-FR" sz="1800" b="0" i="0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sin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⁡(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𝑘𝐿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den>
                    </m:f>
                    <m:r>
                      <m:rPr>
                        <m:sty m:val="p"/>
                      </m:rPr>
                      <a:rPr lang="fr-FR" sz="1800" b="0" i="0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sin</m:t>
                    </m:r>
                    <m:r>
                      <a:rPr lang="fr-FR" sz="1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fr-FR" sz="1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𝑘</m:t>
                    </m:r>
                    <m:d>
                      <m:dPr>
                        <m:ctrlP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𝐿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fr-FR" sz="1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fr-FR" sz="1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fr-F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fr-FR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50C3B447-AEE0-4F17-B307-9E29D1C3B8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62269" y="1716833"/>
                <a:ext cx="9993086" cy="4637313"/>
              </a:xfrm>
              <a:blipFill>
                <a:blip r:embed="rId2"/>
                <a:stretch>
                  <a:fillRect l="-488" t="-9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D4084D6D-51B8-4A86-AA3D-D6FF9507387D}"/>
              </a:ext>
            </a:extLst>
          </p:cNvPr>
          <p:cNvSpPr/>
          <p:nvPr/>
        </p:nvSpPr>
        <p:spPr>
          <a:xfrm>
            <a:off x="1716833" y="4553339"/>
            <a:ext cx="3163077" cy="4945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1BB839A-3CC3-4655-879B-4675B5BC9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4474" y="3201401"/>
            <a:ext cx="6120881" cy="2548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042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F6F0B7-02DF-407D-9B3D-C6961FCDD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27129"/>
            <a:ext cx="7729728" cy="1188720"/>
          </a:xfrm>
        </p:spPr>
        <p:txBody>
          <a:bodyPr/>
          <a:lstStyle/>
          <a:p>
            <a:r>
              <a:rPr lang="fr-FR" dirty="0"/>
              <a:t>Câble coaxial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8682E8A-A000-4105-B463-B1AA19BCA9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40235" y="1837189"/>
                <a:ext cx="10251347" cy="457199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Loi des nœuds 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fr-FR"/>
                        <m:t>Γ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𝑑𝑥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fr-F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</m:num>
                      <m:den>
                        <m:r>
                          <a:rPr lang="fr-F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𝜕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r>
                      <m:rPr>
                        <m:nor/>
                      </m:rPr>
                      <a:rPr lang="fr-FR"/>
                      <m:t>Γ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Lois des mailles 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fr-FR"/>
                        <m:t>Λ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𝑑𝑥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fr-F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num>
                      <m:den>
                        <m:r>
                          <a:rPr lang="fr-F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𝜕</m:t>
                        </m:r>
                        <m:r>
                          <a:rPr lang="fr-F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r>
                      <m:rPr>
                        <m:nor/>
                      </m:rPr>
                      <a:rPr lang="fr-FR"/>
                      <m:t>Λ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</m:den>
                    </m:f>
                  </m:oMath>
                </a14:m>
                <a:endParaRPr lang="fr-FR" dirty="0"/>
              </a:p>
              <a:p>
                <a:pPr marL="0" indent="0">
                  <a:buNone/>
                </a:pPr>
                <a:r>
                  <a:rPr lang="fr-FR" dirty="0"/>
                  <a:t>Équation de d’Alembert 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fr-FR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fr-FR" dirty="0"/>
                  <a:t>, avec </a:t>
                </a:r>
                <a14:m>
                  <m:oMath xmlns:m="http://schemas.openxmlformats.org/officeDocument/2006/math">
                    <m:r>
                      <a:rPr lang="fr-FR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fr-FR"/>
                              <m:t>ΓΛ</m:t>
                            </m:r>
                          </m:e>
                        </m:rad>
                      </m:den>
                    </m:f>
                    <m:r>
                      <m:rPr>
                        <m:nor/>
                      </m:rPr>
                      <a:rPr lang="fr-FR" dirty="0"/>
                      <m:t>∼</m:t>
                    </m:r>
                    <m:r>
                      <m:rPr>
                        <m:nor/>
                      </m:rPr>
                      <a:rPr lang="fr-FR" b="0" i="0" smtClean="0">
                        <a:latin typeface="Cambria Math" panose="02040503050406030204" pitchFamily="18" charset="0"/>
                      </a:rPr>
                      <m:t>2.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fr-FR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38682E8A-A000-4105-B463-B1AA19BCA9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0235" y="1837189"/>
                <a:ext cx="10251347" cy="4571999"/>
              </a:xfrm>
              <a:blipFill>
                <a:blip r:embed="rId2"/>
                <a:stretch>
                  <a:fillRect l="-535" t="-66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CDA030FC-B44F-41F2-994A-14B37130D8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176" y="2037213"/>
            <a:ext cx="6236009" cy="242573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CF3468F-E163-4507-8780-9040A709A7A5}"/>
              </a:ext>
            </a:extLst>
          </p:cNvPr>
          <p:cNvSpPr/>
          <p:nvPr/>
        </p:nvSpPr>
        <p:spPr>
          <a:xfrm>
            <a:off x="1124125" y="5159229"/>
            <a:ext cx="1182847" cy="4781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703256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629</TotalTime>
  <Words>343</Words>
  <Application>Microsoft Office PowerPoint</Application>
  <PresentationFormat>Grand écran</PresentationFormat>
  <Paragraphs>49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Gill Sans MT</vt:lpstr>
      <vt:lpstr>Colis</vt:lpstr>
      <vt:lpstr>LP24 : Ondes progressives, ondes stationnaires</vt:lpstr>
      <vt:lpstr>Corde vibrante</vt:lpstr>
      <vt:lpstr>Ondes progressives</vt:lpstr>
      <vt:lpstr>Corde de melde</vt:lpstr>
      <vt:lpstr>Câble coaxial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LP24 : Ondes progressives, ondes stationnaires</dc:title>
  <dc:creator>Valentin Dumaire</dc:creator>
  <cp:lastModifiedBy>Valentin Dumaire</cp:lastModifiedBy>
  <cp:revision>17</cp:revision>
  <dcterms:created xsi:type="dcterms:W3CDTF">2021-02-22T13:16:00Z</dcterms:created>
  <dcterms:modified xsi:type="dcterms:W3CDTF">2021-02-22T23:45:25Z</dcterms:modified>
</cp:coreProperties>
</file>