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0" r:id="rId5"/>
    <p:sldId id="263" r:id="rId6"/>
    <p:sldId id="271" r:id="rId7"/>
    <p:sldId id="264" r:id="rId8"/>
    <p:sldId id="272" r:id="rId9"/>
    <p:sldId id="260" r:id="rId10"/>
    <p:sldId id="273" r:id="rId11"/>
    <p:sldId id="269" r:id="rId12"/>
    <p:sldId id="274" r:id="rId13"/>
    <p:sldId id="268" r:id="rId14"/>
    <p:sldId id="267" r:id="rId15"/>
    <p:sldId id="275" r:id="rId16"/>
    <p:sldId id="266" r:id="rId17"/>
    <p:sldId id="276" r:id="rId18"/>
    <p:sldId id="265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E8281F-656E-4139-9D24-ED143A923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7D4C41A-30C6-4812-99DC-705C51FD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549EE2-30CC-4DF6-B609-288B69328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37D0-D635-4289-AA37-8F9664BAAB9D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4B0D33-D25C-40FF-B75B-67B26969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803BC9-8867-4E5C-903D-B4EA3577D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36A7-0201-440C-B3CE-F178D8447A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40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1EB5B8-94BA-4A02-9C81-C1255985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9F7DE1-CD34-4B60-9993-2535AB939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509D95-B2D6-4184-A23B-FA7E20765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37D0-D635-4289-AA37-8F9664BAAB9D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9AF4A9-33FD-4DB5-9442-2B3DACA9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4DD0AB-6544-4F65-B761-47A3F80AF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36A7-0201-440C-B3CE-F178D8447A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92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64D5D49-F91A-4963-8B9C-8BF8C5AC2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745BD30-2AE5-464E-A3AB-7BB6F5CE3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0DDA1E-B543-4A8B-8750-B2394ECF2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37D0-D635-4289-AA37-8F9664BAAB9D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3A3A56-DA62-41A4-B9A3-7C2935057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C3EDDF-AD03-461A-8B38-93BE9FFFF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36A7-0201-440C-B3CE-F178D8447A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26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D746D0-3316-4AFB-96CF-0E6417B8C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12B236-CFF1-427C-BABA-0E828801D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9D2ECD-A61A-4846-95ED-3F87B3A7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37D0-D635-4289-AA37-8F9664BAAB9D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7114DF-BF0F-46DC-BFE8-CF524DACA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63E2C0-6D7C-4C2F-B41B-4D5623C6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36A7-0201-440C-B3CE-F178D8447A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20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DA5C28-569C-4C1D-AAAF-DED0B1578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427D75-9C44-410C-A881-49CF6543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CC290B-6D10-42AC-B42D-FD5B65372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37D0-D635-4289-AA37-8F9664BAAB9D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4F73E9-7121-403C-BD34-70D24940E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DAE2C1-EDBE-402B-B5FB-E88AA189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36A7-0201-440C-B3CE-F178D8447A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9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6E9A8-043B-4B97-B8E0-BAF12D75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4E3B63-F478-49B0-8E08-C06CDE1F3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343B8D-4671-4B80-A94F-59161491D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663BF6-9C2F-4E03-919C-E6679A69B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37D0-D635-4289-AA37-8F9664BAAB9D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581A93-0993-4C38-AC1E-26A7E9A7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5DB660-EA67-444C-ABF3-2F5B8B974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36A7-0201-440C-B3CE-F178D8447A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60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89D63D-62E0-4700-8712-C80C5C79F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738F09-8416-463B-BB3D-481C84BAF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96B58C-32E1-4D50-9DB1-8728D0D19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9B6E2F-0D60-4058-8560-A82BA19383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FACB951-DE88-42A5-85D4-2C45C74B7C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4D485E4-C799-44B0-8FF2-9166F03A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37D0-D635-4289-AA37-8F9664BAAB9D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9E00999-9950-434C-B95B-950894FF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B3636FA-CB11-4CF0-AF24-227C3CF8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36A7-0201-440C-B3CE-F178D8447A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38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A1695-B0A0-4EE3-B588-52FDD2AEB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B53962-061E-4868-B3F0-929648A7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37D0-D635-4289-AA37-8F9664BAAB9D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5440A3-4F96-4FED-B97A-DBE1B5D9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387516-CFEC-4EC2-9FC4-9EBE627D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36A7-0201-440C-B3CE-F178D8447A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47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57A0995-7603-400F-8799-DF9C07F2F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37D0-D635-4289-AA37-8F9664BAAB9D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DF475A-0AB8-4E5C-9AAB-8F8F3322E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511422-C78E-4858-952D-555A9F39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36A7-0201-440C-B3CE-F178D8447A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05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106D6B-E5C0-4E29-93DC-DF8329DB5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054161-7111-4482-9A8E-16E3EB9B2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1FCF9B-CED7-4BF1-A1C4-DF99F2517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9327A9-159E-4493-9ED1-C4F473D3D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37D0-D635-4289-AA37-8F9664BAAB9D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F20107-5260-48D4-9CEB-3B7A123A7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46C058-952B-4F87-BDF4-9B415B93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36A7-0201-440C-B3CE-F178D8447A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95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0DF7FA-58D6-4E6A-B9F9-1F5299FA0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AB2153E-C93B-4178-ABA7-EB0FF2918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525F6F-0C1C-40FA-AE85-FF440AD25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691DA5-EE1E-43E7-8636-10BB093D1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337D0-D635-4289-AA37-8F9664BAAB9D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CB6348-2DD4-484E-8BBE-96AF52F7C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006C26-58D7-48DF-A38B-EC8F0EB6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36A7-0201-440C-B3CE-F178D8447A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88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620FAF-E820-4AF0-8825-56BC70DCA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E8A88D-A2A8-4EB2-BD30-7A05CEB23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E4CA0A-BA96-427E-81C7-51DD29DCA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337D0-D635-4289-AA37-8F9664BAAB9D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ECAF02-01FE-4AE2-928F-DBBA162E5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79045A-0826-4F5E-96FF-E9D9BA270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136A7-0201-440C-B3CE-F178D8447A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98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DDB557-EAD1-4AC6-A8BB-D87CC0CF4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1856" y="406400"/>
            <a:ext cx="9144000" cy="1655762"/>
          </a:xfrm>
          <a:ln w="38100">
            <a:solidFill>
              <a:srgbClr val="C00000"/>
            </a:solidFill>
          </a:ln>
        </p:spPr>
        <p:txBody>
          <a:bodyPr anchor="ctr">
            <a:normAutofit fontScale="90000"/>
          </a:bodyPr>
          <a:lstStyle/>
          <a:p>
            <a:r>
              <a:rPr lang="fr-FR" dirty="0"/>
              <a:t>Traitements linéaires et non linéaires du signal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C2C87B-BCCD-4C69-B3FE-53A5E5799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7564" y="2778312"/>
            <a:ext cx="10096871" cy="3400546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/>
              <a:t>Niveau : </a:t>
            </a:r>
            <a:r>
              <a:rPr lang="fr-FR" sz="3600" dirty="0"/>
              <a:t>L2</a:t>
            </a:r>
          </a:p>
          <a:p>
            <a:pPr algn="l"/>
            <a:endParaRPr lang="fr-FR" sz="1800" dirty="0"/>
          </a:p>
          <a:p>
            <a:pPr algn="l"/>
            <a:r>
              <a:rPr lang="fr-FR" sz="3600" b="1" dirty="0"/>
              <a:t>Prérequis : </a:t>
            </a:r>
            <a:r>
              <a:rPr lang="fr-FR" sz="3600" dirty="0"/>
              <a:t>- Représentation temporelle et spectrale des signaux</a:t>
            </a:r>
          </a:p>
          <a:p>
            <a:pPr marL="342900" indent="-342900" algn="l">
              <a:buFontTx/>
              <a:buChar char="-"/>
            </a:pPr>
            <a:r>
              <a:rPr lang="fr-FR" sz="3600" dirty="0"/>
              <a:t>Filtrage linéaire : filtres passifs et filtres actifs</a:t>
            </a:r>
          </a:p>
          <a:p>
            <a:pPr marL="342900" indent="-342900" algn="l">
              <a:buFontTx/>
              <a:buChar char="-"/>
            </a:pPr>
            <a:r>
              <a:rPr lang="fr-FR" sz="3600" dirty="0"/>
              <a:t>Echantillonnage : critère de Shannon et repliement</a:t>
            </a:r>
          </a:p>
        </p:txBody>
      </p:sp>
    </p:spTree>
    <p:extLst>
      <p:ext uri="{BB962C8B-B14F-4D97-AF65-F5344CB8AC3E}">
        <p14:creationId xmlns:p14="http://schemas.microsoft.com/office/powerpoint/2010/main" val="1296859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EF9386-E537-48D4-97CE-7C916205BD91}"/>
              </a:ext>
            </a:extLst>
          </p:cNvPr>
          <p:cNvSpPr/>
          <p:nvPr/>
        </p:nvSpPr>
        <p:spPr>
          <a:xfrm>
            <a:off x="-62144" y="0"/>
            <a:ext cx="12553026" cy="7483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363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5C98688-FEBA-437D-9025-11BE0BE2B0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8507" y="1369262"/>
            <a:ext cx="3736019" cy="516419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1492E48-3A95-40DE-A151-2A1F25622D55}"/>
              </a:ext>
            </a:extLst>
          </p:cNvPr>
          <p:cNvSpPr txBox="1"/>
          <p:nvPr/>
        </p:nvSpPr>
        <p:spPr>
          <a:xfrm>
            <a:off x="681862" y="476250"/>
            <a:ext cx="921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Sous modulation et sur modulation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F8E518-4D18-46DA-96C8-B4F88A6DE469}"/>
              </a:ext>
            </a:extLst>
          </p:cNvPr>
          <p:cNvSpPr txBox="1"/>
          <p:nvPr/>
        </p:nvSpPr>
        <p:spPr>
          <a:xfrm>
            <a:off x="3453414" y="1935332"/>
            <a:ext cx="923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m&lt;1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C951730-3256-4996-818D-FEFA64337590}"/>
              </a:ext>
            </a:extLst>
          </p:cNvPr>
          <p:cNvSpPr txBox="1"/>
          <p:nvPr/>
        </p:nvSpPr>
        <p:spPr>
          <a:xfrm>
            <a:off x="3453414" y="3582026"/>
            <a:ext cx="923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m=1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ADF7857-109E-44C0-BA89-56891B14066A}"/>
              </a:ext>
            </a:extLst>
          </p:cNvPr>
          <p:cNvSpPr txBox="1"/>
          <p:nvPr/>
        </p:nvSpPr>
        <p:spPr>
          <a:xfrm>
            <a:off x="3453414" y="5394550"/>
            <a:ext cx="923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m&gt;1</a:t>
            </a:r>
          </a:p>
        </p:txBody>
      </p:sp>
    </p:spTree>
    <p:extLst>
      <p:ext uri="{BB962C8B-B14F-4D97-AF65-F5344CB8AC3E}">
        <p14:creationId xmlns:p14="http://schemas.microsoft.com/office/powerpoint/2010/main" val="2037171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EF9386-E537-48D4-97CE-7C916205BD91}"/>
              </a:ext>
            </a:extLst>
          </p:cNvPr>
          <p:cNvSpPr/>
          <p:nvPr/>
        </p:nvSpPr>
        <p:spPr>
          <a:xfrm>
            <a:off x="-62144" y="0"/>
            <a:ext cx="12553026" cy="7483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44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DAD0C5B-DA4C-4EED-AB6B-85365898E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36" y="1371601"/>
            <a:ext cx="6931507" cy="4724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8ABDB22-22E9-4842-AB8F-CD391421DD64}"/>
              </a:ext>
            </a:extLst>
          </p:cNvPr>
          <p:cNvSpPr txBox="1"/>
          <p:nvPr/>
        </p:nvSpPr>
        <p:spPr>
          <a:xfrm>
            <a:off x="681862" y="476250"/>
            <a:ext cx="921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Modulation d’un signal radio</a:t>
            </a:r>
          </a:p>
        </p:txBody>
      </p:sp>
    </p:spTree>
    <p:extLst>
      <p:ext uri="{BB962C8B-B14F-4D97-AF65-F5344CB8AC3E}">
        <p14:creationId xmlns:p14="http://schemas.microsoft.com/office/powerpoint/2010/main" val="3147478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C6F97E3-CF23-4ABB-82BD-648C43C9A78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001149" y="2063112"/>
            <a:ext cx="9929519" cy="244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re 2">
            <a:extLst>
              <a:ext uri="{FF2B5EF4-FFF2-40B4-BE49-F238E27FC236}">
                <a16:creationId xmlns:a16="http://schemas.microsoft.com/office/drawing/2014/main" id="{AEC7E8C0-13FF-4B63-A5A8-CA1F31A0678A}"/>
              </a:ext>
            </a:extLst>
          </p:cNvPr>
          <p:cNvSpPr txBox="1">
            <a:spLocks/>
          </p:cNvSpPr>
          <p:nvPr/>
        </p:nvSpPr>
        <p:spPr>
          <a:xfrm>
            <a:off x="503999" y="301320"/>
            <a:ext cx="9071640" cy="728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latin typeface="+mn-lt"/>
              </a:rPr>
              <a:t>Modulation d'amplitude : translation du spectre</a:t>
            </a:r>
          </a:p>
        </p:txBody>
      </p:sp>
    </p:spTree>
    <p:extLst>
      <p:ext uri="{BB962C8B-B14F-4D97-AF65-F5344CB8AC3E}">
        <p14:creationId xmlns:p14="http://schemas.microsoft.com/office/powerpoint/2010/main" val="2614677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EF9386-E537-48D4-97CE-7C916205BD91}"/>
              </a:ext>
            </a:extLst>
          </p:cNvPr>
          <p:cNvSpPr/>
          <p:nvPr/>
        </p:nvSpPr>
        <p:spPr>
          <a:xfrm>
            <a:off x="-62144" y="0"/>
            <a:ext cx="12553026" cy="7483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551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1">
            <a:extLst>
              <a:ext uri="{FF2B5EF4-FFF2-40B4-BE49-F238E27FC236}">
                <a16:creationId xmlns:a16="http://schemas.microsoft.com/office/drawing/2014/main" id="{C9F0464B-460B-4097-A832-447546A34677}"/>
              </a:ext>
            </a:extLst>
          </p:cNvPr>
          <p:cNvSpPr txBox="1"/>
          <p:nvPr/>
        </p:nvSpPr>
        <p:spPr>
          <a:xfrm>
            <a:off x="610086" y="359503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/>
              <a:t>Critère de </a:t>
            </a:r>
            <a:r>
              <a:rPr lang="fr-FR" sz="3600" b="1" dirty="0" err="1"/>
              <a:t>Shanon</a:t>
            </a:r>
            <a:endParaRPr lang="fr-FR" sz="3600" b="1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D7B70FE-602D-493E-82C1-8F1721F5E20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259377" y="-1763198"/>
            <a:ext cx="9501795" cy="8261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474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EF9386-E537-48D4-97CE-7C916205BD91}"/>
              </a:ext>
            </a:extLst>
          </p:cNvPr>
          <p:cNvSpPr/>
          <p:nvPr/>
        </p:nvSpPr>
        <p:spPr>
          <a:xfrm>
            <a:off x="-62144" y="0"/>
            <a:ext cx="12553026" cy="7483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476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3E7B7F8-D283-4EEE-83FE-76C608F80B62}"/>
              </a:ext>
            </a:extLst>
          </p:cNvPr>
          <p:cNvSpPr txBox="1"/>
          <p:nvPr/>
        </p:nvSpPr>
        <p:spPr>
          <a:xfrm>
            <a:off x="431540" y="444119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Exemple du filtre passe-bas du 1</a:t>
            </a:r>
            <a:r>
              <a:rPr lang="fr-FR" sz="3600" b="1" baseline="30000" dirty="0"/>
              <a:t>er</a:t>
            </a:r>
            <a:r>
              <a:rPr lang="fr-FR" sz="3600" b="1" dirty="0"/>
              <a:t> ordre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2F85592F-4572-44E8-9F30-7ABF7FD6388E}"/>
              </a:ext>
            </a:extLst>
          </p:cNvPr>
          <p:cNvCxnSpPr/>
          <p:nvPr/>
        </p:nvCxnSpPr>
        <p:spPr>
          <a:xfrm>
            <a:off x="1487982" y="2780928"/>
            <a:ext cx="1008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409AFA5-3E63-4273-BD78-3938EE55E050}"/>
              </a:ext>
            </a:extLst>
          </p:cNvPr>
          <p:cNvSpPr/>
          <p:nvPr/>
        </p:nvSpPr>
        <p:spPr>
          <a:xfrm>
            <a:off x="2496094" y="2600908"/>
            <a:ext cx="792088" cy="3600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024664B-7816-4124-820F-D929BFA583F5}"/>
              </a:ext>
            </a:extLst>
          </p:cNvPr>
          <p:cNvCxnSpPr>
            <a:stCxn id="5" idx="3"/>
          </p:cNvCxnSpPr>
          <p:nvPr/>
        </p:nvCxnSpPr>
        <p:spPr>
          <a:xfrm>
            <a:off x="3288182" y="2780928"/>
            <a:ext cx="5040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1FF82CC-483B-4F5A-A09D-C37068F66FE4}"/>
              </a:ext>
            </a:extLst>
          </p:cNvPr>
          <p:cNvCxnSpPr/>
          <p:nvPr/>
        </p:nvCxnSpPr>
        <p:spPr>
          <a:xfrm>
            <a:off x="3792238" y="2780928"/>
            <a:ext cx="0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0663D0C-C0EB-4FE7-B2F2-A1F9BD874C63}"/>
              </a:ext>
            </a:extLst>
          </p:cNvPr>
          <p:cNvCxnSpPr/>
          <p:nvPr/>
        </p:nvCxnSpPr>
        <p:spPr>
          <a:xfrm>
            <a:off x="3432198" y="3284984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1E51F18-ADF9-415B-9FCC-D394520AA682}"/>
              </a:ext>
            </a:extLst>
          </p:cNvPr>
          <p:cNvCxnSpPr/>
          <p:nvPr/>
        </p:nvCxnSpPr>
        <p:spPr>
          <a:xfrm>
            <a:off x="3432198" y="3437384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2E17D0C-1558-4AE2-8FB0-E7DCE4884FC3}"/>
              </a:ext>
            </a:extLst>
          </p:cNvPr>
          <p:cNvCxnSpPr/>
          <p:nvPr/>
        </p:nvCxnSpPr>
        <p:spPr>
          <a:xfrm>
            <a:off x="3792238" y="3429000"/>
            <a:ext cx="0" cy="6840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A529292-C5EB-452B-86A2-65C89B7BA9E3}"/>
              </a:ext>
            </a:extLst>
          </p:cNvPr>
          <p:cNvCxnSpPr/>
          <p:nvPr/>
        </p:nvCxnSpPr>
        <p:spPr>
          <a:xfrm>
            <a:off x="3540210" y="4113076"/>
            <a:ext cx="468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80EC13C-E246-47B8-9F6B-AC36CAA6B045}"/>
              </a:ext>
            </a:extLst>
          </p:cNvPr>
          <p:cNvCxnSpPr/>
          <p:nvPr/>
        </p:nvCxnSpPr>
        <p:spPr>
          <a:xfrm>
            <a:off x="3540210" y="4113076"/>
            <a:ext cx="108012" cy="180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03FED21-AC41-4026-912A-1E3BD64FFFEA}"/>
              </a:ext>
            </a:extLst>
          </p:cNvPr>
          <p:cNvCxnSpPr/>
          <p:nvPr/>
        </p:nvCxnSpPr>
        <p:spPr>
          <a:xfrm>
            <a:off x="3648222" y="4113076"/>
            <a:ext cx="108012" cy="180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351B43C-B728-4F9B-AD9F-578AF2EE76F5}"/>
              </a:ext>
            </a:extLst>
          </p:cNvPr>
          <p:cNvCxnSpPr/>
          <p:nvPr/>
        </p:nvCxnSpPr>
        <p:spPr>
          <a:xfrm>
            <a:off x="3792238" y="4113076"/>
            <a:ext cx="108012" cy="180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A80197F6-2892-4AF6-BE87-F915612F9ED7}"/>
              </a:ext>
            </a:extLst>
          </p:cNvPr>
          <p:cNvCxnSpPr/>
          <p:nvPr/>
        </p:nvCxnSpPr>
        <p:spPr>
          <a:xfrm>
            <a:off x="3936254" y="4113076"/>
            <a:ext cx="108012" cy="180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68C5118-232D-4265-8BC9-55B8C8619D18}"/>
              </a:ext>
            </a:extLst>
          </p:cNvPr>
          <p:cNvCxnSpPr/>
          <p:nvPr/>
        </p:nvCxnSpPr>
        <p:spPr>
          <a:xfrm>
            <a:off x="1848022" y="4113076"/>
            <a:ext cx="468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69B955E-1916-4F58-AA94-F2BEE2C722BA}"/>
              </a:ext>
            </a:extLst>
          </p:cNvPr>
          <p:cNvCxnSpPr/>
          <p:nvPr/>
        </p:nvCxnSpPr>
        <p:spPr>
          <a:xfrm>
            <a:off x="1848022" y="4113076"/>
            <a:ext cx="108012" cy="180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BB4740-04E5-4E0C-9B27-8F075558783D}"/>
              </a:ext>
            </a:extLst>
          </p:cNvPr>
          <p:cNvCxnSpPr/>
          <p:nvPr/>
        </p:nvCxnSpPr>
        <p:spPr>
          <a:xfrm>
            <a:off x="1956034" y="4113076"/>
            <a:ext cx="108012" cy="180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C91CDF28-3D1A-4B17-A26E-3ACA0182EC31}"/>
              </a:ext>
            </a:extLst>
          </p:cNvPr>
          <p:cNvCxnSpPr/>
          <p:nvPr/>
        </p:nvCxnSpPr>
        <p:spPr>
          <a:xfrm>
            <a:off x="2100050" y="4113076"/>
            <a:ext cx="108012" cy="180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2F72008-D4A4-4FE6-B461-E3FA663C9C44}"/>
              </a:ext>
            </a:extLst>
          </p:cNvPr>
          <p:cNvCxnSpPr/>
          <p:nvPr/>
        </p:nvCxnSpPr>
        <p:spPr>
          <a:xfrm>
            <a:off x="2244066" y="4113076"/>
            <a:ext cx="108012" cy="180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646C42CD-CE3C-4ACE-8328-5495BDBAF1AF}"/>
              </a:ext>
            </a:extLst>
          </p:cNvPr>
          <p:cNvCxnSpPr/>
          <p:nvPr/>
        </p:nvCxnSpPr>
        <p:spPr>
          <a:xfrm flipV="1">
            <a:off x="2064046" y="2780928"/>
            <a:ext cx="0" cy="13321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86E1BF62-BCEC-4360-979C-5C76C4594AC6}"/>
              </a:ext>
            </a:extLst>
          </p:cNvPr>
          <p:cNvCxnSpPr/>
          <p:nvPr/>
        </p:nvCxnSpPr>
        <p:spPr>
          <a:xfrm flipV="1">
            <a:off x="4539811" y="2960947"/>
            <a:ext cx="0" cy="8100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A0E3A353-E5DA-4DB0-BAED-97ACCB525445}"/>
              </a:ext>
            </a:extLst>
          </p:cNvPr>
          <p:cNvSpPr txBox="1"/>
          <p:nvPr/>
        </p:nvSpPr>
        <p:spPr>
          <a:xfrm>
            <a:off x="2712118" y="217524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52CFEB6-F489-4E15-8DF2-F7A8C7F5FDE1}"/>
              </a:ext>
            </a:extLst>
          </p:cNvPr>
          <p:cNvSpPr txBox="1"/>
          <p:nvPr/>
        </p:nvSpPr>
        <p:spPr>
          <a:xfrm>
            <a:off x="4152278" y="314110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C7C189D-33B5-43BB-9182-97F0FC59151E}"/>
              </a:ext>
            </a:extLst>
          </p:cNvPr>
          <p:cNvSpPr txBox="1"/>
          <p:nvPr/>
        </p:nvSpPr>
        <p:spPr>
          <a:xfrm>
            <a:off x="1424346" y="3206551"/>
            <a:ext cx="66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solidFill>
                  <a:srgbClr val="FF0000"/>
                </a:solidFill>
              </a:rPr>
              <a:t>e</a:t>
            </a:r>
            <a:r>
              <a:rPr lang="fr-FR" sz="2400" dirty="0">
                <a:solidFill>
                  <a:srgbClr val="FF0000"/>
                </a:solidFill>
              </a:rPr>
              <a:t>(t)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B46A2B8-FF88-4242-943E-5F5E211BB9A8}"/>
              </a:ext>
            </a:extLst>
          </p:cNvPr>
          <p:cNvSpPr txBox="1"/>
          <p:nvPr/>
        </p:nvSpPr>
        <p:spPr>
          <a:xfrm>
            <a:off x="4611819" y="3149223"/>
            <a:ext cx="66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solidFill>
                  <a:srgbClr val="FF0000"/>
                </a:solidFill>
              </a:rPr>
              <a:t>s</a:t>
            </a:r>
            <a:r>
              <a:rPr lang="fr-FR" sz="2400" dirty="0">
                <a:solidFill>
                  <a:srgbClr val="FF0000"/>
                </a:solidFill>
              </a:rPr>
              <a:t>(t)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50817DAD-488C-4229-8533-B6E8698B97C9}"/>
                  </a:ext>
                </a:extLst>
              </p:cNvPr>
              <p:cNvSpPr txBox="1"/>
              <p:nvPr/>
            </p:nvSpPr>
            <p:spPr>
              <a:xfrm>
                <a:off x="5736454" y="2804673"/>
                <a:ext cx="3960440" cy="1027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/>
                  <a:t>Fonction de transfert : </a:t>
                </a:r>
              </a:p>
              <a:p>
                <a:pPr algn="ctr"/>
                <a:r>
                  <a:rPr lang="fr-FR" sz="2400" i="1" u="sng" dirty="0"/>
                  <a:t>H</a:t>
                </a:r>
                <a:r>
                  <a:rPr lang="fr-FR" sz="2400" i="1" dirty="0"/>
                  <a:t>(j</a:t>
                </a:r>
                <a:r>
                  <a:rPr lang="el-GR" sz="2400" i="1" dirty="0"/>
                  <a:t>ω</a:t>
                </a:r>
                <a:r>
                  <a:rPr lang="fr-FR" sz="2400" i="1" dirty="0"/>
                  <a:t>)</a:t>
                </a:r>
                <a:r>
                  <a:rPr lang="fr-FR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2400" b="0" i="1" smtClean="0">
                            <a:latin typeface="Cambria Math"/>
                          </a:rPr>
                          <m:t>1+</m:t>
                        </m:r>
                        <m:r>
                          <a:rPr lang="fr-FR" sz="2400" b="0" i="1" smtClean="0">
                            <a:latin typeface="Cambria Math"/>
                          </a:rPr>
                          <m:t>𝑗𝑅𝐶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/>
                          </a:rPr>
                          <m:t>ω</m:t>
                        </m:r>
                      </m:den>
                    </m:f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50817DAD-488C-4229-8533-B6E8698B9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454" y="2804673"/>
                <a:ext cx="3960440" cy="1027012"/>
              </a:xfrm>
              <a:prstGeom prst="rect">
                <a:avLst/>
              </a:prstGeom>
              <a:blipFill>
                <a:blip r:embed="rId2"/>
                <a:stretch>
                  <a:fillRect t="-4734" b="-11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77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D05C914-58E4-4296-98CB-D0472F488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775" y="1299263"/>
            <a:ext cx="4362450" cy="533274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AEB7A34-863C-4E9A-B029-DFD938B78D00}"/>
              </a:ext>
            </a:extLst>
          </p:cNvPr>
          <p:cNvSpPr txBox="1"/>
          <p:nvPr/>
        </p:nvSpPr>
        <p:spPr>
          <a:xfrm>
            <a:off x="338092" y="410112"/>
            <a:ext cx="1185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Exemple de signaux physiques obtenus à l’aide de capteurs</a:t>
            </a:r>
          </a:p>
        </p:txBody>
      </p:sp>
    </p:spTree>
    <p:extLst>
      <p:ext uri="{BB962C8B-B14F-4D97-AF65-F5344CB8AC3E}">
        <p14:creationId xmlns:p14="http://schemas.microsoft.com/office/powerpoint/2010/main" val="24952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4DB2CD8-C376-47A1-882D-6FE36BA3E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9842"/>
          <a:stretch/>
        </p:blipFill>
        <p:spPr>
          <a:xfrm>
            <a:off x="7892804" y="1714523"/>
            <a:ext cx="3750908" cy="223002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AD0C7D0-A213-46F2-8027-BCDA7EC74D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425"/>
          <a:stretch/>
        </p:blipFill>
        <p:spPr>
          <a:xfrm>
            <a:off x="3117239" y="2887277"/>
            <a:ext cx="1235490" cy="10572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3138F4B-BEC1-482A-9956-20FACFE400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1605" t="34323" r="20369"/>
          <a:stretch/>
        </p:blipFill>
        <p:spPr>
          <a:xfrm>
            <a:off x="1647825" y="2422183"/>
            <a:ext cx="1123950" cy="14646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CCB8A7-B189-4B63-9F2C-1A6A7EA4F917}"/>
              </a:ext>
            </a:extLst>
          </p:cNvPr>
          <p:cNvSpPr/>
          <p:nvPr/>
        </p:nvSpPr>
        <p:spPr>
          <a:xfrm>
            <a:off x="9358105" y="2279341"/>
            <a:ext cx="1235490" cy="1861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3A1DB6A-F5D5-40CB-A913-AAB45B4AC9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000"/>
                    </a14:imgEffect>
                    <a14:imgEffect>
                      <a14:saturation sat="4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l="19506" t="16528" r="20353" b="21667"/>
          <a:stretch/>
        </p:blipFill>
        <p:spPr>
          <a:xfrm>
            <a:off x="1019175" y="1983015"/>
            <a:ext cx="2190750" cy="196153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B22581D-659B-4080-B6B7-CB07AAA88A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000"/>
                    </a14:imgEffect>
                    <a14:imgEffect>
                      <a14:saturation sat="4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l="64665" t="40429" r="20353" b="29820"/>
          <a:stretch/>
        </p:blipFill>
        <p:spPr>
          <a:xfrm>
            <a:off x="9047718" y="2800349"/>
            <a:ext cx="547131" cy="9465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DD73435-7E4A-4019-8A9B-8B5BE262C2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6862" y="4400549"/>
            <a:ext cx="1438275" cy="143827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5F5A5B5-459D-4D4A-B058-7B6A0BFFCEBB}"/>
              </a:ext>
            </a:extLst>
          </p:cNvPr>
          <p:cNvSpPr txBox="1"/>
          <p:nvPr/>
        </p:nvSpPr>
        <p:spPr>
          <a:xfrm>
            <a:off x="681862" y="476250"/>
            <a:ext cx="921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Transmission du signal radio de France Inter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8BFDEFB-824A-4F79-AAFD-44C1E857A7C5}"/>
              </a:ext>
            </a:extLst>
          </p:cNvPr>
          <p:cNvCxnSpPr/>
          <p:nvPr/>
        </p:nvCxnSpPr>
        <p:spPr>
          <a:xfrm>
            <a:off x="4762500" y="3209925"/>
            <a:ext cx="24479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CEAD128F-882D-4CE7-8C80-2D77DA710F45}"/>
              </a:ext>
            </a:extLst>
          </p:cNvPr>
          <p:cNvSpPr txBox="1"/>
          <p:nvPr/>
        </p:nvSpPr>
        <p:spPr>
          <a:xfrm>
            <a:off x="662812" y="4383720"/>
            <a:ext cx="3537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Emission d’un signal de fréquences sonores [20 Hz ; 20 kHz]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8ECEC38-5739-4A90-BB3F-C16BBD557911}"/>
              </a:ext>
            </a:extLst>
          </p:cNvPr>
          <p:cNvSpPr txBox="1"/>
          <p:nvPr/>
        </p:nvSpPr>
        <p:spPr>
          <a:xfrm>
            <a:off x="7991474" y="4383720"/>
            <a:ext cx="3537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Réception d’un signal de fréquences sonores [20 Hz ; 20 kHz]</a:t>
            </a:r>
          </a:p>
        </p:txBody>
      </p:sp>
    </p:spTree>
    <p:extLst>
      <p:ext uri="{BB962C8B-B14F-4D97-AF65-F5344CB8AC3E}">
        <p14:creationId xmlns:p14="http://schemas.microsoft.com/office/powerpoint/2010/main" val="3556114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EF9386-E537-48D4-97CE-7C916205BD91}"/>
              </a:ext>
            </a:extLst>
          </p:cNvPr>
          <p:cNvSpPr/>
          <p:nvPr/>
        </p:nvSpPr>
        <p:spPr>
          <a:xfrm>
            <a:off x="-62144" y="0"/>
            <a:ext cx="12553026" cy="7483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382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D5F5A5B5-459D-4D4A-B058-7B6A0BFFCEBB}"/>
              </a:ext>
            </a:extLst>
          </p:cNvPr>
          <p:cNvSpPr txBox="1"/>
          <p:nvPr/>
        </p:nvSpPr>
        <p:spPr>
          <a:xfrm>
            <a:off x="681862" y="476250"/>
            <a:ext cx="921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Nécessité de la modulation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9A3D7BF3-CE3E-427E-B7F4-9A18A5361D0F}"/>
                  </a:ext>
                </a:extLst>
              </p:cNvPr>
              <p:cNvSpPr txBox="1"/>
              <p:nvPr/>
            </p:nvSpPr>
            <p:spPr>
              <a:xfrm>
                <a:off x="681861" y="1677233"/>
                <a:ext cx="10867987" cy="3787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Un signal sonore ne peut pas être transmis par voie hertzienne après avoir été converti en ondes électromagnétiques pour plusieurs raisons :</a:t>
                </a:r>
              </a:p>
              <a:p>
                <a:endParaRPr lang="fr-FR" sz="2800" dirty="0"/>
              </a:p>
              <a:p>
                <a:pPr marL="285750" indent="-285750">
                  <a:buFontTx/>
                  <a:buChar char="-"/>
                </a:pPr>
                <a:r>
                  <a:rPr lang="fr-FR" sz="2800" dirty="0"/>
                  <a:t>Les signaux se mélangeraient</a:t>
                </a:r>
              </a:p>
              <a:p>
                <a:pPr marL="285750" indent="-285750">
                  <a:buFontTx/>
                  <a:buChar char="-"/>
                </a:pPr>
                <a:r>
                  <a:rPr lang="fr-FR" sz="2800" dirty="0"/>
                  <a:t>Perturbations par les signaux industriels (50 Hz par exemple)</a:t>
                </a:r>
              </a:p>
              <a:p>
                <a:pPr marL="285750" indent="-285750">
                  <a:buFontTx/>
                  <a:buChar char="-"/>
                </a:pPr>
                <a:r>
                  <a:rPr lang="fr-FR" sz="2800" dirty="0"/>
                  <a:t>Distorsions dues aux grandes variations relatives de fréquences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sSub>
                          <m:sSubPr>
                            <m:ctrlPr>
                              <a:rPr lang="fr-F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𝑐𝑒𝑛𝑡𝑟𝑎𝑙𝑒</m:t>
                            </m:r>
                          </m:sub>
                        </m:sSub>
                      </m:den>
                    </m:f>
                  </m:oMath>
                </a14:m>
                <a:endParaRPr lang="fr-FR" sz="2800" dirty="0"/>
              </a:p>
              <a:p>
                <a:pPr marL="285750" indent="-285750">
                  <a:buFontTx/>
                  <a:buChar char="-"/>
                </a:pPr>
                <a:r>
                  <a:rPr lang="fr-FR" sz="2800" dirty="0"/>
                  <a:t>Forte atténuation au cours de la propagation</a:t>
                </a:r>
              </a:p>
              <a:p>
                <a:pPr marL="285750" indent="-285750">
                  <a:buFontTx/>
                  <a:buChar char="-"/>
                </a:pPr>
                <a:r>
                  <a:rPr lang="fr-FR" sz="2800" dirty="0"/>
                  <a:t>Les antennes rectilignes doivent faire 10 000 km de long !!!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9A3D7BF3-CE3E-427E-B7F4-9A18A5361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61" y="1677233"/>
                <a:ext cx="10867987" cy="3787896"/>
              </a:xfrm>
              <a:prstGeom prst="rect">
                <a:avLst/>
              </a:prstGeom>
              <a:blipFill>
                <a:blip r:embed="rId2"/>
                <a:stretch>
                  <a:fillRect l="-1178" t="-1447" b="-36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0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EF9386-E537-48D4-97CE-7C916205BD91}"/>
              </a:ext>
            </a:extLst>
          </p:cNvPr>
          <p:cNvSpPr/>
          <p:nvPr/>
        </p:nvSpPr>
        <p:spPr>
          <a:xfrm>
            <a:off x="-62144" y="0"/>
            <a:ext cx="12553026" cy="7483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99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4E156E-7A09-48FF-AD30-7154E69A67B8}"/>
              </a:ext>
            </a:extLst>
          </p:cNvPr>
          <p:cNvSpPr/>
          <p:nvPr/>
        </p:nvSpPr>
        <p:spPr>
          <a:xfrm>
            <a:off x="3200847" y="3052189"/>
            <a:ext cx="1656184" cy="9361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5" name="ZoneTexte 3">
            <a:extLst>
              <a:ext uri="{FF2B5EF4-FFF2-40B4-BE49-F238E27FC236}">
                <a16:creationId xmlns:a16="http://schemas.microsoft.com/office/drawing/2014/main" id="{827D2ABF-F1AF-411F-9989-271943F5BBDF}"/>
              </a:ext>
            </a:extLst>
          </p:cNvPr>
          <p:cNvSpPr txBox="1"/>
          <p:nvPr/>
        </p:nvSpPr>
        <p:spPr>
          <a:xfrm>
            <a:off x="3200847" y="328302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Modulation</a:t>
            </a:r>
            <a:endParaRPr lang="fr-FR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2CFA0A8-4115-40FE-A9FC-8A5076D8E50F}"/>
              </a:ext>
            </a:extLst>
          </p:cNvPr>
          <p:cNvCxnSpPr>
            <a:endCxn id="4" idx="1"/>
          </p:cNvCxnSpPr>
          <p:nvPr/>
        </p:nvCxnSpPr>
        <p:spPr>
          <a:xfrm>
            <a:off x="1832695" y="3513853"/>
            <a:ext cx="1368152" cy="63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BFC22E6-5EFB-426E-9184-ED583B551596}"/>
              </a:ext>
            </a:extLst>
          </p:cNvPr>
          <p:cNvSpPr/>
          <p:nvPr/>
        </p:nvSpPr>
        <p:spPr>
          <a:xfrm>
            <a:off x="5217071" y="2993972"/>
            <a:ext cx="144016" cy="1052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B4E3B1-2BA4-4C8C-AF70-2B2525A14847}"/>
              </a:ext>
            </a:extLst>
          </p:cNvPr>
          <p:cNvSpPr/>
          <p:nvPr/>
        </p:nvSpPr>
        <p:spPr>
          <a:xfrm>
            <a:off x="6873255" y="2993972"/>
            <a:ext cx="144016" cy="1052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3E1DF81-D7DE-4138-8203-C7D4648D6802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4857031" y="3520241"/>
            <a:ext cx="36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61AE662-7BDB-4D9A-8CBC-70FDBC7D2AC8}"/>
              </a:ext>
            </a:extLst>
          </p:cNvPr>
          <p:cNvSpPr/>
          <p:nvPr/>
        </p:nvSpPr>
        <p:spPr>
          <a:xfrm>
            <a:off x="7593335" y="3052189"/>
            <a:ext cx="1872208" cy="9361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1" name="ZoneTexte 11">
            <a:extLst>
              <a:ext uri="{FF2B5EF4-FFF2-40B4-BE49-F238E27FC236}">
                <a16:creationId xmlns:a16="http://schemas.microsoft.com/office/drawing/2014/main" id="{9D4094D4-136B-401D-AE79-17F194E222F4}"/>
              </a:ext>
            </a:extLst>
          </p:cNvPr>
          <p:cNvSpPr txBox="1"/>
          <p:nvPr/>
        </p:nvSpPr>
        <p:spPr>
          <a:xfrm>
            <a:off x="7521327" y="325626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Démodulation</a:t>
            </a:r>
            <a:endParaRPr lang="fr-FR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11C43BE-1A97-45C9-8D57-E2F92394DFA9}"/>
              </a:ext>
            </a:extLst>
          </p:cNvPr>
          <p:cNvCxnSpPr/>
          <p:nvPr/>
        </p:nvCxnSpPr>
        <p:spPr>
          <a:xfrm flipV="1">
            <a:off x="7028454" y="3553384"/>
            <a:ext cx="564881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>
            <a:extLst>
              <a:ext uri="{FF2B5EF4-FFF2-40B4-BE49-F238E27FC236}">
                <a16:creationId xmlns:a16="http://schemas.microsoft.com/office/drawing/2014/main" id="{82742F1B-C815-47F2-A590-00FA17EA6B31}"/>
              </a:ext>
            </a:extLst>
          </p:cNvPr>
          <p:cNvSpPr/>
          <p:nvPr/>
        </p:nvSpPr>
        <p:spPr>
          <a:xfrm rot="2460873">
            <a:off x="4630921" y="2943647"/>
            <a:ext cx="1008112" cy="1224136"/>
          </a:xfrm>
          <a:prstGeom prst="arc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20606D87-B2EE-4E35-81F8-25FDF230F402}"/>
              </a:ext>
            </a:extLst>
          </p:cNvPr>
          <p:cNvSpPr/>
          <p:nvPr/>
        </p:nvSpPr>
        <p:spPr>
          <a:xfrm rot="2460873">
            <a:off x="4804280" y="2944708"/>
            <a:ext cx="1008112" cy="1224136"/>
          </a:xfrm>
          <a:prstGeom prst="arc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A85F8BAC-2086-4DA7-93C0-BB29FC4B759E}"/>
              </a:ext>
            </a:extLst>
          </p:cNvPr>
          <p:cNvSpPr/>
          <p:nvPr/>
        </p:nvSpPr>
        <p:spPr>
          <a:xfrm rot="13097705">
            <a:off x="6557618" y="2793899"/>
            <a:ext cx="1008112" cy="1224136"/>
          </a:xfrm>
          <a:prstGeom prst="arc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FD9FB41F-85A6-43A5-9C00-23530E8A36D0}"/>
              </a:ext>
            </a:extLst>
          </p:cNvPr>
          <p:cNvSpPr/>
          <p:nvPr/>
        </p:nvSpPr>
        <p:spPr>
          <a:xfrm rot="13097705">
            <a:off x="6361186" y="2793899"/>
            <a:ext cx="1008112" cy="1224136"/>
          </a:xfrm>
          <a:prstGeom prst="arc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20" name="ZoneTexte 28">
            <a:extLst>
              <a:ext uri="{FF2B5EF4-FFF2-40B4-BE49-F238E27FC236}">
                <a16:creationId xmlns:a16="http://schemas.microsoft.com/office/drawing/2014/main" id="{2BAB53A4-D03A-4DF2-B2EC-0045EFD19607}"/>
              </a:ext>
            </a:extLst>
          </p:cNvPr>
          <p:cNvSpPr txBox="1"/>
          <p:nvPr/>
        </p:nvSpPr>
        <p:spPr>
          <a:xfrm>
            <a:off x="1581175" y="2980181"/>
            <a:ext cx="169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Information</a:t>
            </a:r>
            <a:endParaRPr lang="fr-FR" dirty="0"/>
          </a:p>
        </p:txBody>
      </p:sp>
      <p:sp>
        <p:nvSpPr>
          <p:cNvPr id="21" name="ZoneTexte 30">
            <a:extLst>
              <a:ext uri="{FF2B5EF4-FFF2-40B4-BE49-F238E27FC236}">
                <a16:creationId xmlns:a16="http://schemas.microsoft.com/office/drawing/2014/main" id="{45341FB9-ED91-473D-A3B6-62F4857EE734}"/>
              </a:ext>
            </a:extLst>
          </p:cNvPr>
          <p:cNvSpPr txBox="1"/>
          <p:nvPr/>
        </p:nvSpPr>
        <p:spPr>
          <a:xfrm>
            <a:off x="5405741" y="3988293"/>
            <a:ext cx="147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rgbClr val="0070C0"/>
                </a:solidFill>
              </a:rPr>
              <a:t>Antennes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EFC0F88-4324-4E63-8111-EC405D3B39F1}"/>
              </a:ext>
            </a:extLst>
          </p:cNvPr>
          <p:cNvCxnSpPr/>
          <p:nvPr/>
        </p:nvCxnSpPr>
        <p:spPr>
          <a:xfrm flipH="1">
            <a:off x="4028939" y="2260101"/>
            <a:ext cx="828092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33">
            <a:extLst>
              <a:ext uri="{FF2B5EF4-FFF2-40B4-BE49-F238E27FC236}">
                <a16:creationId xmlns:a16="http://schemas.microsoft.com/office/drawing/2014/main" id="{071FD30D-0B1B-46D7-8D77-C26051FB6135}"/>
              </a:ext>
            </a:extLst>
          </p:cNvPr>
          <p:cNvSpPr txBox="1"/>
          <p:nvPr/>
        </p:nvSpPr>
        <p:spPr>
          <a:xfrm>
            <a:off x="4969948" y="1927753"/>
            <a:ext cx="234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rgbClr val="FF0000"/>
                </a:solidFill>
              </a:rPr>
              <a:t>Mise en forme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BC28A14C-53A3-4304-9692-8FF8CE765001}"/>
              </a:ext>
            </a:extLst>
          </p:cNvPr>
          <p:cNvCxnSpPr/>
          <p:nvPr/>
        </p:nvCxnSpPr>
        <p:spPr>
          <a:xfrm>
            <a:off x="6945263" y="2260101"/>
            <a:ext cx="119184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BCC1AFA7-BEDB-4DA4-9B5F-BF120CE634BF}"/>
              </a:ext>
            </a:extLst>
          </p:cNvPr>
          <p:cNvSpPr txBox="1"/>
          <p:nvPr/>
        </p:nvSpPr>
        <p:spPr>
          <a:xfrm>
            <a:off x="681862" y="476250"/>
            <a:ext cx="921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Modulation</a:t>
            </a:r>
          </a:p>
        </p:txBody>
      </p:sp>
    </p:spTree>
    <p:extLst>
      <p:ext uri="{BB962C8B-B14F-4D97-AF65-F5344CB8AC3E}">
        <p14:creationId xmlns:p14="http://schemas.microsoft.com/office/powerpoint/2010/main" val="1778828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EF9386-E537-48D4-97CE-7C916205BD91}"/>
              </a:ext>
            </a:extLst>
          </p:cNvPr>
          <p:cNvSpPr/>
          <p:nvPr/>
        </p:nvSpPr>
        <p:spPr>
          <a:xfrm>
            <a:off x="-62144" y="0"/>
            <a:ext cx="12553026" cy="7483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789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E41A520-F949-4490-A840-1232056458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133"/>
          <a:stretch/>
        </p:blipFill>
        <p:spPr>
          <a:xfrm>
            <a:off x="517679" y="1420427"/>
            <a:ext cx="11473086" cy="478339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C883837-2ED8-43F6-ABDD-B8DDEBF5D533}"/>
              </a:ext>
            </a:extLst>
          </p:cNvPr>
          <p:cNvSpPr txBox="1"/>
          <p:nvPr/>
        </p:nvSpPr>
        <p:spPr>
          <a:xfrm>
            <a:off x="681862" y="476250"/>
            <a:ext cx="921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Différents types de modulation</a:t>
            </a:r>
          </a:p>
        </p:txBody>
      </p:sp>
    </p:spTree>
    <p:extLst>
      <p:ext uri="{BB962C8B-B14F-4D97-AF65-F5344CB8AC3E}">
        <p14:creationId xmlns:p14="http://schemas.microsoft.com/office/powerpoint/2010/main" val="21163633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211</Words>
  <Application>Microsoft Macintosh PowerPoint</Application>
  <PresentationFormat>Grand écran</PresentationFormat>
  <Paragraphs>39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Thème Office</vt:lpstr>
      <vt:lpstr>Traitements linéaires et non linéaires du signal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Traitements linéaires et non linéaires du signal</dc:title>
  <dc:creator>Cassandra Dailledouze</dc:creator>
  <cp:lastModifiedBy>Microsoft Office User</cp:lastModifiedBy>
  <cp:revision>5</cp:revision>
  <dcterms:created xsi:type="dcterms:W3CDTF">2021-04-25T07:05:39Z</dcterms:created>
  <dcterms:modified xsi:type="dcterms:W3CDTF">2021-04-29T19:37:13Z</dcterms:modified>
</cp:coreProperties>
</file>