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62" r:id="rId3"/>
    <p:sldId id="268" r:id="rId4"/>
    <p:sldId id="259" r:id="rId5"/>
    <p:sldId id="269" r:id="rId6"/>
    <p:sldId id="263" r:id="rId7"/>
    <p:sldId id="266" r:id="rId8"/>
    <p:sldId id="267" r:id="rId9"/>
    <p:sldId id="270" r:id="rId10"/>
    <p:sldId id="257" r:id="rId11"/>
    <p:sldId id="271" r:id="rId12"/>
    <p:sldId id="258" r:id="rId13"/>
    <p:sldId id="272" r:id="rId14"/>
    <p:sldId id="260" r:id="rId15"/>
    <p:sldId id="273" r:id="rId16"/>
    <p:sldId id="264" r:id="rId17"/>
    <p:sldId id="26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6B58A-8BCA-4C28-AB70-57A486306E6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CF108-1041-419C-B718-DE9F485C9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4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CF108-1041-419C-B718-DE9F485C98A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7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54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3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26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91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50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23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83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34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1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34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5585-F756-4E85-A6DB-58BF6544D742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2FFF2-0618-450A-8727-9FD2DF7A9D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95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9269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LP 23 : Aspects analogique et numérique du traitement d’un signal - Étude spectrale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38200" y="2708920"/>
            <a:ext cx="8382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Niveau : </a:t>
            </a:r>
            <a:r>
              <a:rPr lang="fr-FR" sz="2400" dirty="0" smtClean="0"/>
              <a:t>L2 / CPGE 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année</a:t>
            </a:r>
            <a:endParaRPr lang="fr-FR" sz="2400" b="1" dirty="0" smtClean="0"/>
          </a:p>
          <a:p>
            <a:endParaRPr lang="fr-FR" sz="2400" b="1" dirty="0" smtClean="0"/>
          </a:p>
          <a:p>
            <a:r>
              <a:rPr lang="fr-FR" sz="2400" b="1" dirty="0" smtClean="0"/>
              <a:t>Prérequis : 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Électrocinétique : représentations d’un signal et filtrage linéaire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310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4774352" y="4369127"/>
            <a:ext cx="1093792" cy="1225683"/>
            <a:chOff x="741904" y="908720"/>
            <a:chExt cx="1093792" cy="1225683"/>
          </a:xfrm>
        </p:grpSpPr>
        <p:sp>
          <p:nvSpPr>
            <p:cNvPr id="2" name="Rectangle 1"/>
            <p:cNvSpPr/>
            <p:nvPr/>
          </p:nvSpPr>
          <p:spPr>
            <a:xfrm>
              <a:off x="755576" y="994305"/>
              <a:ext cx="1080120" cy="106654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555324" y="1672738"/>
              <a:ext cx="21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f</a:t>
              </a:r>
              <a:endParaRPr lang="fr-FR" sz="2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41904" y="908720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 smtClean="0"/>
                <a:t>G</a:t>
              </a:r>
              <a:r>
                <a:rPr lang="fr-FR" sz="2400" baseline="-25000" dirty="0" err="1" smtClean="0"/>
                <a:t>dB</a:t>
              </a:r>
              <a:endParaRPr lang="fr-FR" sz="2400" baseline="-25000" dirty="0"/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899592" y="1527576"/>
              <a:ext cx="2383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1137948" y="1527576"/>
              <a:ext cx="265700" cy="3892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V="1">
              <a:off x="899592" y="1268760"/>
              <a:ext cx="0" cy="6480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899592" y="1916832"/>
              <a:ext cx="7200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115616" y="2768513"/>
            <a:ext cx="1080120" cy="10665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948264" y="4448697"/>
            <a:ext cx="1080120" cy="10665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439652" y="301830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X</a:t>
            </a:r>
            <a:endParaRPr lang="fr-FR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3059832" y="4448698"/>
            <a:ext cx="1080120" cy="10665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383868" y="469848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X</a:t>
            </a:r>
            <a:endParaRPr lang="fr-FR" sz="28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6904032" y="454258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Moyen-nage</a:t>
            </a:r>
            <a:endParaRPr lang="fr-FR" sz="2400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07504" y="2958404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117084" y="3462460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>
            <a:stCxn id="16" idx="3"/>
            <a:endCxn id="21" idx="1"/>
          </p:cNvCxnSpPr>
          <p:nvPr/>
        </p:nvCxnSpPr>
        <p:spPr>
          <a:xfrm>
            <a:off x="2195736" y="3301785"/>
            <a:ext cx="864096" cy="14400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ngle 37"/>
          <p:cNvCxnSpPr/>
          <p:nvPr/>
        </p:nvCxnSpPr>
        <p:spPr>
          <a:xfrm>
            <a:off x="827584" y="3462460"/>
            <a:ext cx="2232248" cy="1759246"/>
          </a:xfrm>
          <a:prstGeom prst="bentConnector3">
            <a:avLst>
              <a:gd name="adj1" fmla="val -18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21" idx="3"/>
            <a:endCxn id="2" idx="1"/>
          </p:cNvCxnSpPr>
          <p:nvPr/>
        </p:nvCxnSpPr>
        <p:spPr>
          <a:xfrm>
            <a:off x="4139952" y="4981970"/>
            <a:ext cx="648072" cy="60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2" idx="3"/>
            <a:endCxn id="18" idx="1"/>
          </p:cNvCxnSpPr>
          <p:nvPr/>
        </p:nvCxnSpPr>
        <p:spPr>
          <a:xfrm flipV="1">
            <a:off x="5868144" y="4981969"/>
            <a:ext cx="1080120" cy="60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18" idx="3"/>
          </p:cNvCxnSpPr>
          <p:nvPr/>
        </p:nvCxnSpPr>
        <p:spPr>
          <a:xfrm flipV="1">
            <a:off x="8028384" y="4960096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25916" y="2476955"/>
            <a:ext cx="114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C+u</a:t>
            </a:r>
            <a:r>
              <a:rPr lang="fr-FR" sz="2400" baseline="-25000" dirty="0" err="1" smtClean="0"/>
              <a:t>m</a:t>
            </a:r>
            <a:r>
              <a:rPr lang="fr-FR" sz="2400" dirty="0" smtClean="0"/>
              <a:t>(t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56" name="ZoneTexte 55"/>
          <p:cNvSpPr txBox="1"/>
          <p:nvPr/>
        </p:nvSpPr>
        <p:spPr>
          <a:xfrm>
            <a:off x="107504" y="3432843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</a:t>
            </a:r>
            <a:r>
              <a:rPr lang="fr-FR" sz="2400" baseline="-25000" dirty="0" smtClean="0"/>
              <a:t>p</a:t>
            </a:r>
            <a:r>
              <a:rPr lang="fr-FR" sz="2400" dirty="0" smtClean="0"/>
              <a:t>(t)</a:t>
            </a:r>
            <a:endParaRPr lang="fr-FR" sz="2400" dirty="0"/>
          </a:p>
        </p:txBody>
      </p:sp>
      <p:sp>
        <p:nvSpPr>
          <p:cNvPr id="57" name="ZoneTexte 56"/>
          <p:cNvSpPr txBox="1"/>
          <p:nvPr/>
        </p:nvSpPr>
        <p:spPr>
          <a:xfrm>
            <a:off x="2215952" y="28401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u</a:t>
            </a:r>
            <a:r>
              <a:rPr lang="fr-FR" sz="2400" baseline="-25000" dirty="0" err="1" smtClean="0"/>
              <a:t>e</a:t>
            </a:r>
            <a:r>
              <a:rPr lang="fr-FR" sz="2400" dirty="0" smtClean="0"/>
              <a:t>(t)</a:t>
            </a:r>
            <a:endParaRPr lang="fr-FR" sz="2400" dirty="0"/>
          </a:p>
        </p:txBody>
      </p:sp>
      <p:sp>
        <p:nvSpPr>
          <p:cNvPr id="58" name="ZoneTexte 57"/>
          <p:cNvSpPr txBox="1"/>
          <p:nvPr/>
        </p:nvSpPr>
        <p:spPr>
          <a:xfrm>
            <a:off x="5976156" y="452331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u</a:t>
            </a:r>
            <a:r>
              <a:rPr lang="fr-FR" sz="2400" baseline="-25000" dirty="0" err="1" smtClean="0"/>
              <a:t>PB</a:t>
            </a:r>
            <a:r>
              <a:rPr lang="fr-FR" sz="2400" dirty="0" smtClean="0"/>
              <a:t>(t)</a:t>
            </a:r>
            <a:endParaRPr lang="fr-FR" sz="2400" dirty="0"/>
          </a:p>
        </p:txBody>
      </p:sp>
      <p:sp>
        <p:nvSpPr>
          <p:cNvPr id="59" name="ZoneTexte 58"/>
          <p:cNvSpPr txBox="1"/>
          <p:nvPr/>
        </p:nvSpPr>
        <p:spPr>
          <a:xfrm>
            <a:off x="8056160" y="4510952"/>
            <a:ext cx="83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</a:t>
            </a:r>
            <a:r>
              <a:rPr lang="fr-FR" sz="2400" baseline="-25000" dirty="0" smtClean="0"/>
              <a:t>s</a:t>
            </a:r>
            <a:r>
              <a:rPr lang="fr-FR" sz="2400" dirty="0" smtClean="0"/>
              <a:t>(t)</a:t>
            </a:r>
            <a:endParaRPr lang="fr-FR" sz="2400" dirty="0"/>
          </a:p>
        </p:txBody>
      </p:sp>
      <p:sp>
        <p:nvSpPr>
          <p:cNvPr id="61" name="Accolade fermante 60"/>
          <p:cNvSpPr/>
          <p:nvPr/>
        </p:nvSpPr>
        <p:spPr>
          <a:xfrm rot="16200000">
            <a:off x="1468576" y="1347320"/>
            <a:ext cx="468052" cy="159673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873776" y="1412776"/>
            <a:ext cx="16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Modulation</a:t>
            </a:r>
            <a:endParaRPr lang="fr-FR" dirty="0"/>
          </a:p>
        </p:txBody>
      </p:sp>
      <p:sp>
        <p:nvSpPr>
          <p:cNvPr id="63" name="Accolade fermante 62"/>
          <p:cNvSpPr/>
          <p:nvPr/>
        </p:nvSpPr>
        <p:spPr>
          <a:xfrm rot="16200000">
            <a:off x="5468961" y="-539751"/>
            <a:ext cx="468052" cy="537087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4694890" y="1412776"/>
            <a:ext cx="208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Démodulation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25916" y="47667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Exemple de la modulation d’amplitude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0284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2439" r="9091" b="2137"/>
          <a:stretch/>
        </p:blipFill>
        <p:spPr>
          <a:xfrm>
            <a:off x="92059" y="44624"/>
            <a:ext cx="8944437" cy="44319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10356" r="8955" b="3398"/>
          <a:stretch/>
        </p:blipFill>
        <p:spPr>
          <a:xfrm>
            <a:off x="92059" y="4509120"/>
            <a:ext cx="3543837" cy="17513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35896" y="512318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X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t="9918" r="9145" b="2822"/>
          <a:stretch/>
        </p:blipFill>
        <p:spPr>
          <a:xfrm>
            <a:off x="4211960" y="4437112"/>
            <a:ext cx="4239816" cy="214529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5004048" y="4725144"/>
            <a:ext cx="576064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076056" y="469552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Te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231926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Te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043608" y="2348880"/>
            <a:ext cx="288032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5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09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/>
          <p:nvPr/>
        </p:nvCxnSpPr>
        <p:spPr>
          <a:xfrm>
            <a:off x="490984" y="4303018"/>
            <a:ext cx="82574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4427984" y="2276872"/>
            <a:ext cx="0" cy="20162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860032" y="2996952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3995936" y="2996952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588224" y="2984376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724128" y="2984376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156176" y="2564904"/>
            <a:ext cx="0" cy="172819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8316416" y="2984376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7524328" y="2984376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7920048" y="2564904"/>
            <a:ext cx="0" cy="172819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3131840" y="2984376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2267744" y="2984376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2699976" y="2564904"/>
            <a:ext cx="0" cy="172819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1403648" y="2984376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539552" y="2984376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971952" y="2564904"/>
            <a:ext cx="0" cy="172819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8748464" y="40496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</a:t>
            </a:r>
            <a:endParaRPr lang="fr-FR" sz="2400" dirty="0"/>
          </a:p>
        </p:txBody>
      </p:sp>
      <p:sp>
        <p:nvSpPr>
          <p:cNvPr id="38" name="ZoneTexte 37"/>
          <p:cNvSpPr txBox="1"/>
          <p:nvPr/>
        </p:nvSpPr>
        <p:spPr>
          <a:xfrm>
            <a:off x="4067944" y="17008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s</a:t>
            </a:r>
            <a:r>
              <a:rPr lang="fr-FR" sz="2400" baseline="-25000" dirty="0" err="1" smtClean="0"/>
              <a:t>ech</a:t>
            </a:r>
            <a:r>
              <a:rPr lang="fr-FR" sz="2400" dirty="0" smtClean="0"/>
              <a:t>(f)</a:t>
            </a:r>
            <a:endParaRPr lang="fr-FR" sz="2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4644008" y="428052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f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756484" y="4298057"/>
            <a:ext cx="52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-f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445389" y="428051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f</a:t>
            </a:r>
            <a:r>
              <a:rPr lang="fr-FR" sz="2400" baseline="-25000" dirty="0" smtClean="0">
                <a:solidFill>
                  <a:srgbClr val="FF0000"/>
                </a:solidFill>
              </a:rPr>
              <a:t>e</a:t>
            </a:r>
            <a:r>
              <a:rPr lang="fr-FR" sz="2400" dirty="0" smtClean="0">
                <a:solidFill>
                  <a:srgbClr val="FF0000"/>
                </a:solidFill>
              </a:rPr>
              <a:t>-f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228184" y="42980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f</a:t>
            </a:r>
            <a:r>
              <a:rPr lang="fr-FR" sz="2400" baseline="-25000" dirty="0" smtClean="0">
                <a:solidFill>
                  <a:srgbClr val="FF0000"/>
                </a:solidFill>
              </a:rPr>
              <a:t>e</a:t>
            </a:r>
            <a:r>
              <a:rPr lang="fr-FR" sz="2400" dirty="0" smtClean="0">
                <a:solidFill>
                  <a:srgbClr val="FF0000"/>
                </a:solidFill>
              </a:rPr>
              <a:t>+f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920372" y="4298057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2f</a:t>
            </a:r>
            <a:r>
              <a:rPr lang="fr-FR" sz="2400" baseline="-25000" dirty="0" smtClean="0">
                <a:solidFill>
                  <a:srgbClr val="FF0000"/>
                </a:solidFill>
              </a:rPr>
              <a:t>e</a:t>
            </a:r>
            <a:r>
              <a:rPr lang="fr-FR" sz="2400" dirty="0" smtClean="0">
                <a:solidFill>
                  <a:srgbClr val="FF0000"/>
                </a:solidFill>
              </a:rPr>
              <a:t>+f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99592" y="4298057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-2f</a:t>
            </a:r>
            <a:r>
              <a:rPr lang="fr-FR" sz="2400" baseline="-25000" dirty="0" smtClean="0">
                <a:solidFill>
                  <a:srgbClr val="FF0000"/>
                </a:solidFill>
              </a:rPr>
              <a:t>e</a:t>
            </a:r>
            <a:r>
              <a:rPr lang="fr-FR" sz="2400" dirty="0" smtClean="0">
                <a:solidFill>
                  <a:srgbClr val="FF0000"/>
                </a:solidFill>
              </a:rPr>
              <a:t>+f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699792" y="4293096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-f</a:t>
            </a:r>
            <a:r>
              <a:rPr lang="fr-FR" sz="2400" baseline="-25000" dirty="0" smtClean="0">
                <a:solidFill>
                  <a:srgbClr val="FF0000"/>
                </a:solidFill>
              </a:rPr>
              <a:t>e</a:t>
            </a:r>
            <a:r>
              <a:rPr lang="fr-FR" sz="2400" dirty="0" smtClean="0">
                <a:solidFill>
                  <a:srgbClr val="FF0000"/>
                </a:solidFill>
              </a:rPr>
              <a:t>+f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092280" y="430301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2f</a:t>
            </a:r>
            <a:r>
              <a:rPr lang="fr-FR" sz="2400" baseline="-25000" dirty="0" smtClean="0">
                <a:solidFill>
                  <a:srgbClr val="FF0000"/>
                </a:solidFill>
              </a:rPr>
              <a:t>e</a:t>
            </a:r>
            <a:r>
              <a:rPr lang="fr-FR" sz="2400" dirty="0" smtClean="0">
                <a:solidFill>
                  <a:srgbClr val="FF0000"/>
                </a:solidFill>
              </a:rPr>
              <a:t>-f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907704" y="4303018"/>
            <a:ext cx="79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-f</a:t>
            </a:r>
            <a:r>
              <a:rPr lang="fr-FR" sz="2400" baseline="-25000" dirty="0" smtClean="0">
                <a:solidFill>
                  <a:srgbClr val="FF0000"/>
                </a:solidFill>
              </a:rPr>
              <a:t>e</a:t>
            </a:r>
            <a:r>
              <a:rPr lang="fr-FR" sz="2400" dirty="0" smtClean="0">
                <a:solidFill>
                  <a:srgbClr val="FF0000"/>
                </a:solidFill>
              </a:rPr>
              <a:t>-f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5848" y="42930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-2f</a:t>
            </a:r>
            <a:r>
              <a:rPr lang="fr-FR" sz="2400" baseline="-25000" dirty="0" smtClean="0">
                <a:solidFill>
                  <a:srgbClr val="FF0000"/>
                </a:solidFill>
              </a:rPr>
              <a:t>e</a:t>
            </a:r>
            <a:r>
              <a:rPr lang="fr-FR" sz="2400" dirty="0" smtClean="0">
                <a:solidFill>
                  <a:srgbClr val="FF0000"/>
                </a:solidFill>
              </a:rPr>
              <a:t>-f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endParaRPr lang="fr-FR" sz="2400" baseline="-25000" dirty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5848" y="62068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Spectre d’un signal sinusoïdal échantillonné à </a:t>
            </a:r>
            <a:r>
              <a:rPr lang="fr-FR" sz="2800" b="1" dirty="0" err="1" smtClean="0"/>
              <a:t>f</a:t>
            </a:r>
            <a:r>
              <a:rPr lang="fr-FR" sz="2800" b="1" baseline="-25000" dirty="0" err="1" smtClean="0"/>
              <a:t>e</a:t>
            </a:r>
            <a:endParaRPr lang="fr-FR" sz="2800" b="1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4427984" y="2840359"/>
            <a:ext cx="864096" cy="144016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5051235" y="4303018"/>
                <a:ext cx="478243" cy="81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fr-FR" sz="2400" b="0" i="0" baseline="-250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235" y="4303018"/>
                <a:ext cx="478243" cy="8156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4283968" y="4263479"/>
            <a:ext cx="27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0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47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2523" b="10253"/>
          <a:stretch/>
        </p:blipFill>
        <p:spPr>
          <a:xfrm>
            <a:off x="45616" y="836712"/>
            <a:ext cx="9036560" cy="48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2366" b="10410"/>
          <a:stretch/>
        </p:blipFill>
        <p:spPr>
          <a:xfrm>
            <a:off x="89396" y="872066"/>
            <a:ext cx="9054604" cy="49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916" y="47667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Exemple de la modulation d’amplitude</a:t>
            </a:r>
            <a:endParaRPr lang="fr-F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084016" y="2492896"/>
            <a:ext cx="1656184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84016" y="27237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Modulation</a:t>
            </a:r>
            <a:endParaRPr lang="fr-FR" dirty="0"/>
          </a:p>
        </p:txBody>
      </p:sp>
      <p:cxnSp>
        <p:nvCxnSpPr>
          <p:cNvPr id="6" name="Connecteur droit avec flèche 5"/>
          <p:cNvCxnSpPr>
            <a:endCxn id="3" idx="1"/>
          </p:cNvCxnSpPr>
          <p:nvPr/>
        </p:nvCxnSpPr>
        <p:spPr>
          <a:xfrm>
            <a:off x="715864" y="2954560"/>
            <a:ext cx="1368152" cy="6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00240" y="2434679"/>
            <a:ext cx="144016" cy="1052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756424" y="2434679"/>
            <a:ext cx="144016" cy="1052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>
            <a:stCxn id="3" idx="3"/>
            <a:endCxn id="7" idx="1"/>
          </p:cNvCxnSpPr>
          <p:nvPr/>
        </p:nvCxnSpPr>
        <p:spPr>
          <a:xfrm>
            <a:off x="3740200" y="2960948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76504" y="2492896"/>
            <a:ext cx="1872208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404496" y="26969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Démodulation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516216" y="4149080"/>
            <a:ext cx="1944216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444208" y="43531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Caractérisation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5911623" y="2994091"/>
            <a:ext cx="56488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1" idx="2"/>
          </p:cNvCxnSpPr>
          <p:nvPr/>
        </p:nvCxnSpPr>
        <p:spPr>
          <a:xfrm>
            <a:off x="7412608" y="3429000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2460873">
            <a:off x="3514090" y="2384354"/>
            <a:ext cx="1008112" cy="1224136"/>
          </a:xfrm>
          <a:prstGeom prst="arc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rc 25"/>
          <p:cNvSpPr/>
          <p:nvPr/>
        </p:nvSpPr>
        <p:spPr>
          <a:xfrm rot="2460873">
            <a:off x="3687449" y="2385415"/>
            <a:ext cx="1008112" cy="1224136"/>
          </a:xfrm>
          <a:prstGeom prst="arc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/>
          <p:cNvSpPr/>
          <p:nvPr/>
        </p:nvSpPr>
        <p:spPr>
          <a:xfrm rot="13097705">
            <a:off x="5440787" y="2234606"/>
            <a:ext cx="1008112" cy="1224136"/>
          </a:xfrm>
          <a:prstGeom prst="arc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/>
          <p:cNvSpPr/>
          <p:nvPr/>
        </p:nvSpPr>
        <p:spPr>
          <a:xfrm rot="13097705">
            <a:off x="5244355" y="2234606"/>
            <a:ext cx="1008112" cy="1224136"/>
          </a:xfrm>
          <a:prstGeom prst="arc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64344" y="2420888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Information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288910" y="3429000"/>
            <a:ext cx="147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Antennes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2912108" y="1700808"/>
            <a:ext cx="82809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853117" y="1368460"/>
            <a:ext cx="234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Mise en forme</a:t>
            </a:r>
            <a:endParaRPr lang="fr-FR" sz="2400" dirty="0">
              <a:solidFill>
                <a:srgbClr val="FF000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5828432" y="1700808"/>
            <a:ext cx="119184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09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6658" r="8981" b="3015"/>
          <a:stretch/>
        </p:blipFill>
        <p:spPr>
          <a:xfrm>
            <a:off x="27506" y="1313408"/>
            <a:ext cx="9085910" cy="47078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916" y="47667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Signal modulé en amplitude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2821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43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271" y="47667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Exemple du filtre passe –bas du 1</a:t>
            </a:r>
            <a:r>
              <a:rPr lang="fr-FR" sz="2800" b="1" baseline="30000" dirty="0" smtClean="0"/>
              <a:t>er</a:t>
            </a:r>
            <a:r>
              <a:rPr lang="fr-FR" sz="2800" b="1" dirty="0" smtClean="0"/>
              <a:t> ordre</a:t>
            </a:r>
            <a:endParaRPr lang="fr-FR" sz="2800" b="1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31540" y="2600357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39652" y="2420337"/>
            <a:ext cx="792088" cy="360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>
            <a:stCxn id="5" idx="3"/>
          </p:cNvCxnSpPr>
          <p:nvPr/>
        </p:nvCxnSpPr>
        <p:spPr>
          <a:xfrm>
            <a:off x="2231740" y="2600357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735796" y="2600357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375756" y="3104413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375756" y="3256813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735796" y="3248429"/>
            <a:ext cx="0" cy="6840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483768" y="3932505"/>
            <a:ext cx="468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483768" y="3932505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591780" y="3932505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735796" y="3932505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879812" y="3932505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91580" y="3932505"/>
            <a:ext cx="468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91580" y="3932505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899592" y="3932505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043608" y="3932505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187624" y="3932505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1007604" y="2600357"/>
            <a:ext cx="0" cy="13321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3483369" y="2780376"/>
            <a:ext cx="0" cy="8100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655676" y="199467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</a:t>
            </a:r>
            <a:endParaRPr lang="fr-FR" sz="2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3095836" y="296053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</a:t>
            </a:r>
            <a:endParaRPr lang="fr-FR" sz="2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367904" y="3025980"/>
            <a:ext cx="66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FF0000"/>
                </a:solidFill>
              </a:rPr>
              <a:t>e</a:t>
            </a:r>
            <a:r>
              <a:rPr lang="fr-FR" sz="2400" dirty="0" smtClean="0">
                <a:solidFill>
                  <a:srgbClr val="FF0000"/>
                </a:solidFill>
              </a:rPr>
              <a:t>(t)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555377" y="2968652"/>
            <a:ext cx="66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FF0000"/>
                </a:solidFill>
              </a:rPr>
              <a:t>s</a:t>
            </a:r>
            <a:r>
              <a:rPr lang="fr-FR" sz="2400" dirty="0" smtClean="0">
                <a:solidFill>
                  <a:srgbClr val="FF0000"/>
                </a:solidFill>
              </a:rPr>
              <a:t>(t)</a:t>
            </a:r>
            <a:endParaRPr lang="fr-FR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ZoneTexte 37"/>
              <p:cNvSpPr txBox="1"/>
              <p:nvPr/>
            </p:nvSpPr>
            <p:spPr>
              <a:xfrm>
                <a:off x="4355976" y="2492896"/>
                <a:ext cx="3960440" cy="1027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/>
                  <a:t>Fonction de transfert : </a:t>
                </a:r>
              </a:p>
              <a:p>
                <a:pPr algn="ctr"/>
                <a:r>
                  <a:rPr lang="fr-FR" sz="2400" i="1" u="sng" dirty="0" smtClean="0"/>
                  <a:t>H</a:t>
                </a:r>
                <a:r>
                  <a:rPr lang="fr-FR" sz="2400" i="1" dirty="0" smtClean="0"/>
                  <a:t>(j</a:t>
                </a:r>
                <a:r>
                  <a:rPr lang="el-GR" sz="2400" i="1" dirty="0" smtClean="0"/>
                  <a:t>ω</a:t>
                </a:r>
                <a:r>
                  <a:rPr lang="fr-FR" sz="2400" i="1" dirty="0" smtClean="0"/>
                  <a:t>)</a:t>
                </a:r>
                <a:r>
                  <a:rPr lang="fr-FR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1+</m:t>
                        </m:r>
                        <m:r>
                          <a:rPr lang="fr-FR" sz="2400" b="0" i="1" smtClean="0">
                            <a:latin typeface="Cambria Math"/>
                          </a:rPr>
                          <m:t>𝑗𝑅𝐶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ω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492896"/>
                <a:ext cx="3960440" cy="1027012"/>
              </a:xfrm>
              <a:prstGeom prst="rect">
                <a:avLst/>
              </a:prstGeom>
              <a:blipFill rotWithShape="1">
                <a:blip r:embed="rId2"/>
                <a:stretch>
                  <a:fillRect t="-4762" b="-17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4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6827" r="7844" b="2794"/>
          <a:stretch/>
        </p:blipFill>
        <p:spPr>
          <a:xfrm>
            <a:off x="233423" y="908720"/>
            <a:ext cx="880307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7098" r="8518" b="3154"/>
          <a:stretch/>
        </p:blipFill>
        <p:spPr>
          <a:xfrm>
            <a:off x="179513" y="893275"/>
            <a:ext cx="8784976" cy="53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250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136</Words>
  <Application>Microsoft Office PowerPoint</Application>
  <PresentationFormat>Affichage à l'écran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Corentin Logé</dc:creator>
  <cp:lastModifiedBy>Corentin Logé</cp:lastModifiedBy>
  <cp:revision>26</cp:revision>
  <dcterms:created xsi:type="dcterms:W3CDTF">2020-11-25T17:53:09Z</dcterms:created>
  <dcterms:modified xsi:type="dcterms:W3CDTF">2020-11-26T22:09:04Z</dcterms:modified>
</cp:coreProperties>
</file>