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c3c9a3a2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c3c9a3a2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9761f96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9761f96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c3c9a3a2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c3c9a3a2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9761f96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99761f96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c3c9a3a2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c3c9a3a2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9761f96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99761f96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c3c9a3a2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c3c9a3a2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3c9a3a2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c3c9a3a2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c3c9a3a2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c3c9a3a2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b9c1c632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b9c1c632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c3c9a3a2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c3c9a3a2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c3c9a3a2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c3c9a3a2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b9c1c632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b9c1c632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99761f96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99761f96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c3c9a3a2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c3c9a3a2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99761f96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99761f96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c3c9a3a2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c3c9a3a2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9761f9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99761f9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c3c9a3a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c3c9a3a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99761f96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99761f9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hyperlink" Target="http://ressources.univ-lemans.fr/AccesLibre/UM/Pedago/physique/02/divers/tantale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67575"/>
            <a:ext cx="8520600" cy="1024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Rétroaction et oscillations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338375"/>
            <a:ext cx="88323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Niveau :</a:t>
            </a: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CPGE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Pré-requis :</a:t>
            </a: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Électrocinétique</a:t>
            </a: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de base, théorème de </a:t>
            </a: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Millman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Fonctions de transfert, notation de Laplace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Systèmes linéaires, continus, invariants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Amplificateur linéaire intégré (ALI)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Modèles de l’ALI idéal et réel, régimes linéaire et saturé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Cambria"/>
                <a:ea typeface="Cambria"/>
                <a:cs typeface="Cambria"/>
                <a:sym typeface="Cambria"/>
              </a:rPr>
              <a:t> Modèle du fluide parfait, théorème de Bernoulli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Montage intégrateur inverseur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40551" l="69938" r="12281" t="37645"/>
          <a:stretch/>
        </p:blipFill>
        <p:spPr>
          <a:xfrm>
            <a:off x="2615100" y="1497600"/>
            <a:ext cx="4173400" cy="28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7101750" y="4757625"/>
            <a:ext cx="211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https://www.alloschool.com/</a:t>
            </a:r>
            <a:endParaRPr sz="1200"/>
          </a:p>
        </p:txBody>
      </p:sp>
      <p:sp>
        <p:nvSpPr>
          <p:cNvPr id="127" name="Google Shape;127;p23"/>
          <p:cNvSpPr txBox="1"/>
          <p:nvPr/>
        </p:nvSpPr>
        <p:spPr>
          <a:xfrm>
            <a:off x="2416825" y="1425300"/>
            <a:ext cx="10164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2677100" y="3151700"/>
            <a:ext cx="3471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e’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6299800" y="3151700"/>
            <a:ext cx="3471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s’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039200" y="1561125"/>
            <a:ext cx="532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>
                <a:solidFill>
                  <a:srgbClr val="FF0000"/>
                </a:solidFill>
              </a:rPr>
              <a:t>.</a:t>
            </a:r>
            <a:endParaRPr sz="10000">
              <a:solidFill>
                <a:srgbClr val="FF0000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187475" y="2813475"/>
            <a:ext cx="12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A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Montage comparateur à hystérésis inverseur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23574" l="44978" r="42375" t="54753"/>
          <a:stretch/>
        </p:blipFill>
        <p:spPr>
          <a:xfrm>
            <a:off x="3103312" y="1611200"/>
            <a:ext cx="2937375" cy="283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23575" l="57357" r="39606" t="65761"/>
          <a:stretch/>
        </p:blipFill>
        <p:spPr>
          <a:xfrm>
            <a:off x="5676475" y="3048900"/>
            <a:ext cx="705075" cy="139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6040675" y="3514300"/>
            <a:ext cx="2727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s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4870825" y="2900200"/>
            <a:ext cx="272700" cy="19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6927300" y="4774200"/>
            <a:ext cx="221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http://www.etienne-thibierge.fr</a:t>
            </a:r>
            <a:endParaRPr sz="1200"/>
          </a:p>
        </p:txBody>
      </p:sp>
      <p:sp>
        <p:nvSpPr>
          <p:cNvPr id="146" name="Google Shape;146;p25"/>
          <p:cNvSpPr txBox="1"/>
          <p:nvPr/>
        </p:nvSpPr>
        <p:spPr>
          <a:xfrm>
            <a:off x="5085325" y="2648688"/>
            <a:ext cx="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∞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3961850" y="1474375"/>
            <a:ext cx="532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>
                <a:solidFill>
                  <a:srgbClr val="FF0000"/>
                </a:solidFill>
              </a:rPr>
              <a:t>.</a:t>
            </a:r>
            <a:endParaRPr sz="10000">
              <a:solidFill>
                <a:srgbClr val="FF0000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4088325" y="2698300"/>
            <a:ext cx="12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A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23574" l="48352" r="49354" t="66683"/>
          <a:stretch/>
        </p:blipFill>
        <p:spPr>
          <a:xfrm>
            <a:off x="2860975" y="2648700"/>
            <a:ext cx="532801" cy="12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3961850" y="3272000"/>
            <a:ext cx="413400" cy="10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23576" l="42052" r="54609" t="63834"/>
          <a:stretch/>
        </p:blipFill>
        <p:spPr>
          <a:xfrm>
            <a:off x="3657375" y="3272000"/>
            <a:ext cx="775301" cy="16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3908675" y="3751650"/>
            <a:ext cx="2727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mbria"/>
                <a:ea typeface="Cambria"/>
                <a:cs typeface="Cambria"/>
                <a:sym typeface="Cambria"/>
              </a:rPr>
              <a:t>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313" y="1203505"/>
            <a:ext cx="5619625" cy="40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Oscillateur à relaxation électronique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1850325" y="2001450"/>
            <a:ext cx="2727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1441475" y="3446875"/>
            <a:ext cx="6531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s’=e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694051" y="1503325"/>
            <a:ext cx="151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Comparateur à hystérésis</a:t>
            </a:r>
            <a:endParaRPr sz="1800">
              <a:solidFill>
                <a:srgbClr val="FF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1091225" y="4598175"/>
            <a:ext cx="135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Intégrateur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6581175" y="2936475"/>
            <a:ext cx="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∞</a:t>
            </a:r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2739075" y="2937375"/>
            <a:ext cx="235500" cy="27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2416825" y="2999350"/>
            <a:ext cx="541800" cy="154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/>
        </p:nvSpPr>
        <p:spPr>
          <a:xfrm>
            <a:off x="6636825" y="2873625"/>
            <a:ext cx="762300" cy="16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2678875" y="3446875"/>
            <a:ext cx="3225900" cy="13371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/>
        </p:nvSpPr>
        <p:spPr>
          <a:xfrm>
            <a:off x="2317675" y="1204950"/>
            <a:ext cx="4102500" cy="21318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7"/>
          <p:cNvCxnSpPr/>
          <p:nvPr/>
        </p:nvCxnSpPr>
        <p:spPr>
          <a:xfrm flipH="1" rot="10800000">
            <a:off x="6593600" y="2843475"/>
            <a:ext cx="7800" cy="1754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7"/>
          <p:cNvSpPr txBox="1"/>
          <p:nvPr/>
        </p:nvSpPr>
        <p:spPr>
          <a:xfrm>
            <a:off x="6731175" y="3443025"/>
            <a:ext cx="5736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s=e’</a:t>
            </a:r>
            <a:endParaRPr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75" name="Google Shape;175;p27"/>
          <p:cNvCxnSpPr/>
          <p:nvPr/>
        </p:nvCxnSpPr>
        <p:spPr>
          <a:xfrm rot="10800000">
            <a:off x="2036875" y="2948800"/>
            <a:ext cx="3900" cy="1650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7"/>
          <p:cNvCxnSpPr/>
          <p:nvPr/>
        </p:nvCxnSpPr>
        <p:spPr>
          <a:xfrm rot="10800000">
            <a:off x="1997000" y="2916525"/>
            <a:ext cx="1479900" cy="1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338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Fonction de transfert de l’oscillateur complet en ne considérant que le gain de l’ALI :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>
                <a:latin typeface="Cambria"/>
                <a:ea typeface="Cambria"/>
                <a:cs typeface="Cambria"/>
                <a:sym typeface="Cambria"/>
              </a:rPr>
              <a:t>Système instable ⇒ oscillations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Oscillateur à relaxation électronique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838" y="2279388"/>
            <a:ext cx="463867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Oscillateur à relaxation électronique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b="31045" l="42983" r="21819" t="38463"/>
          <a:stretch/>
        </p:blipFill>
        <p:spPr>
          <a:xfrm>
            <a:off x="727075" y="1251775"/>
            <a:ext cx="7863362" cy="382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8349900" y="4774200"/>
            <a:ext cx="79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BUP 782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Oscillateur à relaxation : vase de Tantale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399" y="1116900"/>
            <a:ext cx="2559050" cy="39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/>
        </p:nvSpPr>
        <p:spPr>
          <a:xfrm>
            <a:off x="4189150" y="1536850"/>
            <a:ext cx="3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99150" y="3985275"/>
            <a:ext cx="270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http://ressources.univ-lemans.fr/AccesLibre/UM/Pedago/physique/02/divers/tantale.html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1" name="Google Shape;211;p33"/>
          <p:cNvCxnSpPr/>
          <p:nvPr/>
        </p:nvCxnSpPr>
        <p:spPr>
          <a:xfrm flipH="1">
            <a:off x="4970050" y="4759275"/>
            <a:ext cx="12300" cy="27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33"/>
          <p:cNvSpPr txBox="1"/>
          <p:nvPr/>
        </p:nvSpPr>
        <p:spPr>
          <a:xfrm>
            <a:off x="4970050" y="4695525"/>
            <a:ext cx="4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Dv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5503925" y="4480050"/>
            <a:ext cx="55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=0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19688" l="35146" r="44486" t="45927"/>
          <a:stretch/>
        </p:blipFill>
        <p:spPr>
          <a:xfrm>
            <a:off x="311700" y="1202213"/>
            <a:ext cx="2885952" cy="27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6927300" y="4774200"/>
            <a:ext cx="221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http://www.etienne-thibierge.fr</a:t>
            </a:r>
            <a:endParaRPr sz="1200"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Rétroaction avec un ALI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-11030" l="0" r="0" t="11030"/>
          <a:stretch/>
        </p:blipFill>
        <p:spPr>
          <a:xfrm>
            <a:off x="3347400" y="2256712"/>
            <a:ext cx="1001850" cy="10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9688" l="60038" r="3576" t="45927"/>
          <a:stretch/>
        </p:blipFill>
        <p:spPr>
          <a:xfrm>
            <a:off x="4499000" y="1582350"/>
            <a:ext cx="4424249" cy="23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38112" l="52648" r="29843" t="46898"/>
          <a:stretch/>
        </p:blipFill>
        <p:spPr>
          <a:xfrm>
            <a:off x="1784725" y="1375750"/>
            <a:ext cx="5354225" cy="25771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Rappels - Notations dans un circuit avec ALI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4">
            <a:alphaModFix/>
          </a:blip>
          <a:srcRect b="0" l="0" r="20223" t="0"/>
          <a:stretch/>
        </p:blipFill>
        <p:spPr>
          <a:xfrm>
            <a:off x="3924250" y="4236575"/>
            <a:ext cx="167780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6333325" y="2962175"/>
            <a:ext cx="309900" cy="4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endParaRPr i="1" sz="20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Rappels - Amplificateur linéaire intégré idéal et réel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4147500" cy="37431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ALI réel</a:t>
            </a:r>
            <a:endParaRPr b="1" sz="2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Fonction de transfert du 1er ordre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684925" y="1152475"/>
            <a:ext cx="4263600" cy="34704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ALI idéal</a:t>
            </a:r>
            <a:endParaRPr b="1" sz="2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Gain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23" y="2336248"/>
            <a:ext cx="206935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425" y="1999100"/>
            <a:ext cx="1322500" cy="2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625" y="2336250"/>
            <a:ext cx="1059150" cy="3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6">
            <a:alphaModFix/>
          </a:blip>
          <a:srcRect b="39661" l="32559" r="48735" t="44146"/>
          <a:stretch/>
        </p:blipFill>
        <p:spPr>
          <a:xfrm>
            <a:off x="4836425" y="2485000"/>
            <a:ext cx="3795947" cy="184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7">
            <a:alphaModFix/>
          </a:blip>
          <a:srcRect b="54706" l="70337" r="13261" t="29848"/>
          <a:stretch/>
        </p:blipFill>
        <p:spPr>
          <a:xfrm>
            <a:off x="670700" y="3026025"/>
            <a:ext cx="3270576" cy="17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6206675" y="4757625"/>
            <a:ext cx="301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Graphiques : https://www.alloschool.com/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Rappels- Méthodes d’étude en régimes linéaire et saturé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4147500" cy="2925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Régime linéaire</a:t>
            </a:r>
            <a:endParaRPr b="1" sz="2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On a 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Avec le théorème de 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Millman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, on déduit 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4684925" y="1152475"/>
            <a:ext cx="4263600" cy="37431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Régime saturé</a:t>
            </a:r>
            <a:endParaRPr b="1" sz="2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On suppose l’état de sortie 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On déduit une condition sur</a:t>
            </a:r>
            <a:r>
              <a:rPr lang="fr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e 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pour avoir une telle sortie </a:t>
            </a:r>
            <a:r>
              <a:rPr lang="fr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 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avec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- On suppose l’état de sortie 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On déduit une condition sur</a:t>
            </a:r>
            <a:r>
              <a:rPr lang="f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 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pour avoir une telle sortie </a:t>
            </a:r>
            <a:r>
              <a:rPr lang="f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 </a:t>
            </a:r>
            <a:r>
              <a:rPr lang="fr">
                <a:latin typeface="Cambria"/>
                <a:ea typeface="Cambria"/>
                <a:cs typeface="Cambria"/>
                <a:sym typeface="Cambria"/>
              </a:rPr>
              <a:t>avec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latin typeface="Cambria"/>
                <a:ea typeface="Cambria"/>
                <a:cs typeface="Cambria"/>
                <a:sym typeface="Cambria"/>
              </a:rPr>
              <a:t>- On trace le cycle d’hystérésis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925" y="1975775"/>
            <a:ext cx="210304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813" y="2982213"/>
            <a:ext cx="18192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9400" y="2036925"/>
            <a:ext cx="1017300" cy="2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2890" y="3265212"/>
            <a:ext cx="1030324" cy="2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5650" y="2786788"/>
            <a:ext cx="162605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5650" y="4015500"/>
            <a:ext cx="1626050" cy="26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38444" y="4493500"/>
            <a:ext cx="901781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