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72" r:id="rId3"/>
    <p:sldId id="285" r:id="rId4"/>
    <p:sldId id="294" r:id="rId5"/>
    <p:sldId id="293" r:id="rId6"/>
    <p:sldId id="288" r:id="rId7"/>
    <p:sldId id="297" r:id="rId8"/>
    <p:sldId id="296" r:id="rId9"/>
    <p:sldId id="295" r:id="rId10"/>
    <p:sldId id="298" r:id="rId11"/>
    <p:sldId id="299" r:id="rId12"/>
    <p:sldId id="286" r:id="rId13"/>
    <p:sldId id="28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" initials="R" lastIdx="2" clrIdx="0">
    <p:extLst>
      <p:ext uri="{19B8F6BF-5375-455C-9EA6-DF929625EA0E}">
        <p15:presenceInfo xmlns:p15="http://schemas.microsoft.com/office/powerpoint/2012/main" userId="Rém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before"/>
          <m:brkBinSub m:val="--"/>
        </m:mathPr>
      </a14:m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08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4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92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82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83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09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87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7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6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31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3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0BAB-EA6A-4558-8D39-FBDCE930478D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DE95-D4DB-4470-95BD-0267C7954C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6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3922" y="561830"/>
            <a:ext cx="9144000" cy="830743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LP 21 :Induction électromagnétique</a:t>
            </a:r>
            <a:endParaRPr lang="fr-FR" sz="4400" b="1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95416" y="2122308"/>
            <a:ext cx="11192239" cy="4168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b="1" dirty="0" smtClean="0"/>
              <a:t>Prérequis :  						           Niveau:  </a:t>
            </a:r>
            <a:r>
              <a:rPr lang="fr-FR" sz="2800" dirty="0" smtClean="0"/>
              <a:t>L1</a:t>
            </a:r>
          </a:p>
          <a:p>
            <a:pPr algn="l"/>
            <a:endParaRPr lang="fr-FR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Champ magnétique (aimant, spire, bobine, règle de la main droite, 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Actions du champ magnétique (forces de Laplace, moment magnétique)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800" dirty="0" smtClean="0"/>
              <a:t>Electrocinétique (conventions générateur/récepteur, bobine, loi des mailles) </a:t>
            </a: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869324" y="130853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1" y="57880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0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6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4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8752489" y="2109325"/>
            <a:ext cx="3168869" cy="4070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2" y="44906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366344" y="449063"/>
            <a:ext cx="9144000" cy="830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smtClean="0"/>
              <a:t>I-1) Flux magnétique</a:t>
            </a:r>
            <a:endParaRPr lang="fr-FR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662151" y="2327315"/>
                <a:ext cx="7267903" cy="501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/>
                  <a:t>Unité du flux magnétique :</a:t>
                </a:r>
              </a:p>
              <a:p>
                <a:endParaRPr lang="fr-FR" sz="2400" b="0" i="1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begChr m:val="["/>
                        <m:endChr m:val="]"/>
                        <m:ctrlP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𝑊𝑏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 smtClean="0"/>
                  <a:t>     	le Weber</a:t>
                </a:r>
              </a:p>
              <a:p>
                <a:endParaRPr lang="fr-FR" dirty="0"/>
              </a:p>
              <a:p>
                <a:endParaRPr lang="fr-FR" u="sng" dirty="0" smtClean="0"/>
              </a:p>
              <a:p>
                <a:r>
                  <a:rPr lang="fr-FR" sz="2400" u="sng" dirty="0" smtClean="0"/>
                  <a:t>Remarque : </a:t>
                </a:r>
              </a:p>
              <a:p>
                <a:endParaRPr lang="fr-FR" sz="2400" dirty="0"/>
              </a:p>
              <a:p>
                <a:r>
                  <a:rPr lang="fr-FR" sz="2400" dirty="0" smtClean="0"/>
                  <a:t>Pour une bobine :</a:t>
                </a:r>
                <a:endParaRPr lang="fr-F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fr-F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fr-F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sz="2400" dirty="0" smtClean="0"/>
              </a:p>
              <a:p>
                <a:r>
                  <a:rPr lang="fr-FR" sz="2400" dirty="0" smtClean="0"/>
                  <a:t>	</a:t>
                </a:r>
              </a:p>
              <a:p>
                <a:endParaRPr lang="fr-FR" sz="2400" dirty="0"/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51" y="2327315"/>
                <a:ext cx="7267903" cy="5017143"/>
              </a:xfrm>
              <a:prstGeom prst="rect">
                <a:avLst/>
              </a:prstGeom>
              <a:blipFill rotWithShape="0">
                <a:blip r:embed="rId2"/>
                <a:stretch>
                  <a:fillRect l="-1342" t="-97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7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7490691" y="2109325"/>
            <a:ext cx="4430667" cy="4070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2" y="44906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366344" y="449063"/>
            <a:ext cx="9144000" cy="830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 smtClean="0"/>
              <a:t>I-1) Flux magnétique</a:t>
            </a:r>
            <a:endParaRPr lang="fr-FR" sz="44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9742"/>
            <a:ext cx="7324437" cy="3710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7850909" y="2410691"/>
                <a:ext cx="1708727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fr-FR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fr-FR" dirty="0" smtClean="0"/>
                  <a:t>=</a:t>
                </a:r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909" y="2410691"/>
                <a:ext cx="1708727" cy="404791"/>
              </a:xfrm>
              <a:prstGeom prst="rect">
                <a:avLst/>
              </a:prstGeom>
              <a:blipFill rotWithShape="0">
                <a:blip r:embed="rId3"/>
                <a:stretch>
                  <a:fillRect t="-22388" b="-223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7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5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6344" y="490892"/>
            <a:ext cx="9144000" cy="830743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II-1) Auto-induction</a:t>
            </a:r>
            <a:endParaRPr lang="fr-FR" sz="4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2" y="44906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90" y="1405292"/>
            <a:ext cx="5863865" cy="52567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7685158" y="1967820"/>
                <a:ext cx="913391" cy="331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𝐿𝑖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158" y="1967820"/>
                <a:ext cx="913391" cy="331437"/>
              </a:xfrm>
              <a:prstGeom prst="rect">
                <a:avLst/>
              </a:prstGeom>
              <a:blipFill rotWithShape="0">
                <a:blip r:embed="rId3"/>
                <a:stretch>
                  <a:fillRect l="-6667" r="-4667" b="-222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938344" y="1777888"/>
            <a:ext cx="5874965" cy="460443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086764" y="1948873"/>
            <a:ext cx="411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Flux propre :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321294" y="2706255"/>
            <a:ext cx="3229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Avec </a:t>
            </a:r>
            <a:r>
              <a:rPr lang="fr-FR" b="1" dirty="0" smtClean="0"/>
              <a:t>L</a:t>
            </a:r>
            <a:r>
              <a:rPr lang="fr-FR" dirty="0" smtClean="0"/>
              <a:t> </a:t>
            </a:r>
            <a:r>
              <a:rPr lang="fr-FR" b="1" dirty="0" smtClean="0"/>
              <a:t>l’inductance propre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6230216" y="3343962"/>
                <a:ext cx="486615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L s’exprime en henrys : H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fr-FR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 panose="02040503050406030204" pitchFamily="18" charset="0"/>
                      </a:rPr>
                      <m:t>kg</m:t>
                    </m:r>
                    <m:r>
                      <a:rPr lang="fr-FR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fr-FR" b="0" i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fr-FR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fr-FR" b="0" i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fr-FR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dirty="0" smtClean="0"/>
              </a:p>
              <a:p>
                <a:r>
                  <a:rPr lang="fr-FR" dirty="0" smtClean="0"/>
                  <a:t>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/>
                  <a:t>L est toujours positive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216" y="3343962"/>
                <a:ext cx="4866152" cy="1754326"/>
              </a:xfrm>
              <a:prstGeom prst="rect">
                <a:avLst/>
              </a:prstGeom>
              <a:blipFill rotWithShape="0">
                <a:blip r:embed="rId4"/>
                <a:stretch>
                  <a:fillRect l="-752" t="-2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5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0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6344" y="490892"/>
            <a:ext cx="9144000" cy="830743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II-4) Inductance mutuelle</a:t>
            </a:r>
            <a:endParaRPr lang="fr-FR" sz="4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2" y="44906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7107818" y="2634325"/>
                <a:ext cx="13651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1→2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818" y="2634325"/>
                <a:ext cx="1365181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4018" r="-893" b="-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751782" y="1777888"/>
            <a:ext cx="5061527" cy="460443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877933" y="1927736"/>
            <a:ext cx="4110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circuit 2 intercepte les lignes de champ magnétiques du circuit 1.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877933" y="4318893"/>
            <a:ext cx="3229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Avec </a:t>
            </a:r>
            <a:r>
              <a:rPr lang="fr-FR" b="1" dirty="0"/>
              <a:t>M</a:t>
            </a:r>
            <a:r>
              <a:rPr lang="fr-FR" dirty="0" smtClean="0"/>
              <a:t> </a:t>
            </a:r>
            <a:r>
              <a:rPr lang="fr-FR" b="1" dirty="0" smtClean="0"/>
              <a:t>l’inductance mutuelle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877933" y="5038306"/>
            <a:ext cx="3966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</a:t>
            </a:r>
            <a:r>
              <a:rPr lang="fr-FR" dirty="0" smtClean="0"/>
              <a:t> s’exprime en henrys : </a:t>
            </a:r>
          </a:p>
          <a:p>
            <a:r>
              <a:rPr lang="fr-FR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Son signe dépend de l’orientation.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8" y="1510519"/>
            <a:ext cx="6382641" cy="498227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6877933" y="3168054"/>
            <a:ext cx="411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 même pour le circuit 1 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7107818" y="3613600"/>
                <a:ext cx="13771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2→1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818" y="3613600"/>
                <a:ext cx="1377108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982" r="-885" b="-2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487339" y="5038306"/>
                <a:ext cx="20460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H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fr-FR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fr-FR">
                        <a:latin typeface="Cambria Math" panose="02040503050406030204" pitchFamily="18" charset="0"/>
                      </a:rPr>
                      <m:t>kg</m:t>
                    </m:r>
                    <m:r>
                      <a:rPr lang="fr-FR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fr-FR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fr-FR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fr-FR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339" y="5038306"/>
                <a:ext cx="204600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381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5506" y="0"/>
            <a:ext cx="12317506" cy="703729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8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6344" y="490892"/>
            <a:ext cx="9144000" cy="830743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III-3) Bilan de puissance</a:t>
            </a:r>
            <a:endParaRPr lang="fr-FR" sz="4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2" y="44906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88734" y="1827954"/>
            <a:ext cx="77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L’équation mécanique est multipliée par v et l’équation électrique par i :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34" y="2173370"/>
            <a:ext cx="6843446" cy="128673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24519" y="1753176"/>
            <a:ext cx="7501427" cy="16971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4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6344" y="490892"/>
            <a:ext cx="9144000" cy="830743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III-3) Bilan de puissance</a:t>
            </a:r>
            <a:endParaRPr lang="fr-FR" sz="4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2" y="44906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24519" y="3673786"/>
            <a:ext cx="3600200" cy="246206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88734" y="1827954"/>
            <a:ext cx="77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L’équation mécanique est multipliée par v et l’équation électrique par i :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34" y="2173370"/>
            <a:ext cx="6843446" cy="128673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505418" y="3757557"/>
            <a:ext cx="77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combinant les deux équations :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14" y="4176529"/>
            <a:ext cx="2639877" cy="711006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05417" y="4904817"/>
            <a:ext cx="77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Finalement :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14" y="5355481"/>
            <a:ext cx="2433931" cy="61996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24519" y="1753176"/>
            <a:ext cx="7501427" cy="16971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6344" y="490892"/>
            <a:ext cx="9144000" cy="830743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III-3) Bilan de puissance</a:t>
            </a:r>
            <a:endParaRPr lang="fr-FR" sz="4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954922" y="449063"/>
            <a:ext cx="8382001" cy="9144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24519" y="3673786"/>
            <a:ext cx="3600200" cy="246206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88734" y="1827954"/>
            <a:ext cx="77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L’équation mécanique est multipliée par v et l’équation électrique par i :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34" y="2173370"/>
            <a:ext cx="6843446" cy="128673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505418" y="3757557"/>
            <a:ext cx="77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combinant les deux équations :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14" y="4176529"/>
            <a:ext cx="2639877" cy="711006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05417" y="4904817"/>
            <a:ext cx="777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Finalement :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14" y="5355481"/>
            <a:ext cx="2433931" cy="61996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614" y="3886718"/>
            <a:ext cx="6617815" cy="177874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24519" y="1753176"/>
            <a:ext cx="7501427" cy="16971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7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12724</TotalTime>
  <Words>152</Words>
  <Application>Microsoft Office PowerPoint</Application>
  <PresentationFormat>Grand écran</PresentationFormat>
  <Paragraphs>47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Thème Office</vt:lpstr>
      <vt:lpstr>LP 21 :Induction électromagnétique</vt:lpstr>
      <vt:lpstr>Présentation PowerPoint</vt:lpstr>
      <vt:lpstr>II-1) Auto-induction</vt:lpstr>
      <vt:lpstr>Présentation PowerPoint</vt:lpstr>
      <vt:lpstr>II-4) Inductance mutuelle</vt:lpstr>
      <vt:lpstr>Présentation PowerPoint</vt:lpstr>
      <vt:lpstr>III-3) Bilan de puissance</vt:lpstr>
      <vt:lpstr>III-3) Bilan de puissance</vt:lpstr>
      <vt:lpstr>III-3) Bilan de puissance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leçon : Suivi cinétique d’une réaction chimique</dc:title>
  <dc:creator>Rémy</dc:creator>
  <cp:lastModifiedBy>Rémy</cp:lastModifiedBy>
  <cp:revision>57</cp:revision>
  <dcterms:created xsi:type="dcterms:W3CDTF">2020-10-03T13:20:39Z</dcterms:created>
  <dcterms:modified xsi:type="dcterms:W3CDTF">2021-04-01T13:57:34Z</dcterms:modified>
</cp:coreProperties>
</file>