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3" r:id="rId1"/>
  </p:sldMasterIdLst>
  <p:sldIdLst>
    <p:sldId id="256" r:id="rId2"/>
    <p:sldId id="272" r:id="rId3"/>
    <p:sldId id="285" r:id="rId4"/>
    <p:sldId id="294" r:id="rId5"/>
    <p:sldId id="293" r:id="rId6"/>
    <p:sldId id="288" r:id="rId7"/>
    <p:sldId id="297" r:id="rId8"/>
    <p:sldId id="296" r:id="rId9"/>
    <p:sldId id="295" r:id="rId10"/>
    <p:sldId id="298" r:id="rId11"/>
    <p:sldId id="299" r:id="rId12"/>
    <p:sldId id="286" r:id="rId13"/>
    <p:sldId id="287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émy" initials="R" lastIdx="2" clrIdx="0">
    <p:extLst>
      <p:ext uri="{19B8F6BF-5375-455C-9EA6-DF929625EA0E}">
        <p15:presenceInfo xmlns:p15="http://schemas.microsoft.com/office/powerpoint/2012/main" userId="Rém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4599F94E-CEE6-441E-89CC-EB005ECD8F06}">
      <a14:m xmlns:a14="http://schemas.microsoft.com/office/drawing/2010/main">
        <m:mathPr xmlns:m="http://schemas.openxmlformats.org/officeDocument/2006/math">
          <m:brkBin m:val="before"/>
          <m:brkBinSub m:val="--"/>
        </m:mathPr>
      </a14:m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0BAB-EA6A-4558-8D39-FBDCE930478D}" type="datetimeFigureOut">
              <a:rPr lang="fr-FR" smtClean="0"/>
              <a:t>27/03/2021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ADE95-D4DB-4470-95BD-0267C7954C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4081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0BAB-EA6A-4558-8D39-FBDCE930478D}" type="datetimeFigureOut">
              <a:rPr lang="fr-FR" smtClean="0"/>
              <a:t>27/03/2021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ADE95-D4DB-4470-95BD-0267C7954C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3402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0BAB-EA6A-4558-8D39-FBDCE930478D}" type="datetimeFigureOut">
              <a:rPr lang="fr-FR" smtClean="0"/>
              <a:t>27/03/2021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ADE95-D4DB-4470-95BD-0267C7954C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4926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0BAB-EA6A-4558-8D39-FBDCE930478D}" type="datetimeFigureOut">
              <a:rPr lang="fr-FR" smtClean="0"/>
              <a:t>27/03/2021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ADE95-D4DB-4470-95BD-0267C7954C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7826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0BAB-EA6A-4558-8D39-FBDCE930478D}" type="datetimeFigureOut">
              <a:rPr lang="fr-FR" smtClean="0"/>
              <a:t>27/03/2021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ADE95-D4DB-4470-95BD-0267C7954C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6834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0BAB-EA6A-4558-8D39-FBDCE930478D}" type="datetimeFigureOut">
              <a:rPr lang="fr-FR" smtClean="0"/>
              <a:t>27/03/2021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ADE95-D4DB-4470-95BD-0267C7954C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8090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0BAB-EA6A-4558-8D39-FBDCE930478D}" type="datetimeFigureOut">
              <a:rPr lang="fr-FR" smtClean="0"/>
              <a:t>27/03/2021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ADE95-D4DB-4470-95BD-0267C7954C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7878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0BAB-EA6A-4558-8D39-FBDCE930478D}" type="datetimeFigureOut">
              <a:rPr lang="fr-FR" smtClean="0"/>
              <a:t>27/03/2021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ADE95-D4DB-4470-95BD-0267C7954C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4700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0BAB-EA6A-4558-8D39-FBDCE930478D}" type="datetimeFigureOut">
              <a:rPr lang="fr-FR" smtClean="0"/>
              <a:t>27/03/2021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ADE95-D4DB-4470-95BD-0267C7954C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262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0BAB-EA6A-4558-8D39-FBDCE930478D}" type="datetimeFigureOut">
              <a:rPr lang="fr-FR" smtClean="0"/>
              <a:t>27/03/2021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ADE95-D4DB-4470-95BD-0267C7954C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8316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0BAB-EA6A-4558-8D39-FBDCE930478D}" type="datetimeFigureOut">
              <a:rPr lang="fr-FR" smtClean="0"/>
              <a:t>27/03/2021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ADE95-D4DB-4470-95BD-0267C7954C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1234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40BAB-EA6A-4558-8D39-FBDCE930478D}" type="datetimeFigureOut">
              <a:rPr lang="fr-FR" smtClean="0"/>
              <a:t>27/03/2021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ADE95-D4DB-4470-95BD-0267C7954C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4628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3955" r:id="rId2"/>
    <p:sldLayoutId id="2147483956" r:id="rId3"/>
    <p:sldLayoutId id="2147483957" r:id="rId4"/>
    <p:sldLayoutId id="2147483958" r:id="rId5"/>
    <p:sldLayoutId id="2147483959" r:id="rId6"/>
    <p:sldLayoutId id="2147483960" r:id="rId7"/>
    <p:sldLayoutId id="2147483961" r:id="rId8"/>
    <p:sldLayoutId id="2147483962" r:id="rId9"/>
    <p:sldLayoutId id="2147483963" r:id="rId10"/>
    <p:sldLayoutId id="214748396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73922" y="561830"/>
            <a:ext cx="9144000" cy="830743"/>
          </a:xfrm>
        </p:spPr>
        <p:txBody>
          <a:bodyPr>
            <a:normAutofit/>
          </a:bodyPr>
          <a:lstStyle/>
          <a:p>
            <a:r>
              <a:rPr lang="fr-FR" sz="4400" b="1" dirty="0" smtClean="0"/>
              <a:t>LP 21 :Induction électromagnétique</a:t>
            </a:r>
            <a:endParaRPr lang="fr-FR" sz="4400" b="1" dirty="0"/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395416" y="2122308"/>
            <a:ext cx="11192239" cy="41681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3200" b="1" dirty="0" smtClean="0"/>
              <a:t>Prérequis :  						           Niveau:  </a:t>
            </a:r>
            <a:r>
              <a:rPr lang="fr-FR" sz="2800" dirty="0" smtClean="0"/>
              <a:t>L1</a:t>
            </a:r>
          </a:p>
          <a:p>
            <a:pPr algn="l"/>
            <a:endParaRPr lang="fr-FR" sz="32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800" dirty="0" smtClean="0"/>
              <a:t>Champ magnétique (aimant, spire, bobine, règle de la main droite, …)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800" dirty="0" smtClean="0"/>
              <a:t>Actions du champ magnétique (forces de Laplace, moment magnétique)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800" dirty="0" smtClean="0"/>
              <a:t>Electrocinétique (conventions générateur/récepteur, bobine, loi des mailles) </a:t>
            </a:r>
          </a:p>
          <a:p>
            <a:pPr algn="l"/>
            <a:endParaRPr lang="fr-FR" dirty="0" smtClean="0"/>
          </a:p>
          <a:p>
            <a:pPr algn="l"/>
            <a:endParaRPr lang="fr-FR" dirty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2869324" y="1308537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1954921" y="578803"/>
            <a:ext cx="8382001" cy="914400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06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-125506" y="0"/>
            <a:ext cx="12317506" cy="7037294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167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-125506" y="0"/>
            <a:ext cx="12317506" cy="7037294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541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2"/>
          <p:cNvSpPr txBox="1">
            <a:spLocks/>
          </p:cNvSpPr>
          <p:nvPr/>
        </p:nvSpPr>
        <p:spPr>
          <a:xfrm>
            <a:off x="8752489" y="2109325"/>
            <a:ext cx="3168869" cy="40707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r-FR" dirty="0" smtClean="0"/>
          </a:p>
          <a:p>
            <a:pPr algn="l"/>
            <a:endParaRPr lang="fr-FR" dirty="0" smtClean="0"/>
          </a:p>
        </p:txBody>
      </p:sp>
      <p:sp>
        <p:nvSpPr>
          <p:cNvPr id="7" name="Rectangle à coins arrondis 6"/>
          <p:cNvSpPr/>
          <p:nvPr/>
        </p:nvSpPr>
        <p:spPr>
          <a:xfrm>
            <a:off x="1954922" y="449063"/>
            <a:ext cx="8382001" cy="914400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1366344" y="449063"/>
            <a:ext cx="9144000" cy="83074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400" b="1" smtClean="0"/>
              <a:t>I-1) Flux magnétique</a:t>
            </a:r>
            <a:endParaRPr lang="fr-FR" sz="4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ZoneTexte 8"/>
              <p:cNvSpPr txBox="1"/>
              <p:nvPr/>
            </p:nvSpPr>
            <p:spPr>
              <a:xfrm>
                <a:off x="662151" y="2327315"/>
                <a:ext cx="7267903" cy="50171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 smtClean="0"/>
                  <a:t>Unité du flux magnétique :</a:t>
                </a:r>
              </a:p>
              <a:p>
                <a:endParaRPr lang="fr-FR" sz="2400" b="0" i="1" dirty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fr-F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</m:d>
                    <m:r>
                      <a:rPr lang="fr-F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fr-F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fr-F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d>
                      <m:dPr>
                        <m:begChr m:val="["/>
                        <m:endChr m:val="]"/>
                        <m:ctrlPr>
                          <a:rPr lang="fr-F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</m:d>
                    <m:r>
                      <a:rPr lang="fr-F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fr-F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r>
                      <a:rPr lang="fr-F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sSup>
                      <m:sSupPr>
                        <m:ctrlPr>
                          <a:rPr lang="fr-F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fr-F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fr-F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fr-F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𝑊𝑏</m:t>
                    </m:r>
                    <m:r>
                      <a:rPr lang="fr-F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sz="2400" dirty="0" smtClean="0"/>
                  <a:t>     	le Weber</a:t>
                </a:r>
              </a:p>
              <a:p>
                <a:endParaRPr lang="fr-FR" dirty="0"/>
              </a:p>
              <a:p>
                <a:endParaRPr lang="fr-FR" u="sng" dirty="0" smtClean="0"/>
              </a:p>
              <a:p>
                <a:r>
                  <a:rPr lang="fr-FR" sz="2400" u="sng" dirty="0" smtClean="0"/>
                  <a:t>Remarque : </a:t>
                </a:r>
              </a:p>
              <a:p>
                <a:endParaRPr lang="fr-FR" sz="2400" dirty="0"/>
              </a:p>
              <a:p>
                <a:r>
                  <a:rPr lang="fr-FR" sz="2400" dirty="0" smtClean="0"/>
                  <a:t>Pour une bobine :</a:t>
                </a:r>
                <a:endParaRPr lang="fr-FR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r>
                        <a:rPr lang="fr-F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fr-F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fr-F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fr-F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sSub>
                            <m:sSubPr>
                              <m:ctrlPr>
                                <a:rPr lang="fr-FR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fr-FR" sz="2400" dirty="0" smtClean="0"/>
              </a:p>
              <a:p>
                <a:r>
                  <a:rPr lang="fr-FR" sz="2400" dirty="0" smtClean="0"/>
                  <a:t>	</a:t>
                </a:r>
              </a:p>
              <a:p>
                <a:endParaRPr lang="fr-FR" sz="2400" dirty="0"/>
              </a:p>
              <a:p>
                <a:endParaRPr lang="fr-FR" sz="2400" dirty="0"/>
              </a:p>
            </p:txBody>
          </p:sp>
        </mc:Choice>
        <mc:Fallback xmlns="">
          <p:sp>
            <p:nvSpPr>
              <p:cNvPr id="9" name="ZoneText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151" y="2327315"/>
                <a:ext cx="7267903" cy="5017143"/>
              </a:xfrm>
              <a:prstGeom prst="rect">
                <a:avLst/>
              </a:prstGeom>
              <a:blipFill rotWithShape="0">
                <a:blip r:embed="rId2"/>
                <a:stretch>
                  <a:fillRect l="-1342" t="-97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076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2"/>
          <p:cNvSpPr txBox="1">
            <a:spLocks/>
          </p:cNvSpPr>
          <p:nvPr/>
        </p:nvSpPr>
        <p:spPr>
          <a:xfrm>
            <a:off x="7490691" y="2109325"/>
            <a:ext cx="4430667" cy="40707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r-FR" dirty="0" smtClean="0"/>
          </a:p>
          <a:p>
            <a:pPr algn="l"/>
            <a:endParaRPr lang="fr-FR" dirty="0" smtClean="0"/>
          </a:p>
        </p:txBody>
      </p:sp>
      <p:sp>
        <p:nvSpPr>
          <p:cNvPr id="7" name="Rectangle à coins arrondis 6"/>
          <p:cNvSpPr/>
          <p:nvPr/>
        </p:nvSpPr>
        <p:spPr>
          <a:xfrm>
            <a:off x="1954922" y="449063"/>
            <a:ext cx="8382001" cy="914400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1366344" y="449063"/>
            <a:ext cx="9144000" cy="83074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400" b="1" dirty="0" smtClean="0"/>
              <a:t>I-1) Flux magnétique</a:t>
            </a:r>
            <a:endParaRPr lang="fr-FR" sz="4400" b="1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29742"/>
            <a:ext cx="7324437" cy="37107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/>
              <p:cNvSpPr txBox="1"/>
              <p:nvPr/>
            </p:nvSpPr>
            <p:spPr>
              <a:xfrm>
                <a:off x="7850909" y="2410691"/>
                <a:ext cx="1708727" cy="4047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b="0" i="1" smtClean="0">
                        <a:latin typeface="Cambria Math" panose="02040503050406030204" pitchFamily="18" charset="0"/>
                      </a:rPr>
                      <m:t>𝜑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fr-FR" b="0" i="1" smtClean="0">
                        <a:latin typeface="Cambria Math" panose="020405030504060302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acc>
                  </m:oMath>
                </a14:m>
                <a:r>
                  <a:rPr lang="fr-FR" dirty="0" smtClean="0"/>
                  <a:t>=</a:t>
                </a:r>
                <a:endParaRPr lang="fr-FR" dirty="0"/>
              </a:p>
            </p:txBody>
          </p:sp>
        </mc:Choice>
        <mc:Fallback xmlns=""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0909" y="2410691"/>
                <a:ext cx="1708727" cy="404791"/>
              </a:xfrm>
              <a:prstGeom prst="rect">
                <a:avLst/>
              </a:prstGeom>
              <a:blipFill rotWithShape="0">
                <a:blip r:embed="rId3"/>
                <a:stretch>
                  <a:fillRect t="-22388" b="-2238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377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-125506" y="0"/>
            <a:ext cx="12317506" cy="7037294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850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66344" y="490892"/>
            <a:ext cx="9144000" cy="830743"/>
          </a:xfrm>
        </p:spPr>
        <p:txBody>
          <a:bodyPr>
            <a:normAutofit/>
          </a:bodyPr>
          <a:lstStyle/>
          <a:p>
            <a:r>
              <a:rPr lang="fr-FR" sz="4400" b="1" dirty="0" smtClean="0"/>
              <a:t>II-1) Auto-induction</a:t>
            </a:r>
            <a:endParaRPr lang="fr-FR" sz="4400" b="1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1954922" y="449063"/>
            <a:ext cx="8382001" cy="914400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490" y="1405292"/>
            <a:ext cx="5863865" cy="525676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ZoneTexte 10"/>
              <p:cNvSpPr txBox="1"/>
              <p:nvPr/>
            </p:nvSpPr>
            <p:spPr>
              <a:xfrm>
                <a:off x="7685158" y="1967820"/>
                <a:ext cx="913391" cy="3314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fr-FR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000" b="0" i="1" smtClean="0">
                          <a:latin typeface="Cambria Math" panose="02040503050406030204" pitchFamily="18" charset="0"/>
                        </a:rPr>
                        <m:t>𝐿𝑖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1" name="ZoneText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5158" y="1967820"/>
                <a:ext cx="913391" cy="331437"/>
              </a:xfrm>
              <a:prstGeom prst="rect">
                <a:avLst/>
              </a:prstGeom>
              <a:blipFill rotWithShape="0">
                <a:blip r:embed="rId3"/>
                <a:stretch>
                  <a:fillRect l="-6667" r="-4667" b="-2222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5938344" y="1777888"/>
            <a:ext cx="5874965" cy="4604439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6086764" y="1948873"/>
            <a:ext cx="4110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Flux propre : 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6321294" y="2706255"/>
            <a:ext cx="3229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Avec </a:t>
            </a:r>
            <a:r>
              <a:rPr lang="fr-FR" b="1" dirty="0" smtClean="0"/>
              <a:t>L</a:t>
            </a:r>
            <a:r>
              <a:rPr lang="fr-FR" dirty="0" smtClean="0"/>
              <a:t> </a:t>
            </a:r>
            <a:r>
              <a:rPr lang="fr-FR" b="1" dirty="0" smtClean="0"/>
              <a:t>l’inductance propre</a:t>
            </a:r>
            <a:r>
              <a:rPr lang="fr-FR" dirty="0" smtClean="0"/>
              <a:t>.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ZoneTexte 14"/>
              <p:cNvSpPr txBox="1"/>
              <p:nvPr/>
            </p:nvSpPr>
            <p:spPr>
              <a:xfrm>
                <a:off x="6230216" y="3343962"/>
                <a:ext cx="4866152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fr-FR" dirty="0" smtClean="0"/>
                  <a:t>L s’exprime en henrys : H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fr-FR" b="0" i="0" smtClean="0"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p>
                        <m:r>
                          <a:rPr lang="fr-FR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fr-FR" b="0" i="0" smtClean="0">
                        <a:latin typeface="Cambria Math" panose="02040503050406030204" pitchFamily="18" charset="0"/>
                      </a:rPr>
                      <m:t>.</m:t>
                    </m:r>
                    <m:r>
                      <m:rPr>
                        <m:sty m:val="p"/>
                      </m:rPr>
                      <a:rPr lang="fr-FR" b="0" i="0" smtClean="0">
                        <a:latin typeface="Cambria Math" panose="02040503050406030204" pitchFamily="18" charset="0"/>
                      </a:rPr>
                      <m:t>kg</m:t>
                    </m:r>
                    <m:r>
                      <a:rPr lang="fr-FR" b="0" i="0" smtClean="0">
                        <a:latin typeface="Cambria Math" panose="02040503050406030204" pitchFamily="18" charset="0"/>
                      </a:rPr>
                      <m:t>.</m:t>
                    </m:r>
                    <m:sSup>
                      <m:sSup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fr-FR" b="0" i="0" smtClean="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  <m:sup>
                        <m:r>
                          <a:rPr lang="fr-FR" b="0" i="0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  <m:r>
                      <a:rPr lang="fr-FR" b="0" i="0" smtClean="0">
                        <a:latin typeface="Cambria Math" panose="02040503050406030204" pitchFamily="18" charset="0"/>
                      </a:rPr>
                      <m:t>.</m:t>
                    </m:r>
                    <m:sSup>
                      <m:sSup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fr-FR" b="0" i="0" smtClean="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p>
                        <m:r>
                          <a:rPr lang="fr-FR" b="0" i="0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  <m:r>
                      <a:rPr lang="fr-FR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fr-FR" dirty="0" smtClean="0"/>
              </a:p>
              <a:p>
                <a:r>
                  <a:rPr lang="fr-FR" dirty="0" smtClean="0"/>
                  <a:t> 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fr-FR" dirty="0"/>
                  <a:t>L est toujours positive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fr-FR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fr-FR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fr-FR" dirty="0"/>
              </a:p>
            </p:txBody>
          </p:sp>
        </mc:Choice>
        <mc:Fallback xmlns="">
          <p:sp>
            <p:nvSpPr>
              <p:cNvPr id="15" name="ZoneText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0216" y="3343962"/>
                <a:ext cx="4866152" cy="1754326"/>
              </a:xfrm>
              <a:prstGeom prst="rect">
                <a:avLst/>
              </a:prstGeom>
              <a:blipFill rotWithShape="0">
                <a:blip r:embed="rId4"/>
                <a:stretch>
                  <a:fillRect l="-752" t="-209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057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-125506" y="0"/>
            <a:ext cx="12317506" cy="7037294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409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66344" y="490892"/>
            <a:ext cx="9144000" cy="830743"/>
          </a:xfrm>
        </p:spPr>
        <p:txBody>
          <a:bodyPr>
            <a:normAutofit/>
          </a:bodyPr>
          <a:lstStyle/>
          <a:p>
            <a:r>
              <a:rPr lang="fr-FR" sz="4400" b="1" dirty="0" smtClean="0"/>
              <a:t>II-4) Inductance mutuelle</a:t>
            </a:r>
            <a:endParaRPr lang="fr-FR" sz="4400" b="1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1954922" y="449063"/>
            <a:ext cx="8382001" cy="914400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ZoneTexte 10"/>
              <p:cNvSpPr txBox="1"/>
              <p:nvPr/>
            </p:nvSpPr>
            <p:spPr>
              <a:xfrm>
                <a:off x="7107818" y="2634325"/>
                <a:ext cx="136518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1→2</m:t>
                          </m:r>
                        </m:sub>
                      </m:sSub>
                      <m:r>
                        <a:rPr lang="fr-FR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000" b="0" i="1" smtClean="0">
                          <a:latin typeface="Cambria Math" panose="02040503050406030204" pitchFamily="18" charset="0"/>
                        </a:rPr>
                        <m:t>𝑀</m:t>
                      </m:r>
                      <m:sSub>
                        <m:sSubPr>
                          <m:ctrlPr>
                            <a:rPr lang="fr-FR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1" name="ZoneText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7818" y="2634325"/>
                <a:ext cx="1365181" cy="307777"/>
              </a:xfrm>
              <a:prstGeom prst="rect">
                <a:avLst/>
              </a:prstGeom>
              <a:blipFill rotWithShape="0">
                <a:blip r:embed="rId2"/>
                <a:stretch>
                  <a:fillRect l="-4018" r="-893" b="-2352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6751782" y="1777888"/>
            <a:ext cx="5061527" cy="4604439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6877933" y="1927736"/>
            <a:ext cx="41101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 circuit 2 intercepte les lignes de champ magnétiques du circuit 1.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6877933" y="4318893"/>
            <a:ext cx="3229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Avec </a:t>
            </a:r>
            <a:r>
              <a:rPr lang="fr-FR" b="1" dirty="0"/>
              <a:t>M</a:t>
            </a:r>
            <a:r>
              <a:rPr lang="fr-FR" dirty="0" smtClean="0"/>
              <a:t> </a:t>
            </a:r>
            <a:r>
              <a:rPr lang="fr-FR" b="1" dirty="0" smtClean="0"/>
              <a:t>l’inductance mutuelle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6877933" y="5038306"/>
            <a:ext cx="39667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M</a:t>
            </a:r>
            <a:r>
              <a:rPr lang="fr-FR" dirty="0" smtClean="0"/>
              <a:t> s’exprime en henrys : </a:t>
            </a:r>
          </a:p>
          <a:p>
            <a:r>
              <a:rPr lang="fr-FR" dirty="0" smtClean="0"/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Son signe dépend de l’orientation.</a:t>
            </a: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938" y="1510519"/>
            <a:ext cx="6382641" cy="4982270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6877933" y="3168054"/>
            <a:ext cx="4110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De même pour le circuit 1 :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ZoneTexte 16"/>
              <p:cNvSpPr txBox="1"/>
              <p:nvPr/>
            </p:nvSpPr>
            <p:spPr>
              <a:xfrm>
                <a:off x="7107818" y="3613600"/>
                <a:ext cx="137710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2→1</m:t>
                          </m:r>
                        </m:sub>
                      </m:sSub>
                      <m:r>
                        <a:rPr lang="fr-FR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000" b="0" i="1" smtClean="0">
                          <a:latin typeface="Cambria Math" panose="02040503050406030204" pitchFamily="18" charset="0"/>
                        </a:rPr>
                        <m:t>𝑀</m:t>
                      </m:r>
                      <m:sSub>
                        <m:sSubPr>
                          <m:ctrlPr>
                            <a:rPr lang="fr-FR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7" name="ZoneText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7818" y="3613600"/>
                <a:ext cx="1377108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3982" r="-885" b="-260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9487339" y="5038306"/>
                <a:ext cx="204600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dirty="0"/>
                  <a:t>H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fr-FR"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p>
                        <m:r>
                          <a:rPr lang="fr-FR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fr-FR">
                        <a:latin typeface="Cambria Math" panose="02040503050406030204" pitchFamily="18" charset="0"/>
                      </a:rPr>
                      <m:t>.</m:t>
                    </m:r>
                    <m:r>
                      <m:rPr>
                        <m:sty m:val="p"/>
                      </m:rPr>
                      <a:rPr lang="fr-FR">
                        <a:latin typeface="Cambria Math" panose="02040503050406030204" pitchFamily="18" charset="0"/>
                      </a:rPr>
                      <m:t>kg</m:t>
                    </m:r>
                    <m:r>
                      <a:rPr lang="fr-FR">
                        <a:latin typeface="Cambria Math" panose="02040503050406030204" pitchFamily="18" charset="0"/>
                      </a:rPr>
                      <m:t>.</m:t>
                    </m:r>
                    <m:sSup>
                      <m:sSup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fr-FR">
                            <a:latin typeface="Cambria Math" panose="02040503050406030204" pitchFamily="18" charset="0"/>
                          </a:rPr>
                          <m:t>s</m:t>
                        </m:r>
                      </m:e>
                      <m:sup>
                        <m:r>
                          <a:rPr lang="fr-FR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  <m:r>
                      <a:rPr lang="fr-FR">
                        <a:latin typeface="Cambria Math" panose="02040503050406030204" pitchFamily="18" charset="0"/>
                      </a:rPr>
                      <m:t>.</m:t>
                    </m:r>
                    <m:sSup>
                      <m:sSup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fr-FR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p>
                        <m:r>
                          <a:rPr lang="fr-FR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7339" y="5038306"/>
                <a:ext cx="2046009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2381" t="-8197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00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-125506" y="0"/>
            <a:ext cx="12317506" cy="7037294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687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66344" y="490892"/>
            <a:ext cx="9144000" cy="830743"/>
          </a:xfrm>
        </p:spPr>
        <p:txBody>
          <a:bodyPr>
            <a:normAutofit/>
          </a:bodyPr>
          <a:lstStyle/>
          <a:p>
            <a:r>
              <a:rPr lang="fr-FR" sz="4400" b="1" dirty="0" smtClean="0"/>
              <a:t>III-3) Bilan de puissance</a:t>
            </a:r>
            <a:endParaRPr lang="fr-FR" sz="4400" b="1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1954922" y="449063"/>
            <a:ext cx="8382001" cy="914400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688734" y="1827954"/>
            <a:ext cx="7779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L’équation mécanique est multipliée par v et l’équation électrique par i :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734" y="2173370"/>
            <a:ext cx="6843446" cy="1286732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324519" y="1753176"/>
            <a:ext cx="7501427" cy="1697164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245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66344" y="490892"/>
            <a:ext cx="9144000" cy="830743"/>
          </a:xfrm>
        </p:spPr>
        <p:txBody>
          <a:bodyPr>
            <a:normAutofit/>
          </a:bodyPr>
          <a:lstStyle/>
          <a:p>
            <a:r>
              <a:rPr lang="fr-FR" sz="4400" b="1" dirty="0" smtClean="0"/>
              <a:t>III-3) Bilan de puissance</a:t>
            </a:r>
            <a:endParaRPr lang="fr-FR" sz="4400" b="1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1954922" y="449063"/>
            <a:ext cx="8382001" cy="914400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324519" y="3673786"/>
            <a:ext cx="3600200" cy="2462062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688734" y="1827954"/>
            <a:ext cx="7779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L’équation mécanique est multipliée par v et l’équation électrique par i :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734" y="2173370"/>
            <a:ext cx="6843446" cy="1286732"/>
          </a:xfrm>
          <a:prstGeom prst="rect">
            <a:avLst/>
          </a:prstGeom>
        </p:spPr>
      </p:pic>
      <p:sp>
        <p:nvSpPr>
          <p:cNvPr id="18" name="ZoneTexte 17"/>
          <p:cNvSpPr txBox="1"/>
          <p:nvPr/>
        </p:nvSpPr>
        <p:spPr>
          <a:xfrm>
            <a:off x="505418" y="3757557"/>
            <a:ext cx="7779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En combinant les deux équations :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414" y="4176529"/>
            <a:ext cx="2639877" cy="711006"/>
          </a:xfrm>
          <a:prstGeom prst="rect">
            <a:avLst/>
          </a:prstGeom>
        </p:spPr>
      </p:pic>
      <p:sp>
        <p:nvSpPr>
          <p:cNvPr id="19" name="ZoneTexte 18"/>
          <p:cNvSpPr txBox="1"/>
          <p:nvPr/>
        </p:nvSpPr>
        <p:spPr>
          <a:xfrm>
            <a:off x="505417" y="4904817"/>
            <a:ext cx="7779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Finalement :</a:t>
            </a:r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414" y="5355481"/>
            <a:ext cx="2433931" cy="619964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324519" y="1753176"/>
            <a:ext cx="7501427" cy="1697164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835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66344" y="490892"/>
            <a:ext cx="9144000" cy="830743"/>
          </a:xfrm>
        </p:spPr>
        <p:txBody>
          <a:bodyPr>
            <a:normAutofit/>
          </a:bodyPr>
          <a:lstStyle/>
          <a:p>
            <a:r>
              <a:rPr lang="fr-FR" sz="4400" b="1" dirty="0" smtClean="0"/>
              <a:t>III-3) Bilan de puissance</a:t>
            </a:r>
            <a:endParaRPr lang="fr-FR" sz="4400" b="1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1954922" y="449063"/>
            <a:ext cx="8382001" cy="914400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324519" y="3673786"/>
            <a:ext cx="3600200" cy="2462062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688734" y="1827954"/>
            <a:ext cx="7779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L’équation mécanique est multipliée par v et l’équation électrique par i :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734" y="2173370"/>
            <a:ext cx="6843446" cy="1286732"/>
          </a:xfrm>
          <a:prstGeom prst="rect">
            <a:avLst/>
          </a:prstGeom>
        </p:spPr>
      </p:pic>
      <p:sp>
        <p:nvSpPr>
          <p:cNvPr id="18" name="ZoneTexte 17"/>
          <p:cNvSpPr txBox="1"/>
          <p:nvPr/>
        </p:nvSpPr>
        <p:spPr>
          <a:xfrm>
            <a:off x="505418" y="3757557"/>
            <a:ext cx="7779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En combinant les deux équations :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414" y="4176529"/>
            <a:ext cx="2639877" cy="711006"/>
          </a:xfrm>
          <a:prstGeom prst="rect">
            <a:avLst/>
          </a:prstGeom>
        </p:spPr>
      </p:pic>
      <p:sp>
        <p:nvSpPr>
          <p:cNvPr id="19" name="ZoneTexte 18"/>
          <p:cNvSpPr txBox="1"/>
          <p:nvPr/>
        </p:nvSpPr>
        <p:spPr>
          <a:xfrm>
            <a:off x="505417" y="4904817"/>
            <a:ext cx="7779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Finalement :</a:t>
            </a:r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414" y="5355481"/>
            <a:ext cx="2433931" cy="619964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614" y="3886718"/>
            <a:ext cx="6617815" cy="1778745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324519" y="1753176"/>
            <a:ext cx="7501427" cy="1697164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370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12724</TotalTime>
  <Words>152</Words>
  <Application>Microsoft Office PowerPoint</Application>
  <PresentationFormat>Grand écran</PresentationFormat>
  <Paragraphs>47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Thème Office</vt:lpstr>
      <vt:lpstr>LP 21 :Induction électromagnétique</vt:lpstr>
      <vt:lpstr>Présentation PowerPoint</vt:lpstr>
      <vt:lpstr>II-1) Auto-induction</vt:lpstr>
      <vt:lpstr>Présentation PowerPoint</vt:lpstr>
      <vt:lpstr>II-4) Inductance mutuelle</vt:lpstr>
      <vt:lpstr>Présentation PowerPoint</vt:lpstr>
      <vt:lpstr>III-3) Bilan de puissance</vt:lpstr>
      <vt:lpstr>III-3) Bilan de puissance</vt:lpstr>
      <vt:lpstr>III-3) Bilan de puissance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 leçon : Suivi cinétique d’une réaction chimique</dc:title>
  <dc:creator>Rémy</dc:creator>
  <cp:lastModifiedBy>Rémy</cp:lastModifiedBy>
  <cp:revision>57</cp:revision>
  <dcterms:created xsi:type="dcterms:W3CDTF">2020-10-03T13:20:39Z</dcterms:created>
  <dcterms:modified xsi:type="dcterms:W3CDTF">2021-04-01T13:57:34Z</dcterms:modified>
</cp:coreProperties>
</file>