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ilans thermiques: flux conductifs, convectifs et radiatifs"/>
          <p:cNvSpPr txBox="1">
            <a:spLocks noGrp="1"/>
          </p:cNvSpPr>
          <p:nvPr>
            <p:ph type="ctrTitle"/>
          </p:nvPr>
        </p:nvSpPr>
        <p:spPr>
          <a:xfrm>
            <a:off x="1206496" y="2409113"/>
            <a:ext cx="21971004" cy="2997084"/>
          </a:xfrm>
          <a:prstGeom prst="rect">
            <a:avLst/>
          </a:prstGeom>
        </p:spPr>
        <p:txBody>
          <a:bodyPr/>
          <a:lstStyle>
            <a:lvl1pPr defTabSz="2194505">
              <a:defRPr sz="10439" spc="-208"/>
            </a:lvl1pPr>
          </a:lstStyle>
          <a:p>
            <a:r>
              <a:t>Bilans thermiques: flux conductifs, convectifs et radiatifs</a:t>
            </a:r>
          </a:p>
        </p:txBody>
      </p:sp>
      <p:sp>
        <p:nvSpPr>
          <p:cNvPr id="152" name="Niveau : CPGE/L2…"/>
          <p:cNvSpPr txBox="1">
            <a:spLocks noGrp="1"/>
          </p:cNvSpPr>
          <p:nvPr>
            <p:ph type="subTitle" idx="1"/>
          </p:nvPr>
        </p:nvSpPr>
        <p:spPr>
          <a:xfrm>
            <a:off x="1410973" y="7122419"/>
            <a:ext cx="16578119" cy="10070237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rPr u="sng"/>
              <a:t>Niveau</a:t>
            </a:r>
            <a:r>
              <a:t> : CPGE/L2</a:t>
            </a:r>
          </a:p>
          <a:p>
            <a:pPr>
              <a:defRPr sz="5000" u="sng"/>
            </a:pPr>
            <a:r>
              <a:t>Prérequis</a:t>
            </a:r>
            <a:r>
              <a:rPr u="none"/>
              <a:t> : </a:t>
            </a:r>
          </a:p>
          <a:p>
            <a:pPr lvl="1">
              <a:defRPr sz="5000" u="sng"/>
            </a:pPr>
            <a:r>
              <a:rPr u="none"/>
              <a:t>- 1er et 2nd principes, flux thermique</a:t>
            </a:r>
          </a:p>
          <a:p>
            <a:pPr lvl="1">
              <a:defRPr sz="5000" u="sng"/>
            </a:pPr>
            <a:r>
              <a:rPr u="none"/>
              <a:t>- Corps noir et notion de rayonnement thermique</a:t>
            </a:r>
          </a:p>
          <a:p>
            <a:pPr lvl="1">
              <a:defRPr sz="5000" u="sng"/>
            </a:pPr>
            <a:r>
              <a:rPr u="none"/>
              <a:t>- Mécanique des fluides : couche limite, convection naturelle</a:t>
            </a:r>
          </a:p>
          <a:p>
            <a:pPr lvl="1">
              <a:defRPr sz="5000" u="sng"/>
            </a:pPr>
            <a:r>
              <a:rPr u="none"/>
              <a:t>- Loi d’Ohm en électrocinétique</a:t>
            </a:r>
          </a:p>
          <a:p>
            <a:pPr lvl="1">
              <a:defRPr u="sng"/>
            </a:pPr>
            <a:endParaRPr u="none"/>
          </a:p>
          <a:p>
            <a:pPr>
              <a:defRPr u="sng"/>
            </a:pPr>
            <a:endParaRPr u="none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igne"/>
          <p:cNvSpPr/>
          <p:nvPr/>
        </p:nvSpPr>
        <p:spPr>
          <a:xfrm>
            <a:off x="1587016" y="9723400"/>
            <a:ext cx="9509283" cy="1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2885002" y="8201952"/>
            <a:ext cx="5820448" cy="3042897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8" name="Analogie loi d’Ohm / conduction thermique"/>
          <p:cNvSpPr txBox="1"/>
          <p:nvPr/>
        </p:nvSpPr>
        <p:spPr>
          <a:xfrm>
            <a:off x="5694555" y="724870"/>
            <a:ext cx="13326645" cy="971399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Analogie loi d’Ohm / conduction thermique</a:t>
            </a:r>
          </a:p>
        </p:txBody>
      </p:sp>
      <p:sp>
        <p:nvSpPr>
          <p:cNvPr id="209" name="Ligne"/>
          <p:cNvSpPr/>
          <p:nvPr/>
        </p:nvSpPr>
        <p:spPr>
          <a:xfrm>
            <a:off x="1680452" y="4632339"/>
            <a:ext cx="9509283" cy="1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" name="Rectangle"/>
          <p:cNvSpPr/>
          <p:nvPr/>
        </p:nvSpPr>
        <p:spPr>
          <a:xfrm>
            <a:off x="2860254" y="4178390"/>
            <a:ext cx="2916937" cy="907898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Équation"/>
              <p:cNvSpPr txBox="1"/>
              <p:nvPr/>
            </p:nvSpPr>
            <p:spPr>
              <a:xfrm>
                <a:off x="3607353" y="4243960"/>
                <a:ext cx="1015038" cy="63697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sz="5000" dirty="0"/>
              </a:p>
            </p:txBody>
          </p:sp>
        </mc:Choice>
        <mc:Fallback>
          <p:sp>
            <p:nvSpPr>
              <p:cNvPr id="211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353" y="4243960"/>
                <a:ext cx="1015038" cy="636976"/>
              </a:xfrm>
              <a:prstGeom prst="rect">
                <a:avLst/>
              </a:prstGeom>
              <a:blipFill>
                <a:blip r:embed="rId2"/>
                <a:stretch>
                  <a:fillRect r="-22289" b="-2571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Rectangle"/>
          <p:cNvSpPr/>
          <p:nvPr/>
        </p:nvSpPr>
        <p:spPr>
          <a:xfrm>
            <a:off x="6854280" y="4108499"/>
            <a:ext cx="2916938" cy="907898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3" name="Équation"/>
              <p:cNvSpPr txBox="1"/>
              <p:nvPr/>
            </p:nvSpPr>
            <p:spPr>
              <a:xfrm>
                <a:off x="7772685" y="4127998"/>
                <a:ext cx="1051107" cy="63697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sz="5000" dirty="0"/>
              </a:p>
            </p:txBody>
          </p:sp>
        </mc:Choice>
        <mc:Fallback>
          <p:sp>
            <p:nvSpPr>
              <p:cNvPr id="213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685" y="4127998"/>
                <a:ext cx="1051107" cy="636976"/>
              </a:xfrm>
              <a:prstGeom prst="rect">
                <a:avLst/>
              </a:prstGeom>
              <a:blipFill>
                <a:blip r:embed="rId3"/>
                <a:stretch>
                  <a:fillRect r="-17442" b="-2571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Flèche"/>
          <p:cNvSpPr/>
          <p:nvPr/>
        </p:nvSpPr>
        <p:spPr>
          <a:xfrm>
            <a:off x="6121019" y="4354112"/>
            <a:ext cx="441276" cy="556454"/>
          </a:xfrm>
          <a:prstGeom prst="rightArrow">
            <a:avLst>
              <a:gd name="adj1" fmla="val 35824"/>
              <a:gd name="adj2" fmla="val 126101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Équation"/>
              <p:cNvSpPr txBox="1"/>
              <p:nvPr/>
            </p:nvSpPr>
            <p:spPr>
              <a:xfrm>
                <a:off x="972663" y="4316966"/>
                <a:ext cx="518012" cy="6307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500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5500">
                  <a:solidFill>
                    <a:srgbClr val="017100"/>
                  </a:solidFill>
                </a:endParaRPr>
              </a:p>
            </p:txBody>
          </p:sp>
        </mc:Choice>
        <mc:Fallback>
          <p:sp>
            <p:nvSpPr>
              <p:cNvPr id="215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3" y="4316966"/>
                <a:ext cx="518012" cy="630746"/>
              </a:xfrm>
              <a:prstGeom prst="rect">
                <a:avLst/>
              </a:prstGeom>
              <a:blipFill>
                <a:blip r:embed="rId4"/>
                <a:stretch>
                  <a:fillRect r="-11765" b="-2980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Équation"/>
              <p:cNvSpPr txBox="1"/>
              <p:nvPr/>
            </p:nvSpPr>
            <p:spPr>
              <a:xfrm>
                <a:off x="11379512" y="4316966"/>
                <a:ext cx="557687" cy="6307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500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5500">
                  <a:solidFill>
                    <a:srgbClr val="017100"/>
                  </a:solidFill>
                </a:endParaRPr>
              </a:p>
            </p:txBody>
          </p:sp>
        </mc:Choice>
        <mc:Fallback>
          <p:sp>
            <p:nvSpPr>
              <p:cNvPr id="216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512" y="4316966"/>
                <a:ext cx="557687" cy="630746"/>
              </a:xfrm>
              <a:prstGeom prst="rect">
                <a:avLst/>
              </a:prstGeom>
              <a:blipFill>
                <a:blip r:embed="rId5"/>
                <a:stretch>
                  <a:fillRect r="-6593" b="-2980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Équation"/>
              <p:cNvSpPr txBox="1"/>
              <p:nvPr/>
            </p:nvSpPr>
            <p:spPr>
              <a:xfrm>
                <a:off x="6099626" y="3306519"/>
                <a:ext cx="484062" cy="46240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55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sz="5500">
                  <a:solidFill>
                    <a:srgbClr val="EE220C"/>
                  </a:solidFill>
                </a:endParaRPr>
              </a:p>
            </p:txBody>
          </p:sp>
        </mc:Choice>
        <mc:Fallback>
          <p:sp>
            <p:nvSpPr>
              <p:cNvPr id="217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26" y="3306519"/>
                <a:ext cx="484062" cy="462408"/>
              </a:xfrm>
              <a:prstGeom prst="rect">
                <a:avLst/>
              </a:prstGeom>
              <a:blipFill>
                <a:blip r:embed="rId6"/>
                <a:stretch>
                  <a:fillRect r="-6329" b="-4736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Rectangle"/>
          <p:cNvSpPr/>
          <p:nvPr/>
        </p:nvSpPr>
        <p:spPr>
          <a:xfrm>
            <a:off x="2288116" y="3104499"/>
            <a:ext cx="8107082" cy="2915898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9" name="Équation"/>
              <p:cNvSpPr txBox="1"/>
              <p:nvPr/>
            </p:nvSpPr>
            <p:spPr>
              <a:xfrm>
                <a:off x="14460374" y="4316966"/>
                <a:ext cx="4897642" cy="7006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5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sz="5500"/>
              </a:p>
            </p:txBody>
          </p:sp>
        </mc:Choice>
        <mc:Fallback>
          <p:sp>
            <p:nvSpPr>
              <p:cNvPr id="219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374" y="4316966"/>
                <a:ext cx="4897642" cy="700674"/>
              </a:xfrm>
              <a:prstGeom prst="rect">
                <a:avLst/>
              </a:prstGeom>
              <a:blipFill>
                <a:blip r:embed="rId7"/>
                <a:stretch>
                  <a:fillRect r="-16915" b="-2521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" name="Rectangle"/>
          <p:cNvSpPr/>
          <p:nvPr/>
        </p:nvSpPr>
        <p:spPr>
          <a:xfrm>
            <a:off x="14042036" y="4098705"/>
            <a:ext cx="6727405" cy="1270001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Rectangle"/>
          <p:cNvSpPr/>
          <p:nvPr/>
        </p:nvSpPr>
        <p:spPr>
          <a:xfrm>
            <a:off x="4246997" y="7883017"/>
            <a:ext cx="2916938" cy="907899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2" name="Équation"/>
              <p:cNvSpPr txBox="1"/>
              <p:nvPr/>
            </p:nvSpPr>
            <p:spPr>
              <a:xfrm>
                <a:off x="5013979" y="7875323"/>
                <a:ext cx="1015039" cy="63697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sz="5000" dirty="0"/>
              </a:p>
            </p:txBody>
          </p:sp>
        </mc:Choice>
        <mc:Fallback>
          <p:sp>
            <p:nvSpPr>
              <p:cNvPr id="222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79" y="7875323"/>
                <a:ext cx="1015039" cy="636976"/>
              </a:xfrm>
              <a:prstGeom prst="rect">
                <a:avLst/>
              </a:prstGeom>
              <a:blipFill>
                <a:blip r:embed="rId8"/>
                <a:stretch>
                  <a:fillRect r="-21687" b="-2692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Rectangle"/>
          <p:cNvSpPr/>
          <p:nvPr/>
        </p:nvSpPr>
        <p:spPr>
          <a:xfrm>
            <a:off x="4261721" y="10942500"/>
            <a:ext cx="2916938" cy="907899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4" name="Équation"/>
              <p:cNvSpPr txBox="1"/>
              <p:nvPr/>
            </p:nvSpPr>
            <p:spPr>
              <a:xfrm>
                <a:off x="5269672" y="10934503"/>
                <a:ext cx="1051107" cy="6369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sz="5000"/>
              </a:p>
            </p:txBody>
          </p:sp>
        </mc:Choice>
        <mc:Fallback>
          <p:sp>
            <p:nvSpPr>
              <p:cNvPr id="224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72" y="10934503"/>
                <a:ext cx="1051107" cy="636975"/>
              </a:xfrm>
              <a:prstGeom prst="rect">
                <a:avLst/>
              </a:prstGeom>
              <a:blipFill>
                <a:blip r:embed="rId9"/>
                <a:stretch>
                  <a:fillRect r="-16763" b="-2596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" name="Équation"/>
              <p:cNvSpPr txBox="1"/>
              <p:nvPr/>
            </p:nvSpPr>
            <p:spPr>
              <a:xfrm>
                <a:off x="972663" y="9041144"/>
                <a:ext cx="518012" cy="6307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500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5500">
                  <a:solidFill>
                    <a:srgbClr val="017100"/>
                  </a:solidFill>
                </a:endParaRPr>
              </a:p>
            </p:txBody>
          </p:sp>
        </mc:Choice>
        <mc:Fallback>
          <p:sp>
            <p:nvSpPr>
              <p:cNvPr id="225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3" y="9041144"/>
                <a:ext cx="518012" cy="630746"/>
              </a:xfrm>
              <a:prstGeom prst="rect">
                <a:avLst/>
              </a:prstGeom>
              <a:blipFill>
                <a:blip r:embed="rId10"/>
                <a:stretch>
                  <a:fillRect r="-11765" b="-2980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6" name="Équation"/>
              <p:cNvSpPr txBox="1"/>
              <p:nvPr/>
            </p:nvSpPr>
            <p:spPr>
              <a:xfrm>
                <a:off x="11379512" y="9041144"/>
                <a:ext cx="557687" cy="6307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500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17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5500">
                  <a:solidFill>
                    <a:srgbClr val="017100"/>
                  </a:solidFill>
                </a:endParaRPr>
              </a:p>
            </p:txBody>
          </p:sp>
        </mc:Choice>
        <mc:Fallback>
          <p:sp>
            <p:nvSpPr>
              <p:cNvPr id="226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512" y="9041144"/>
                <a:ext cx="557687" cy="630746"/>
              </a:xfrm>
              <a:prstGeom prst="rect">
                <a:avLst/>
              </a:prstGeom>
              <a:blipFill>
                <a:blip r:embed="rId11"/>
                <a:stretch>
                  <a:fillRect r="-6593" b="-2980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Flèche"/>
          <p:cNvSpPr/>
          <p:nvPr/>
        </p:nvSpPr>
        <p:spPr>
          <a:xfrm>
            <a:off x="3357010" y="7915583"/>
            <a:ext cx="441276" cy="556454"/>
          </a:xfrm>
          <a:prstGeom prst="rightArrow">
            <a:avLst>
              <a:gd name="adj1" fmla="val 35824"/>
              <a:gd name="adj2" fmla="val 126101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8" name="Équation"/>
              <p:cNvSpPr txBox="1"/>
              <p:nvPr/>
            </p:nvSpPr>
            <p:spPr>
              <a:xfrm>
                <a:off x="3335618" y="7124042"/>
                <a:ext cx="703907" cy="63703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500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5500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5500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5500">
                  <a:solidFill>
                    <a:srgbClr val="EE220C"/>
                  </a:solidFill>
                </a:endParaRPr>
              </a:p>
            </p:txBody>
          </p:sp>
        </mc:Choice>
        <mc:Fallback>
          <p:sp>
            <p:nvSpPr>
              <p:cNvPr id="228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18" y="7124042"/>
                <a:ext cx="703907" cy="637033"/>
              </a:xfrm>
              <a:prstGeom prst="rect">
                <a:avLst/>
              </a:prstGeom>
              <a:blipFill>
                <a:blip r:embed="rId12"/>
                <a:stretch>
                  <a:fillRect r="-12069" b="-2884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Flèche"/>
          <p:cNvSpPr/>
          <p:nvPr/>
        </p:nvSpPr>
        <p:spPr>
          <a:xfrm>
            <a:off x="3357010" y="10974764"/>
            <a:ext cx="441276" cy="556454"/>
          </a:xfrm>
          <a:prstGeom prst="rightArrow">
            <a:avLst>
              <a:gd name="adj1" fmla="val 35824"/>
              <a:gd name="adj2" fmla="val 126101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0" name="Équation"/>
              <p:cNvSpPr txBox="1"/>
              <p:nvPr/>
            </p:nvSpPr>
            <p:spPr>
              <a:xfrm>
                <a:off x="3335618" y="10189278"/>
                <a:ext cx="743582" cy="63703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500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5500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sz="5500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5500">
                  <a:solidFill>
                    <a:srgbClr val="EE220C"/>
                  </a:solidFill>
                </a:endParaRPr>
              </a:p>
            </p:txBody>
          </p:sp>
        </mc:Choice>
        <mc:Fallback>
          <p:sp>
            <p:nvSpPr>
              <p:cNvPr id="230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18" y="10189278"/>
                <a:ext cx="743582" cy="637033"/>
              </a:xfrm>
              <a:prstGeom prst="rect">
                <a:avLst/>
              </a:prstGeom>
              <a:blipFill>
                <a:blip r:embed="rId13"/>
                <a:stretch>
                  <a:fillRect r="-8197" b="-2857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Équation"/>
              <p:cNvSpPr txBox="1"/>
              <p:nvPr/>
            </p:nvSpPr>
            <p:spPr>
              <a:xfrm>
                <a:off x="14460374" y="9373064"/>
                <a:ext cx="5434166" cy="171210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  <m: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den>
                      </m:f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  <m:r>
                                <a:rPr sz="5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5500"/>
              </a:p>
            </p:txBody>
          </p:sp>
        </mc:Choice>
        <mc:Fallback>
          <p:sp>
            <p:nvSpPr>
              <p:cNvPr id="231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374" y="9373064"/>
                <a:ext cx="5434166" cy="1712101"/>
              </a:xfrm>
              <a:prstGeom prst="rect">
                <a:avLst/>
              </a:prstGeom>
              <a:blipFill>
                <a:blip r:embed="rId14"/>
                <a:stretch>
                  <a:fillRect r="-6726" b="-428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Rectangle"/>
          <p:cNvSpPr/>
          <p:nvPr/>
        </p:nvSpPr>
        <p:spPr>
          <a:xfrm>
            <a:off x="14042036" y="9088399"/>
            <a:ext cx="6727405" cy="2281429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3" name="Rectangle"/>
          <p:cNvSpPr/>
          <p:nvPr/>
        </p:nvSpPr>
        <p:spPr>
          <a:xfrm>
            <a:off x="2241375" y="6973183"/>
            <a:ext cx="7529843" cy="5500435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Capture d’écran 2021-01-11 à 15.00.02.png" descr="Capture d’écran 2021-01-11 à 15.00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132" y="1259055"/>
            <a:ext cx="11213775" cy="1167182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Loi de Planck : profil de la densité volumique spectrale d’énergie du rayonnement d’un corps noir"/>
          <p:cNvSpPr txBox="1"/>
          <p:nvPr/>
        </p:nvSpPr>
        <p:spPr>
          <a:xfrm>
            <a:off x="12665451" y="4119672"/>
            <a:ext cx="8948713" cy="2206499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Loi de Planck : profil de la densité volumique spectrale d’énergie du rayonnement d’un corps noir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28" y="2236979"/>
            <a:ext cx="13846735" cy="924204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ayonnement du corps noir : applications à la thermographie et analyse des isolations"/>
          <p:cNvSpPr txBox="1"/>
          <p:nvPr/>
        </p:nvSpPr>
        <p:spPr>
          <a:xfrm>
            <a:off x="15292266" y="4830575"/>
            <a:ext cx="8529905" cy="2206500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Rayonnement du corps noir : applications à la thermographie et analyse des isolations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ibliograph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Bibliographie</a:t>
            </a:r>
          </a:p>
        </p:txBody>
      </p:sp>
      <p:sp>
        <p:nvSpPr>
          <p:cNvPr id="244" name="B. Diu, Thermodynamique, chapitre 9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21971000" cy="4208181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rPr dirty="0"/>
              <a:t>B. Diu, </a:t>
            </a:r>
            <a:r>
              <a:rPr i="1" u="sng" dirty="0" err="1"/>
              <a:t>Thermodynamique</a:t>
            </a:r>
            <a:r>
              <a:rPr dirty="0"/>
              <a:t>, </a:t>
            </a:r>
            <a:r>
              <a:rPr dirty="0" err="1"/>
              <a:t>chapitre</a:t>
            </a:r>
            <a:r>
              <a:rPr dirty="0"/>
              <a:t> 9</a:t>
            </a:r>
          </a:p>
          <a:p>
            <a:pPr>
              <a:defRPr sz="5000"/>
            </a:pPr>
            <a:r>
              <a:rPr dirty="0"/>
              <a:t>H </a:t>
            </a:r>
            <a:r>
              <a:rPr dirty="0" err="1"/>
              <a:t>prépa</a:t>
            </a:r>
            <a:r>
              <a:rPr dirty="0"/>
              <a:t> MP/PC/PT/PSI, </a:t>
            </a:r>
            <a:r>
              <a:rPr i="1" u="sng" dirty="0" err="1"/>
              <a:t>Thermodynamique</a:t>
            </a:r>
            <a:r>
              <a:rPr dirty="0"/>
              <a:t>, </a:t>
            </a:r>
            <a:r>
              <a:rPr dirty="0" err="1"/>
              <a:t>chapitres</a:t>
            </a:r>
            <a:r>
              <a:rPr dirty="0"/>
              <a:t> 2/3/(6)</a:t>
            </a:r>
          </a:p>
          <a:p>
            <a:pPr>
              <a:defRPr sz="5000"/>
            </a:pPr>
            <a:r>
              <a:rPr dirty="0"/>
              <a:t>C. </a:t>
            </a:r>
            <a:r>
              <a:rPr dirty="0" err="1"/>
              <a:t>Garing</a:t>
            </a:r>
            <a:r>
              <a:rPr dirty="0"/>
              <a:t>, </a:t>
            </a:r>
            <a:r>
              <a:rPr i="1" u="sng" dirty="0" err="1"/>
              <a:t>Ondes</a:t>
            </a:r>
            <a:r>
              <a:rPr i="1" u="sng" dirty="0"/>
              <a:t> </a:t>
            </a:r>
            <a:r>
              <a:rPr i="1" u="sng" dirty="0" err="1"/>
              <a:t>mécaniques</a:t>
            </a:r>
            <a:r>
              <a:rPr i="1" u="sng" dirty="0"/>
              <a:t> et diffusion</a:t>
            </a:r>
            <a:r>
              <a:rPr dirty="0"/>
              <a:t>, </a:t>
            </a:r>
            <a:r>
              <a:rPr dirty="0" err="1"/>
              <a:t>chapitre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892" y="2308591"/>
            <a:ext cx="16858216" cy="9098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otion d’équilibre thermodynamique local"/>
          <p:cNvSpPr txBox="1"/>
          <p:nvPr/>
        </p:nvSpPr>
        <p:spPr>
          <a:xfrm>
            <a:off x="5104921" y="1484809"/>
            <a:ext cx="12995759" cy="984099"/>
          </a:xfrm>
          <a:prstGeom prst="rect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Notion d’équilibre thermodynamique local</a:t>
            </a:r>
          </a:p>
        </p:txBody>
      </p:sp>
      <p:sp>
        <p:nvSpPr>
          <p:cNvPr id="157" name="Figure"/>
          <p:cNvSpPr/>
          <p:nvPr/>
        </p:nvSpPr>
        <p:spPr>
          <a:xfrm>
            <a:off x="3547483" y="6073430"/>
            <a:ext cx="1675185" cy="1675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1" y="0"/>
                </a:moveTo>
                <a:cubicBezTo>
                  <a:pt x="7154" y="0"/>
                  <a:pt x="7109" y="9"/>
                  <a:pt x="7066" y="27"/>
                </a:cubicBezTo>
                <a:cubicBezTo>
                  <a:pt x="7024" y="44"/>
                  <a:pt x="6985" y="70"/>
                  <a:pt x="6953" y="103"/>
                </a:cubicBezTo>
                <a:lnTo>
                  <a:pt x="103" y="6951"/>
                </a:lnTo>
                <a:cubicBezTo>
                  <a:pt x="84" y="6970"/>
                  <a:pt x="81" y="6995"/>
                  <a:pt x="90" y="7016"/>
                </a:cubicBezTo>
                <a:cubicBezTo>
                  <a:pt x="98" y="7037"/>
                  <a:pt x="118" y="7054"/>
                  <a:pt x="145" y="7054"/>
                </a:cubicBezTo>
                <a:lnTo>
                  <a:pt x="14172" y="7054"/>
                </a:lnTo>
                <a:cubicBezTo>
                  <a:pt x="14193" y="7054"/>
                  <a:pt x="14213" y="7050"/>
                  <a:pt x="14232" y="7042"/>
                </a:cubicBezTo>
                <a:cubicBezTo>
                  <a:pt x="14251" y="7034"/>
                  <a:pt x="14268" y="7023"/>
                  <a:pt x="14283" y="7008"/>
                </a:cubicBezTo>
                <a:lnTo>
                  <a:pt x="21210" y="81"/>
                </a:lnTo>
                <a:cubicBezTo>
                  <a:pt x="21225" y="66"/>
                  <a:pt x="21228" y="46"/>
                  <a:pt x="21221" y="29"/>
                </a:cubicBezTo>
                <a:cubicBezTo>
                  <a:pt x="21214" y="13"/>
                  <a:pt x="21198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80" y="7328"/>
                  <a:pt x="14568" y="7348"/>
                  <a:pt x="14559" y="7368"/>
                </a:cubicBezTo>
                <a:cubicBezTo>
                  <a:pt x="14551" y="7389"/>
                  <a:pt x="14546" y="7412"/>
                  <a:pt x="14546" y="7435"/>
                </a:cubicBezTo>
                <a:lnTo>
                  <a:pt x="14546" y="21490"/>
                </a:lnTo>
                <a:cubicBezTo>
                  <a:pt x="14546" y="21510"/>
                  <a:pt x="14558" y="21525"/>
                  <a:pt x="14574" y="21532"/>
                </a:cubicBezTo>
                <a:cubicBezTo>
                  <a:pt x="14589" y="21538"/>
                  <a:pt x="14608" y="21536"/>
                  <a:pt x="14622" y="21522"/>
                </a:cubicBezTo>
                <a:lnTo>
                  <a:pt x="21490" y="14622"/>
                </a:lnTo>
                <a:cubicBezTo>
                  <a:pt x="21525" y="14587"/>
                  <a:pt x="21553" y="14546"/>
                  <a:pt x="21571" y="14501"/>
                </a:cubicBezTo>
                <a:cubicBezTo>
                  <a:pt x="21590" y="14456"/>
                  <a:pt x="21600" y="1440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56" y="7491"/>
                  <a:pt x="37" y="7500"/>
                  <a:pt x="23" y="7514"/>
                </a:cubicBezTo>
                <a:cubicBezTo>
                  <a:pt x="9" y="7529"/>
                  <a:pt x="0" y="7549"/>
                  <a:pt x="0" y="7570"/>
                </a:cubicBezTo>
                <a:lnTo>
                  <a:pt x="0" y="21522"/>
                </a:lnTo>
                <a:cubicBezTo>
                  <a:pt x="0" y="21544"/>
                  <a:pt x="9" y="21563"/>
                  <a:pt x="23" y="21577"/>
                </a:cubicBezTo>
                <a:cubicBezTo>
                  <a:pt x="37" y="21591"/>
                  <a:pt x="56" y="21600"/>
                  <a:pt x="78" y="21600"/>
                </a:cubicBezTo>
                <a:lnTo>
                  <a:pt x="14030" y="21600"/>
                </a:lnTo>
                <a:cubicBezTo>
                  <a:pt x="14051" y="21600"/>
                  <a:pt x="14071" y="21591"/>
                  <a:pt x="14086" y="21577"/>
                </a:cubicBezTo>
                <a:cubicBezTo>
                  <a:pt x="14100" y="21563"/>
                  <a:pt x="14109" y="21544"/>
                  <a:pt x="14109" y="21522"/>
                </a:cubicBezTo>
                <a:lnTo>
                  <a:pt x="14109" y="7570"/>
                </a:lnTo>
                <a:cubicBezTo>
                  <a:pt x="14109" y="7549"/>
                  <a:pt x="14100" y="7529"/>
                  <a:pt x="14086" y="7514"/>
                </a:cubicBezTo>
                <a:cubicBezTo>
                  <a:pt x="14071" y="7500"/>
                  <a:pt x="14051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ln w="635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Équation"/>
              <p:cNvSpPr txBox="1"/>
              <p:nvPr/>
            </p:nvSpPr>
            <p:spPr>
              <a:xfrm>
                <a:off x="4028205" y="8167872"/>
                <a:ext cx="713741" cy="43561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sz="5000"/>
              </a:p>
            </p:txBody>
          </p:sp>
        </mc:Choice>
        <mc:Fallback>
          <p:sp>
            <p:nvSpPr>
              <p:cNvPr id="158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205" y="8167872"/>
                <a:ext cx="713741" cy="435611"/>
              </a:xfrm>
              <a:prstGeom prst="rect">
                <a:avLst/>
              </a:prstGeom>
              <a:blipFill>
                <a:blip r:embed="rId2"/>
                <a:stretch>
                  <a:fillRect r="-3419" b="-4366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Équation"/>
              <p:cNvSpPr txBox="1"/>
              <p:nvPr/>
            </p:nvSpPr>
            <p:spPr>
              <a:xfrm>
                <a:off x="2490492" y="5112517"/>
                <a:ext cx="5644305" cy="54165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)...</m:t>
                      </m:r>
                    </m:oMath>
                  </m:oMathPara>
                </a14:m>
                <a:endParaRPr sz="5000"/>
              </a:p>
            </p:txBody>
          </p:sp>
        </mc:Choice>
        <mc:Fallback>
          <p:sp>
            <p:nvSpPr>
              <p:cNvPr id="159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492" y="5112517"/>
                <a:ext cx="5644305" cy="541656"/>
              </a:xfrm>
              <a:prstGeom prst="rect">
                <a:avLst/>
              </a:prstGeom>
              <a:blipFill>
                <a:blip r:embed="rId3"/>
                <a:stretch>
                  <a:fillRect r="-9189" b="-3932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e"/>
          <p:cNvGrpSpPr/>
          <p:nvPr/>
        </p:nvGrpSpPr>
        <p:grpSpPr>
          <a:xfrm>
            <a:off x="9403982" y="3817244"/>
            <a:ext cx="8243156" cy="5217519"/>
            <a:chOff x="0" y="-1"/>
            <a:chExt cx="8243154" cy="5217517"/>
          </a:xfrm>
        </p:grpSpPr>
        <p:sp>
          <p:nvSpPr>
            <p:cNvPr id="160" name="Temps caractéristique de variation des variables thermodynamiques :…"/>
            <p:cNvSpPr txBox="1"/>
            <p:nvPr/>
          </p:nvSpPr>
          <p:spPr>
            <a:xfrm>
              <a:off x="0" y="-1"/>
              <a:ext cx="8243154" cy="5217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endParaRPr/>
            </a:p>
            <a:p>
              <a:pPr marL="609600" indent="-609600" algn="just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800">
                  <a:solidFill>
                    <a:srgbClr val="000000"/>
                  </a:solidFill>
                </a:defRPr>
              </a:pPr>
              <a:r>
                <a:t>Temps caractéristique de variation des variables thermodynamiques : </a:t>
              </a:r>
            </a:p>
            <a:p>
              <a:pPr marL="609600" indent="-609600" algn="just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800">
                  <a:solidFill>
                    <a:srgbClr val="000000"/>
                  </a:solidFill>
                </a:defRPr>
              </a:pPr>
              <a:r>
                <a:t>Temps caractéristiques de retour à l’équilibre :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1" name="Équation"/>
                <p:cNvSpPr txBox="1"/>
                <p:nvPr/>
              </p:nvSpPr>
              <p:spPr>
                <a:xfrm>
                  <a:off x="6402999" y="2308939"/>
                  <a:ext cx="747191" cy="9233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6000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6000" i="1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sz="6000" i="1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b>
                        </m:sSub>
                      </m:oMath>
                    </m:oMathPara>
                  </a14:m>
                  <a:endParaRPr sz="6000" dirty="0">
                    <a:solidFill>
                      <a:srgbClr val="EE220C"/>
                    </a:solidFill>
                  </a:endParaRPr>
                </a:p>
              </p:txBody>
            </p:sp>
          </mc:Choice>
          <mc:Fallback>
            <p:sp>
              <p:nvSpPr>
                <p:cNvPr id="161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999" y="2308939"/>
                  <a:ext cx="747191" cy="923330"/>
                </a:xfrm>
                <a:prstGeom prst="rect">
                  <a:avLst/>
                </a:prstGeom>
                <a:blipFill>
                  <a:blip r:embed="rId4"/>
                  <a:stretch>
                    <a:fillRect r="-2682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2" name="Équation"/>
                <p:cNvSpPr txBox="1"/>
                <p:nvPr/>
              </p:nvSpPr>
              <p:spPr>
                <a:xfrm>
                  <a:off x="5998024" y="4265749"/>
                  <a:ext cx="778570" cy="6297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6000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6000" i="1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sz="6000" i="1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oMath>
                    </m:oMathPara>
                  </a14:m>
                  <a:endParaRPr sz="6000" dirty="0">
                    <a:solidFill>
                      <a:srgbClr val="EE220C"/>
                    </a:solidFill>
                  </a:endParaRPr>
                </a:p>
              </p:txBody>
            </p:sp>
          </mc:Choice>
          <mc:Fallback>
            <p:sp>
              <p:nvSpPr>
                <p:cNvPr id="162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024" y="4265749"/>
                  <a:ext cx="778570" cy="629710"/>
                </a:xfrm>
                <a:prstGeom prst="rect">
                  <a:avLst/>
                </a:prstGeom>
                <a:blipFill>
                  <a:blip r:embed="rId5"/>
                  <a:stretch>
                    <a:fillRect r="-22047" b="-5825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e"/>
          <p:cNvGrpSpPr/>
          <p:nvPr/>
        </p:nvGrpSpPr>
        <p:grpSpPr>
          <a:xfrm>
            <a:off x="4028205" y="10144670"/>
            <a:ext cx="17921357" cy="1754943"/>
            <a:chOff x="369277" y="-2638476"/>
            <a:chExt cx="17921356" cy="17549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4" name="Équation"/>
                <p:cNvSpPr txBox="1"/>
                <p:nvPr/>
              </p:nvSpPr>
              <p:spPr>
                <a:xfrm>
                  <a:off x="1990515" y="-2638476"/>
                  <a:ext cx="3158800" cy="994567"/>
                </a:xfrm>
                <a:prstGeom prst="rect">
                  <a:avLst/>
                </a:prstGeom>
                <a:noFill/>
                <a:ln w="63500" cap="flat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6000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6000" i="1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sz="6000" i="1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sz="6000" i="1">
                            <a:solidFill>
                              <a:srgbClr val="ED220B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sSub>
                          <m:sSubPr>
                            <m:ctrlPr>
                              <a:rPr sz="6000" i="1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6000" i="1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sz="6000" i="1">
                                <a:solidFill>
                                  <a:srgbClr val="ED220B"/>
                                </a:solidFill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b>
                        </m:sSub>
                      </m:oMath>
                    </m:oMathPara>
                  </a14:m>
                  <a:endParaRPr sz="6000" dirty="0">
                    <a:solidFill>
                      <a:srgbClr val="EE220C"/>
                    </a:solidFill>
                  </a:endParaRPr>
                </a:p>
              </p:txBody>
            </p:sp>
          </mc:Choice>
          <mc:Fallback>
            <p:sp>
              <p:nvSpPr>
                <p:cNvPr id="164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0515" y="-2638476"/>
                  <a:ext cx="3158800" cy="9945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63500" cap="flat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Si                    , alors les variables thermodynamiques sont définies à tout instant."/>
            <p:cNvSpPr txBox="1"/>
            <p:nvPr/>
          </p:nvSpPr>
          <p:spPr>
            <a:xfrm>
              <a:off x="369277" y="-2345183"/>
              <a:ext cx="17921356" cy="1461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2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dirty="0"/>
                <a:t>Si             </a:t>
              </a:r>
              <a:r>
                <a:rPr lang="fr-FR" dirty="0"/>
                <a:t>  </a:t>
              </a:r>
              <a:r>
                <a:rPr dirty="0"/>
                <a:t>     , </a:t>
              </a:r>
              <a:r>
                <a:rPr dirty="0" err="1"/>
                <a:t>alors</a:t>
              </a:r>
              <a:r>
                <a:rPr dirty="0"/>
                <a:t> les variables </a:t>
              </a:r>
              <a:r>
                <a:rPr dirty="0" err="1"/>
                <a:t>thermodynamiques</a:t>
              </a:r>
              <a:r>
                <a:rPr dirty="0"/>
                <a:t> </a:t>
              </a:r>
              <a:r>
                <a:rPr dirty="0" err="1"/>
                <a:t>sont</a:t>
              </a:r>
              <a:r>
                <a:rPr dirty="0"/>
                <a:t> </a:t>
              </a:r>
              <a:r>
                <a:rPr dirty="0" err="1"/>
                <a:t>définies</a:t>
              </a:r>
              <a:r>
                <a:rPr dirty="0"/>
                <a:t> à tout instant.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servation de l’énergie thermique : cas 3D"/>
          <p:cNvSpPr txBox="1"/>
          <p:nvPr/>
        </p:nvSpPr>
        <p:spPr>
          <a:xfrm>
            <a:off x="4613202" y="1484809"/>
            <a:ext cx="13979196" cy="984099"/>
          </a:xfrm>
          <a:prstGeom prst="rect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Conservation de l’énergie thermique : cas 3D</a:t>
            </a:r>
          </a:p>
        </p:txBody>
      </p:sp>
      <p:grpSp>
        <p:nvGrpSpPr>
          <p:cNvPr id="172" name="Groupe"/>
          <p:cNvGrpSpPr/>
          <p:nvPr/>
        </p:nvGrpSpPr>
        <p:grpSpPr>
          <a:xfrm>
            <a:off x="10601396" y="6211296"/>
            <a:ext cx="11459713" cy="2430855"/>
            <a:chOff x="0" y="0"/>
            <a:chExt cx="11459712" cy="24308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0" name="Équation"/>
                <p:cNvSpPr txBox="1"/>
                <p:nvPr/>
              </p:nvSpPr>
              <p:spPr>
                <a:xfrm>
                  <a:off x="455019" y="339689"/>
                  <a:ext cx="9043665" cy="16322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f>
                          <m:fPr>
                            <m:ctrlP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∂</m:t>
                            </m:r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∂</m:t>
                            </m:r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limUpp>
                          <m:limUppPr>
                            <m:ctrlP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lim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limUpp>
                          <m:limUppPr>
                            <m:ctrlP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sSub>
                              <m:sSubPr>
                                <m:ctrlPr>
                                  <a:rPr sz="6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6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sz="6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  <m:lim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⃗</m:t>
                            </m:r>
                          </m:lim>
                        </m:limUpp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)=0</m:t>
                        </m:r>
                      </m:oMath>
                    </m:oMathPara>
                  </a14:m>
                  <a:endParaRPr sz="6000" dirty="0"/>
                </a:p>
              </p:txBody>
            </p:sp>
          </mc:Choice>
          <mc:Fallback>
            <p:sp>
              <p:nvSpPr>
                <p:cNvPr id="170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019" y="339689"/>
                  <a:ext cx="9043665" cy="1632205"/>
                </a:xfrm>
                <a:prstGeom prst="rect">
                  <a:avLst/>
                </a:prstGeom>
                <a:blipFill>
                  <a:blip r:embed="rId2"/>
                  <a:stretch>
                    <a:fillRect r="-6339" b="-86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" name="Rectangle"/>
            <p:cNvSpPr/>
            <p:nvPr/>
          </p:nvSpPr>
          <p:spPr>
            <a:xfrm>
              <a:off x="0" y="0"/>
              <a:ext cx="11459713" cy="2430855"/>
            </a:xfrm>
            <a:prstGeom prst="rect">
              <a:avLst/>
            </a:prstGeom>
            <a:noFill/>
            <a:ln w="762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173" name="Capture d’écran 2021-01-11 à 14.08.12.png" descr="Capture d’écran 2021-01-11 à 14.08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05" y="3063277"/>
            <a:ext cx="8837784" cy="6975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au"/>
          <p:cNvGraphicFramePr/>
          <p:nvPr/>
        </p:nvGraphicFramePr>
        <p:xfrm>
          <a:off x="4083718" y="1276349"/>
          <a:ext cx="16216563" cy="11163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405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5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2660"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Matériau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Conductivité thermique 
en W/(m.K)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Diffusivité thermique 
en m²/s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660"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Bois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~ 0.2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~ 1.5e-7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660"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Verre à vitre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0.9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4.5e-7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660"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Béton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1.5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5.4e-7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660"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Cuivre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380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/>
                        <a:t>
1.2e-4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nalogie loi d’Ohm / conduction thermique"/>
          <p:cNvSpPr txBox="1"/>
          <p:nvPr/>
        </p:nvSpPr>
        <p:spPr>
          <a:xfrm>
            <a:off x="5694555" y="724870"/>
            <a:ext cx="13326645" cy="971399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Analogie loi d’Ohm / conduction thermique</a:t>
            </a:r>
          </a:p>
        </p:txBody>
      </p:sp>
      <p:grpSp>
        <p:nvGrpSpPr>
          <p:cNvPr id="188" name="Groupe"/>
          <p:cNvGrpSpPr/>
          <p:nvPr/>
        </p:nvGrpSpPr>
        <p:grpSpPr>
          <a:xfrm>
            <a:off x="1448347" y="2314890"/>
            <a:ext cx="9976676" cy="2269418"/>
            <a:chOff x="0" y="0"/>
            <a:chExt cx="9976674" cy="2269416"/>
          </a:xfrm>
        </p:grpSpPr>
        <p:sp>
          <p:nvSpPr>
            <p:cNvPr id="180" name="Ligne"/>
            <p:cNvSpPr/>
            <p:nvPr/>
          </p:nvSpPr>
          <p:spPr>
            <a:xfrm>
              <a:off x="1057162" y="1159941"/>
              <a:ext cx="7991686" cy="1"/>
            </a:xfrm>
            <a:prstGeom prst="line">
              <a:avLst/>
            </a:prstGeom>
            <a:noFill/>
            <a:ln w="1270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81" name="Rectangle"/>
            <p:cNvSpPr/>
            <p:nvPr/>
          </p:nvSpPr>
          <p:spPr>
            <a:xfrm>
              <a:off x="2934698" y="524941"/>
              <a:ext cx="4236614" cy="1270001"/>
            </a:xfrm>
            <a:prstGeom prst="rect">
              <a:avLst/>
            </a:prstGeom>
            <a:solidFill>
              <a:srgbClr val="FFFFFF"/>
            </a:solidFill>
            <a:ln w="1270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2" name="Équation"/>
                <p:cNvSpPr txBox="1"/>
                <p:nvPr/>
              </p:nvSpPr>
              <p:spPr>
                <a:xfrm>
                  <a:off x="4862187" y="952613"/>
                  <a:ext cx="381636" cy="4146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sz="5000"/>
                </a:p>
              </p:txBody>
            </p:sp>
          </mc:Choice>
          <mc:Fallback>
            <p:sp>
              <p:nvSpPr>
                <p:cNvPr id="182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187" y="952613"/>
                  <a:ext cx="381636" cy="414656"/>
                </a:xfrm>
                <a:prstGeom prst="rect">
                  <a:avLst/>
                </a:prstGeom>
                <a:blipFill>
                  <a:blip r:embed="rId2"/>
                  <a:stretch>
                    <a:fillRect b="-5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3" name="Ligne"/>
            <p:cNvSpPr/>
            <p:nvPr/>
          </p:nvSpPr>
          <p:spPr>
            <a:xfrm flipH="1" flipV="1">
              <a:off x="1490397" y="2269416"/>
              <a:ext cx="7125217" cy="1"/>
            </a:xfrm>
            <a:prstGeom prst="line">
              <a:avLst/>
            </a:prstGeom>
            <a:noFill/>
            <a:ln w="88900" cap="flat">
              <a:solidFill>
                <a:schemeClr val="accent3">
                  <a:hueOff val="914338"/>
                  <a:satOff val="31515"/>
                  <a:lumOff val="-3079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84" name="Flèche"/>
            <p:cNvSpPr/>
            <p:nvPr/>
          </p:nvSpPr>
          <p:spPr>
            <a:xfrm>
              <a:off x="1943365" y="808956"/>
              <a:ext cx="682494" cy="701971"/>
            </a:xfrm>
            <a:prstGeom prst="rightArrow">
              <a:avLst>
                <a:gd name="adj1" fmla="val 35824"/>
                <a:gd name="adj2" fmla="val 102854"/>
              </a:avLst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5" name="Équation"/>
                <p:cNvSpPr txBox="1"/>
                <p:nvPr/>
              </p:nvSpPr>
              <p:spPr>
                <a:xfrm>
                  <a:off x="0" y="844568"/>
                  <a:ext cx="544554" cy="6307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500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50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550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5500">
                    <a:solidFill>
                      <a:srgbClr val="017100"/>
                    </a:solidFill>
                  </a:endParaRPr>
                </a:p>
              </p:txBody>
            </p:sp>
          </mc:Choice>
          <mc:Fallback>
            <p:sp>
              <p:nvSpPr>
                <p:cNvPr id="185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844568"/>
                  <a:ext cx="544554" cy="630747"/>
                </a:xfrm>
                <a:prstGeom prst="rect">
                  <a:avLst/>
                </a:prstGeom>
                <a:blipFill>
                  <a:blip r:embed="rId3"/>
                  <a:stretch>
                    <a:fillRect r="-7865" b="-298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6" name="Équation"/>
                <p:cNvSpPr txBox="1"/>
                <p:nvPr/>
              </p:nvSpPr>
              <p:spPr>
                <a:xfrm>
                  <a:off x="9392446" y="844568"/>
                  <a:ext cx="584229" cy="6307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500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50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550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5500">
                    <a:solidFill>
                      <a:srgbClr val="017100"/>
                    </a:solidFill>
                  </a:endParaRPr>
                </a:p>
              </p:txBody>
            </p:sp>
          </mc:Choice>
          <mc:Fallback>
            <p:sp>
              <p:nvSpPr>
                <p:cNvPr id="186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446" y="844568"/>
                  <a:ext cx="584229" cy="630747"/>
                </a:xfrm>
                <a:prstGeom prst="rect">
                  <a:avLst/>
                </a:prstGeom>
                <a:blipFill>
                  <a:blip r:embed="rId4"/>
                  <a:stretch>
                    <a:fillRect r="-3125" b="-298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7" name="Équation"/>
                <p:cNvSpPr txBox="1"/>
                <p:nvPr/>
              </p:nvSpPr>
              <p:spPr>
                <a:xfrm>
                  <a:off x="2012335" y="0"/>
                  <a:ext cx="273813" cy="4561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500" i="1">
                            <a:solidFill>
                              <a:srgbClr val="ED220B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sz="5500">
                    <a:solidFill>
                      <a:srgbClr val="EE220C"/>
                    </a:solidFill>
                  </a:endParaRPr>
                </a:p>
              </p:txBody>
            </p:sp>
          </mc:Choice>
          <mc:Fallback>
            <p:sp>
              <p:nvSpPr>
                <p:cNvPr id="187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2335" y="0"/>
                  <a:ext cx="273813" cy="456121"/>
                </a:xfrm>
                <a:prstGeom prst="rect">
                  <a:avLst/>
                </a:prstGeom>
                <a:blipFill>
                  <a:blip r:embed="rId5"/>
                  <a:stretch>
                    <a:fillRect b="-48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Équation"/>
              <p:cNvSpPr txBox="1"/>
              <p:nvPr/>
            </p:nvSpPr>
            <p:spPr>
              <a:xfrm>
                <a:off x="15649058" y="3843479"/>
                <a:ext cx="3598040" cy="6307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5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𝑅𝐼</m:t>
                      </m:r>
                    </m:oMath>
                  </m:oMathPara>
                </a14:m>
                <a:endParaRPr sz="5500"/>
              </a:p>
            </p:txBody>
          </p:sp>
        </mc:Choice>
        <mc:Fallback>
          <p:sp>
            <p:nvSpPr>
              <p:cNvPr id="189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9058" y="3843479"/>
                <a:ext cx="3598040" cy="630746"/>
              </a:xfrm>
              <a:prstGeom prst="rect">
                <a:avLst/>
              </a:prstGeom>
              <a:blipFill>
                <a:blip r:embed="rId6"/>
                <a:stretch>
                  <a:fillRect r="-4407" b="-2980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Flèche double"/>
          <p:cNvSpPr/>
          <p:nvPr/>
        </p:nvSpPr>
        <p:spPr>
          <a:xfrm rot="5400000">
            <a:off x="4806667" y="6196292"/>
            <a:ext cx="2993030" cy="682494"/>
          </a:xfrm>
          <a:prstGeom prst="leftRightArrow">
            <a:avLst>
              <a:gd name="adj1" fmla="val 15416"/>
              <a:gd name="adj2" fmla="val 62646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99" name="Groupe"/>
          <p:cNvGrpSpPr/>
          <p:nvPr/>
        </p:nvGrpSpPr>
        <p:grpSpPr>
          <a:xfrm>
            <a:off x="1328115" y="8045878"/>
            <a:ext cx="9950134" cy="2269418"/>
            <a:chOff x="0" y="0"/>
            <a:chExt cx="9950132" cy="2269416"/>
          </a:xfrm>
        </p:grpSpPr>
        <p:sp>
          <p:nvSpPr>
            <p:cNvPr id="191" name="Ligne"/>
            <p:cNvSpPr/>
            <p:nvPr/>
          </p:nvSpPr>
          <p:spPr>
            <a:xfrm>
              <a:off x="1057162" y="1159941"/>
              <a:ext cx="7991686" cy="1"/>
            </a:xfrm>
            <a:prstGeom prst="line">
              <a:avLst/>
            </a:prstGeom>
            <a:noFill/>
            <a:ln w="1270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2" name="Rectangle"/>
            <p:cNvSpPr/>
            <p:nvPr/>
          </p:nvSpPr>
          <p:spPr>
            <a:xfrm>
              <a:off x="2934698" y="606796"/>
              <a:ext cx="4236614" cy="1270001"/>
            </a:xfrm>
            <a:prstGeom prst="rect">
              <a:avLst/>
            </a:prstGeom>
            <a:solidFill>
              <a:srgbClr val="FFFFFF"/>
            </a:solidFill>
            <a:ln w="1270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3" name="Équation"/>
                <p:cNvSpPr txBox="1"/>
                <p:nvPr/>
              </p:nvSpPr>
              <p:spPr>
                <a:xfrm>
                  <a:off x="4862187" y="952613"/>
                  <a:ext cx="714773" cy="5783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oMath>
                    </m:oMathPara>
                  </a14:m>
                  <a:endParaRPr sz="5000"/>
                </a:p>
              </p:txBody>
            </p:sp>
          </mc:Choice>
          <mc:Fallback>
            <p:sp>
              <p:nvSpPr>
                <p:cNvPr id="193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187" y="952613"/>
                  <a:ext cx="714773" cy="578366"/>
                </a:xfrm>
                <a:prstGeom prst="rect">
                  <a:avLst/>
                </a:prstGeom>
                <a:blipFill>
                  <a:blip r:embed="rId7"/>
                  <a:stretch>
                    <a:fillRect r="-22034" b="-2947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Ligne"/>
            <p:cNvSpPr/>
            <p:nvPr/>
          </p:nvSpPr>
          <p:spPr>
            <a:xfrm flipH="1" flipV="1">
              <a:off x="1490397" y="2269416"/>
              <a:ext cx="7125217" cy="1"/>
            </a:xfrm>
            <a:prstGeom prst="line">
              <a:avLst/>
            </a:prstGeom>
            <a:noFill/>
            <a:ln w="88900" cap="flat">
              <a:solidFill>
                <a:schemeClr val="accent3">
                  <a:hueOff val="914338"/>
                  <a:satOff val="31515"/>
                  <a:lumOff val="-3079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5" name="Flèche"/>
            <p:cNvSpPr/>
            <p:nvPr/>
          </p:nvSpPr>
          <p:spPr>
            <a:xfrm>
              <a:off x="1943365" y="808956"/>
              <a:ext cx="682494" cy="701971"/>
            </a:xfrm>
            <a:prstGeom prst="rightArrow">
              <a:avLst>
                <a:gd name="adj1" fmla="val 35824"/>
                <a:gd name="adj2" fmla="val 102854"/>
              </a:avLst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6" name="Équation"/>
                <p:cNvSpPr txBox="1"/>
                <p:nvPr/>
              </p:nvSpPr>
              <p:spPr>
                <a:xfrm>
                  <a:off x="0" y="844568"/>
                  <a:ext cx="518011" cy="6307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500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50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sz="550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5500">
                    <a:solidFill>
                      <a:srgbClr val="017100"/>
                    </a:solidFill>
                  </a:endParaRPr>
                </a:p>
              </p:txBody>
            </p:sp>
          </mc:Choice>
          <mc:Fallback>
            <p:sp>
              <p:nvSpPr>
                <p:cNvPr id="196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844568"/>
                  <a:ext cx="518011" cy="630747"/>
                </a:xfrm>
                <a:prstGeom prst="rect">
                  <a:avLst/>
                </a:prstGeom>
                <a:blipFill>
                  <a:blip r:embed="rId8"/>
                  <a:stretch>
                    <a:fillRect r="-12941" b="-298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7" name="Équation"/>
                <p:cNvSpPr txBox="1"/>
                <p:nvPr/>
              </p:nvSpPr>
              <p:spPr>
                <a:xfrm>
                  <a:off x="9392446" y="844568"/>
                  <a:ext cx="557687" cy="6307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500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50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sz="5500" i="1">
                                <a:solidFill>
                                  <a:srgbClr val="017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5500">
                    <a:solidFill>
                      <a:srgbClr val="017100"/>
                    </a:solidFill>
                  </a:endParaRPr>
                </a:p>
              </p:txBody>
            </p:sp>
          </mc:Choice>
          <mc:Fallback>
            <p:sp>
              <p:nvSpPr>
                <p:cNvPr id="197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446" y="844568"/>
                  <a:ext cx="557687" cy="630747"/>
                </a:xfrm>
                <a:prstGeom prst="rect">
                  <a:avLst/>
                </a:prstGeom>
                <a:blipFill>
                  <a:blip r:embed="rId9"/>
                  <a:stretch>
                    <a:fillRect r="-6593" b="-298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8" name="Équation"/>
                <p:cNvSpPr txBox="1"/>
                <p:nvPr/>
              </p:nvSpPr>
              <p:spPr>
                <a:xfrm>
                  <a:off x="2012335" y="0"/>
                  <a:ext cx="484061" cy="4624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500" i="1">
                            <a:solidFill>
                              <a:srgbClr val="ED220B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sz="5500">
                    <a:solidFill>
                      <a:srgbClr val="EE220C"/>
                    </a:solidFill>
                  </a:endParaRPr>
                </a:p>
              </p:txBody>
            </p:sp>
          </mc:Choice>
          <mc:Fallback>
            <p:sp>
              <p:nvSpPr>
                <p:cNvPr id="198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2335" y="0"/>
                  <a:ext cx="484061" cy="462407"/>
                </a:xfrm>
                <a:prstGeom prst="rect">
                  <a:avLst/>
                </a:prstGeom>
                <a:blipFill>
                  <a:blip r:embed="rId10"/>
                  <a:stretch>
                    <a:fillRect r="-6329" b="-4605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0" name="Équation"/>
              <p:cNvSpPr txBox="1"/>
              <p:nvPr/>
            </p:nvSpPr>
            <p:spPr>
              <a:xfrm>
                <a:off x="15380876" y="9395124"/>
                <a:ext cx="4134405" cy="64248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5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m:rPr>
                          <m:sty m:val="p"/>
                        </m:rP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sz="5500"/>
              </a:p>
            </p:txBody>
          </p:sp>
        </mc:Choice>
        <mc:Fallback>
          <p:sp>
            <p:nvSpPr>
              <p:cNvPr id="200" name="É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876" y="9395124"/>
                <a:ext cx="4134405" cy="642488"/>
              </a:xfrm>
              <a:prstGeom prst="rect">
                <a:avLst/>
              </a:prstGeom>
              <a:blipFill>
                <a:blip r:embed="rId11"/>
                <a:stretch>
                  <a:fillRect r="-11062" b="-2735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"/>
          <p:cNvSpPr/>
          <p:nvPr/>
        </p:nvSpPr>
        <p:spPr>
          <a:xfrm>
            <a:off x="15157801" y="3523852"/>
            <a:ext cx="4580554" cy="1270001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" name="Loi d’Ohm (en convention récepteur)"/>
          <p:cNvSpPr txBox="1"/>
          <p:nvPr/>
        </p:nvSpPr>
        <p:spPr>
          <a:xfrm>
            <a:off x="13695886" y="2326089"/>
            <a:ext cx="840486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Loi d’Ohm (en convention récepteur)</a:t>
            </a:r>
          </a:p>
        </p:txBody>
      </p:sp>
      <p:sp>
        <p:nvSpPr>
          <p:cNvPr id="203" name="Rectangle"/>
          <p:cNvSpPr/>
          <p:nvPr/>
        </p:nvSpPr>
        <p:spPr>
          <a:xfrm>
            <a:off x="15070515" y="9081367"/>
            <a:ext cx="5292470" cy="1270001"/>
          </a:xfrm>
          <a:prstGeom prst="rect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" name="Conduction thermique stationnaire"/>
          <p:cNvSpPr txBox="1"/>
          <p:nvPr/>
        </p:nvSpPr>
        <p:spPr>
          <a:xfrm>
            <a:off x="13466881" y="7946306"/>
            <a:ext cx="7962393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Conduction thermique stationnaire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283</Words>
  <Application>Microsoft Office PowerPoint</Application>
  <PresentationFormat>Personnalisé</PresentationFormat>
  <Paragraphs>67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Cambria Math</vt:lpstr>
      <vt:lpstr>Helvetica Neue</vt:lpstr>
      <vt:lpstr>Helvetica Neue Medium</vt:lpstr>
      <vt:lpstr>21_BasicWhite</vt:lpstr>
      <vt:lpstr>Bilans thermiques: flux conductifs, convectifs et radiatifs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Bilans thermiques: flux conductifs, convectifs et radiatifs</dc:title>
  <cp:lastModifiedBy>Armel JOUAN-POURCHET</cp:lastModifiedBy>
  <cp:revision>4</cp:revision>
  <dcterms:modified xsi:type="dcterms:W3CDTF">2021-05-26T19:49:40Z</dcterms:modified>
</cp:coreProperties>
</file>