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70" r:id="rId3"/>
    <p:sldId id="258" r:id="rId4"/>
    <p:sldId id="260" r:id="rId5"/>
    <p:sldId id="283" r:id="rId6"/>
    <p:sldId id="271" r:id="rId7"/>
    <p:sldId id="287" r:id="rId8"/>
    <p:sldId id="259" r:id="rId9"/>
    <p:sldId id="285" r:id="rId10"/>
    <p:sldId id="284" r:id="rId11"/>
    <p:sldId id="272" r:id="rId12"/>
    <p:sldId id="282" r:id="rId13"/>
    <p:sldId id="273" r:id="rId14"/>
    <p:sldId id="261" r:id="rId15"/>
    <p:sldId id="274" r:id="rId16"/>
    <p:sldId id="263" r:id="rId17"/>
    <p:sldId id="295" r:id="rId18"/>
    <p:sldId id="294" r:id="rId19"/>
    <p:sldId id="289" r:id="rId20"/>
    <p:sldId id="293" r:id="rId21"/>
    <p:sldId id="292" r:id="rId22"/>
    <p:sldId id="291" r:id="rId23"/>
    <p:sldId id="290" r:id="rId24"/>
    <p:sldId id="296" r:id="rId25"/>
    <p:sldId id="298" r:id="rId26"/>
    <p:sldId id="297" r:id="rId27"/>
    <p:sldId id="262" r:id="rId28"/>
    <p:sldId id="275" r:id="rId29"/>
    <p:sldId id="286" r:id="rId30"/>
    <p:sldId id="281" r:id="rId31"/>
    <p:sldId id="28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C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49DE0-5670-4CCA-B4EE-72C4BB0D8B69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25F2-826F-406F-AC09-4665C7722C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47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849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879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070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044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78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4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290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926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111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12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327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02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r>
              <a:rPr lang="fr-FR" baseline="0" dirty="0" smtClean="0"/>
              <a:t> ici : collisions de d sur s tandis que convection : le mouvement du fluide support entraine le fluide 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25F2-826F-406F-AC09-4665C7722C11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89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210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68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6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71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343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00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5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43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50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45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3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0ED0A98-BD2E-4F72-A97E-B4D4024D01AB}" type="datetimeFigureOut">
              <a:rPr lang="fr-FR" smtClean="0"/>
              <a:t>04/04/2021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1530A41-DA06-492E-9C7C-664C2ED8C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31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599507"/>
            <a:ext cx="8991600" cy="1645920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Phénomènes de transport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0" y="2579161"/>
            <a:ext cx="8991600" cy="4001748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 : CPGE/L2 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 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Premier et second principe de la thermodynamique 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Mécanique des fluides / Navier Stokes 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 parcours moyen, notion d’agitation thermique 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Echelle mésoscopique / macroscopique / microscopique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Opérateurs vectoriels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6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188837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1) Lois de conservation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315976"/>
                  </p:ext>
                </p:extLst>
              </p:nvPr>
            </p:nvGraphicFramePr>
            <p:xfrm>
              <a:off x="637308" y="1427016"/>
              <a:ext cx="11097491" cy="484732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516584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3093951">
                      <a:extLst>
                        <a:ext uri="{9D8B030D-6E8A-4147-A177-3AD203B41FA5}">
                          <a16:colId xmlns:a16="http://schemas.microsoft.com/office/drawing/2014/main" val="4064382947"/>
                        </a:ext>
                      </a:extLst>
                    </a:gridCol>
                    <a:gridCol w="3486956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</a:tblGrid>
                  <a:tr h="87283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Flux/densité de flux</a:t>
                          </a:r>
                          <a:endParaRPr lang="fr-FR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Equation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conservation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73168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: densité locale de particule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𝑁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𝑑𝑆</m:t>
                                    </m:r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𝑑𝑡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𝑑𝑖𝑣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e>
                                          <m:sub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𝑁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Energie </a:t>
                          </a: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thermique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oMath>
                          </a14:m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: énergie thermique volumique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𝑄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𝑄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𝑑𝑆</m:t>
                                    </m:r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𝑑𝑡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</m:t>
                                    </m:r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𝑑𝑖𝑣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e>
                                          <m:sub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𝑄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1036761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 de mouvement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: densité volumique de</a:t>
                          </a:r>
                          <a:r>
                            <a:rPr lang="fr-FR" sz="2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quantité de mouvement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𝑃</m:t>
                                            </m:r>
                                          </m:e>
                                          <m:sub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𝑥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𝑑𝑆</m:t>
                                    </m:r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𝑑𝑡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sz="24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𝑑𝑖𝑣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fr-FR" sz="2400" b="0" i="1" smtClean="0"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sz="2400" b="0" i="1" smtClean="0"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sz="2400" b="0" i="1" smtClean="0"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𝑥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95696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Charge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fr-F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: densité volumique de charge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𝑞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𝑑𝑆</m:t>
                                    </m:r>
                                  </m:e>
                                </m:ac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𝑑𝑡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𝜕𝜌</m:t>
                                    </m:r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𝑑𝑖𝑣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e>
                                          <m:sub>
                                            <m:r>
                                              <a:rPr lang="fr-FR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𝑒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315976"/>
                  </p:ext>
                </p:extLst>
              </p:nvPr>
            </p:nvGraphicFramePr>
            <p:xfrm>
              <a:off x="637308" y="1427016"/>
              <a:ext cx="11097491" cy="484732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516584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3093951">
                      <a:extLst>
                        <a:ext uri="{9D8B030D-6E8A-4147-A177-3AD203B41FA5}">
                          <a16:colId xmlns:a16="http://schemas.microsoft.com/office/drawing/2014/main" val="4064382947"/>
                        </a:ext>
                      </a:extLst>
                    </a:gridCol>
                    <a:gridCol w="3486956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</a:tblGrid>
                  <a:tr h="87283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Flux/densité de flux</a:t>
                          </a:r>
                          <a:endParaRPr lang="fr-FR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Equation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conservation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5" t="-111852" r="-146154" b="-38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6063" t="-111852" r="-113189" b="-38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8531" t="-111852" r="-524" b="-3851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5" t="-172289" r="-146154" b="-2132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6063" t="-172289" r="-113189" b="-2132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8531" t="-172289" r="-524" b="-2132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5" t="-231795" r="-146154" b="-8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6063" t="-231795" r="-113189" b="-8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8531" t="-231795" r="-524" b="-8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956965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5" t="-412102" r="-146154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6063" t="-412102" r="-113189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8531" t="-412102" r="-524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271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3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2) Lois Phénoménologiques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1774039"/>
                  </p:ext>
                </p:extLst>
              </p:nvPr>
            </p:nvGraphicFramePr>
            <p:xfrm>
              <a:off x="872835" y="1787235"/>
              <a:ext cx="10626438" cy="429337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7965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4874278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  <a:gridCol w="4034195">
                      <a:extLst>
                        <a:ext uri="{9D8B030D-6E8A-4147-A177-3AD203B41FA5}">
                          <a16:colId xmlns:a16="http://schemas.microsoft.com/office/drawing/2014/main" val="2473844715"/>
                        </a:ext>
                      </a:extLst>
                    </a:gridCol>
                  </a:tblGrid>
                  <a:tr h="531647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phénoménologique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Coefficient</a:t>
                          </a:r>
                          <a:r>
                            <a:rPr lang="fr-FR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cinétique</a:t>
                          </a:r>
                          <a:endParaRPr lang="fr-FR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73168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 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Fick 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fr-FR" sz="240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sz="240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𝑔𝑟𝑎𝑑</m:t>
                                  </m:r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 diffusivité en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897616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Energie thermique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Fourier 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fr-FR" sz="240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sz="240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𝑄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𝜆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𝑔𝑟𝑎𝑑</m:t>
                                  </m:r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𝜆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conductivité thermique en </a:t>
                          </a:r>
                          <a14:m>
                            <m:oMath xmlns:m="http://schemas.openxmlformats.org/officeDocument/2006/math"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88415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 de mouvement 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de Newton :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sup>
                              </m:sSub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𝜂</m:t>
                              </m:r>
                              <m:f>
                                <m:f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𝜂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viscosité dynamique en </a:t>
                          </a:r>
                          <a:r>
                            <a:rPr lang="fr-FR" sz="240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Pa.s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95696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Charge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d’Ohm 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fr-FR" sz="240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fr-FR" sz="240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fr-FR" sz="2400" b="0" i="1" baseline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𝜎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𝑔𝑟𝑎𝑑</m:t>
                                  </m:r>
                                </m:e>
                              </m:acc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𝜎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conductivité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électrique en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fr-FR" sz="240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Ω</m:t>
                                  </m:r>
                                </m:e>
                                <m:sup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fr-FR" sz="2400" b="0" i="1" baseline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fr-FR" sz="2400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1774039"/>
                  </p:ext>
                </p:extLst>
              </p:nvPr>
            </p:nvGraphicFramePr>
            <p:xfrm>
              <a:off x="872835" y="1787235"/>
              <a:ext cx="10626438" cy="429337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7965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4874278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  <a:gridCol w="4034195">
                      <a:extLst>
                        <a:ext uri="{9D8B030D-6E8A-4147-A177-3AD203B41FA5}">
                          <a16:colId xmlns:a16="http://schemas.microsoft.com/office/drawing/2014/main" val="247384471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phénoménologique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Coefficient</a:t>
                          </a:r>
                          <a:r>
                            <a:rPr lang="fr-FR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cinétique</a:t>
                          </a:r>
                          <a:endParaRPr lang="fr-FR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73168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 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375" t="-119167" r="-83000" b="-3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595" t="-119167" r="-302" b="-37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897616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Energie </a:t>
                          </a: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thermique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375" t="-177703" r="-83000" b="-2054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595" t="-177703" r="-302" b="-2054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88415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 de mouvement 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375" t="-283448" r="-83000" b="-1096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595" t="-283448" r="-302" b="-1096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95696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Charge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375" t="-354140" r="-83000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3595" t="-354140" r="-302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787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7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3) Équation de diffusion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4342904"/>
                  </p:ext>
                </p:extLst>
              </p:nvPr>
            </p:nvGraphicFramePr>
            <p:xfrm>
              <a:off x="872835" y="1787235"/>
              <a:ext cx="10626438" cy="460319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123473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6502965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</a:tblGrid>
                  <a:tr h="531647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phénoménologique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73168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 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1024843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Energie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thermique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fr-F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avec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𝜆</m:t>
                                  </m:r>
                                </m:num>
                                <m:den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oMath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1008939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 de mouvement 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acc>
                                      <m:accPr>
                                        <m:chr m:val="⃗"/>
                                        <m:ctrlPr>
                                          <a:rPr lang="fr-FR" sz="24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</m:acc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𝜈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l-G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956965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Charge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acc>
                                      <m:accPr>
                                        <m:chr m:val="⃗"/>
                                        <m:ctrlPr>
                                          <a:rPr lang="fr-FR" sz="24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𝐸</m:t>
                                        </m:r>
                                      </m:e>
                                    </m:acc>
                                  </m:num>
                                  <m:den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l-G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4342904"/>
                  </p:ext>
                </p:extLst>
              </p:nvPr>
            </p:nvGraphicFramePr>
            <p:xfrm>
              <a:off x="872835" y="1787235"/>
              <a:ext cx="10626438" cy="460319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123473">
                      <a:extLst>
                        <a:ext uri="{9D8B030D-6E8A-4147-A177-3AD203B41FA5}">
                          <a16:colId xmlns:a16="http://schemas.microsoft.com/office/drawing/2014/main" val="4177788775"/>
                        </a:ext>
                      </a:extLst>
                    </a:gridCol>
                    <a:gridCol w="6502965">
                      <a:extLst>
                        <a:ext uri="{9D8B030D-6E8A-4147-A177-3AD203B41FA5}">
                          <a16:colId xmlns:a16="http://schemas.microsoft.com/office/drawing/2014/main" val="1833864225"/>
                        </a:ext>
                      </a:extLst>
                    </a:gridCol>
                  </a:tblGrid>
                  <a:tr h="531647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conservée 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Loi phénoménologique</a:t>
                          </a:r>
                          <a:endParaRPr lang="fr-FR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7572177"/>
                      </a:ext>
                    </a:extLst>
                  </a:tr>
                  <a:tr h="786892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 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543" t="-73077" r="-187" b="-4161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971376"/>
                      </a:ext>
                    </a:extLst>
                  </a:tr>
                  <a:tr h="1039178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Energie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thermique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543" t="-132353" r="-187" b="-218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20764"/>
                      </a:ext>
                    </a:extLst>
                  </a:tr>
                  <a:tr h="1008939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Quantité de mouvement 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543" t="-237952" r="-187" b="-1234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1538482"/>
                      </a:ext>
                    </a:extLst>
                  </a:tr>
                  <a:tr h="1236536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Charge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543" t="-276355" r="-187" b="-9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91922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046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1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286" y="1936468"/>
            <a:ext cx="4419600" cy="31172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779629" y="3695989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03777" y="533083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336268" y="5236168"/>
            <a:ext cx="307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diffusant (d)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003777" y="577660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36268" y="568193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support (s)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195273" y="293642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2915705" y="404478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3566871" y="349060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156177" y="2590056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892959" y="4529800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4148757" y="4709800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4287302" y="210515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3192879" y="2680056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Connecteur droit avec flèche 51"/>
          <p:cNvCxnSpPr>
            <a:endCxn id="21" idx="4"/>
          </p:cNvCxnSpPr>
          <p:nvPr/>
        </p:nvCxnSpPr>
        <p:spPr>
          <a:xfrm flipV="1">
            <a:off x="1927484" y="3116422"/>
            <a:ext cx="357789" cy="58180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2374306" y="3070460"/>
            <a:ext cx="598116" cy="97432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3" idx="3"/>
          </p:cNvCxnSpPr>
          <p:nvPr/>
        </p:nvCxnSpPr>
        <p:spPr>
          <a:xfrm flipV="1">
            <a:off x="3083077" y="3644242"/>
            <a:ext cx="510154" cy="426295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endCxn id="26" idx="1"/>
          </p:cNvCxnSpPr>
          <p:nvPr/>
        </p:nvCxnSpPr>
        <p:spPr>
          <a:xfrm>
            <a:off x="3739061" y="3630243"/>
            <a:ext cx="436056" cy="1105917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4265275" y="2308346"/>
            <a:ext cx="112027" cy="241660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286" y="1936468"/>
            <a:ext cx="4419600" cy="31172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5194854" y="2852329"/>
            <a:ext cx="2064327" cy="127461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Modèle 1D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779629" y="3695989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03777" y="533083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336268" y="5236168"/>
            <a:ext cx="307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diffusant (d)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003777" y="577660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36268" y="568193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support (s)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195273" y="293642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2915705" y="404478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3566871" y="349060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156177" y="2590056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892959" y="4529800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4148757" y="4709800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4287302" y="210515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3192879" y="2680056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Connecteur droit avec flèche 51"/>
          <p:cNvCxnSpPr>
            <a:endCxn id="21" idx="4"/>
          </p:cNvCxnSpPr>
          <p:nvPr/>
        </p:nvCxnSpPr>
        <p:spPr>
          <a:xfrm flipV="1">
            <a:off x="1927484" y="3116422"/>
            <a:ext cx="357789" cy="58180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2374306" y="3070460"/>
            <a:ext cx="598116" cy="97432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3" idx="3"/>
          </p:cNvCxnSpPr>
          <p:nvPr/>
        </p:nvCxnSpPr>
        <p:spPr>
          <a:xfrm flipV="1">
            <a:off x="3083077" y="3644242"/>
            <a:ext cx="510154" cy="426295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endCxn id="26" idx="1"/>
          </p:cNvCxnSpPr>
          <p:nvPr/>
        </p:nvCxnSpPr>
        <p:spPr>
          <a:xfrm>
            <a:off x="3739061" y="3630243"/>
            <a:ext cx="436056" cy="1105917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4265275" y="2308346"/>
            <a:ext cx="112027" cy="241660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ylindre 3"/>
          <p:cNvSpPr/>
          <p:nvPr/>
        </p:nvSpPr>
        <p:spPr>
          <a:xfrm rot="5400000">
            <a:off x="8940527" y="1809347"/>
            <a:ext cx="1498971" cy="3420392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7674029" y="3490602"/>
            <a:ext cx="409194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11710554" y="2879405"/>
            <a:ext cx="581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 flipH="1">
            <a:off x="8714162" y="4579257"/>
            <a:ext cx="647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/>
              <p:cNvSpPr txBox="1"/>
              <p:nvPr/>
            </p:nvSpPr>
            <p:spPr>
              <a:xfrm>
                <a:off x="6720840" y="5776601"/>
                <a:ext cx="52806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Nombre de particules traversant la section d’abscisse </a:t>
                </a:r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entre t et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t+dt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840" y="5776601"/>
                <a:ext cx="5280660" cy="830997"/>
              </a:xfrm>
              <a:prstGeom prst="rect">
                <a:avLst/>
              </a:prstGeom>
              <a:blipFill>
                <a:blip r:embed="rId3"/>
                <a:stretch>
                  <a:fillRect l="-1848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Ellipse 46"/>
          <p:cNvSpPr/>
          <p:nvPr/>
        </p:nvSpPr>
        <p:spPr>
          <a:xfrm>
            <a:off x="9304866" y="2770058"/>
            <a:ext cx="746052" cy="149897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Arc 47"/>
          <p:cNvSpPr/>
          <p:nvPr/>
        </p:nvSpPr>
        <p:spPr>
          <a:xfrm rot="10800000">
            <a:off x="9304862" y="2770056"/>
            <a:ext cx="746056" cy="149897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Arc 36"/>
          <p:cNvSpPr/>
          <p:nvPr/>
        </p:nvSpPr>
        <p:spPr>
          <a:xfrm rot="15010571">
            <a:off x="9008485" y="3706006"/>
            <a:ext cx="1283885" cy="1336472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5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3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 flipH="1">
                <a:off x="5514460" y="2072766"/>
                <a:ext cx="6333864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vitesse quadratique moyenne</a:t>
                </a: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14460" y="2072766"/>
                <a:ext cx="6333864" cy="1138773"/>
              </a:xfrm>
              <a:prstGeom prst="rect">
                <a:avLst/>
              </a:prstGeom>
              <a:blipFill>
                <a:blip r:embed="rId3"/>
                <a:stretch>
                  <a:fillRect l="-1540" t="-4278" b="-101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4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7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 flipH="1">
                <a:off x="5514460" y="2072766"/>
                <a:ext cx="6333864" cy="1889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vitesse quadratique moyenne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Isotropie de la distribution des vitesse : équiprobabilité des directions </a:t>
                </a: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fr-FR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  <m:r>
                      <a:rPr lang="fr-FR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14460" y="2072766"/>
                <a:ext cx="6333864" cy="1889043"/>
              </a:xfrm>
              <a:prstGeom prst="rect">
                <a:avLst/>
              </a:prstGeom>
              <a:blipFill>
                <a:blip r:embed="rId3"/>
                <a:stretch>
                  <a:fillRect l="-1540" t="-2581" b="-19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4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51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 flipH="1">
                <a:off x="5514460" y="2072766"/>
                <a:ext cx="6333864" cy="2858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vitesse quadratique moyenne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Isotropie de la distribution des vitesse : équiprobabilité des directions </a:t>
                </a:r>
                <a14:m>
                  <m:oMath xmlns:m="http://schemas.openxmlformats.org/officeDocument/2006/math"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endParaRPr lang="fr-FR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Aucune interaction entre deux chocs des molécules diffusantes sur les molécules support </a:t>
                </a: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mouvement rectiligne uniforme</a:t>
                </a:r>
                <a:endParaRPr lang="fr-FR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14460" y="2072766"/>
                <a:ext cx="6333864" cy="2858218"/>
              </a:xfrm>
              <a:prstGeom prst="rect">
                <a:avLst/>
              </a:prstGeom>
              <a:blipFill>
                <a:blip r:embed="rId3"/>
                <a:stretch>
                  <a:fillRect l="-1540" t="-1706" r="-2214" b="-36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4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4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 flipH="1">
                <a:off x="5514460" y="2072766"/>
                <a:ext cx="6333864" cy="3675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vitesse quadratique moyenne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Isotropie de la distribution des vitesse : équiprobabilité des </a:t>
                </a:r>
                <a:r>
                  <a:rPr lang="fr-F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directions </a:t>
                </a:r>
                <a14:m>
                  <m:oMath xmlns:m="http://schemas.openxmlformats.org/officeDocument/2006/math"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Aucune interaction entre deux chocs des molécules diffusantes sur les molécules support </a:t>
                </a: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mouvement rectiligne uniforme</a:t>
                </a:r>
                <a:endParaRPr lang="fr-FR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Les chocs ont lieu tous les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fr-FR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 même instant pour toutes les molécules</a:t>
                </a: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14460" y="2072766"/>
                <a:ext cx="6333864" cy="3675430"/>
              </a:xfrm>
              <a:prstGeom prst="rect">
                <a:avLst/>
              </a:prstGeom>
              <a:blipFill>
                <a:blip r:embed="rId3"/>
                <a:stretch>
                  <a:fillRect l="-1540" t="-1327" r="-2214" b="-3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4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ylindre 29"/>
          <p:cNvSpPr/>
          <p:nvPr/>
        </p:nvSpPr>
        <p:spPr>
          <a:xfrm rot="5400000">
            <a:off x="1957369" y="1601306"/>
            <a:ext cx="1230441" cy="2901546"/>
          </a:xfrm>
          <a:prstGeom prst="can">
            <a:avLst>
              <a:gd name="adj" fmla="val 475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515321" y="3069428"/>
            <a:ext cx="439264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9856" y="2436858"/>
            <a:ext cx="4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flipH="1">
            <a:off x="1326403" y="1594904"/>
            <a:ext cx="548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c 34"/>
          <p:cNvSpPr/>
          <p:nvPr/>
        </p:nvSpPr>
        <p:spPr>
          <a:xfrm rot="11104907">
            <a:off x="1762837" y="1634490"/>
            <a:ext cx="1053887" cy="113374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 flipH="1">
                <a:off x="5514460" y="2072766"/>
                <a:ext cx="6333864" cy="4084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vitesse quadratique moyenne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Isotropie de la distribution des vitesse : équiprobabilité des </a:t>
                </a:r>
                <a:r>
                  <a:rPr lang="fr-F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directions </a:t>
                </a:r>
                <a14:m>
                  <m:oMath xmlns:m="http://schemas.openxmlformats.org/officeDocument/2006/math"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  <m:r>
                      <a:rPr lang="fr-FR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fr-FR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fr-FR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Aucune interaction entre deux chocs des molécules diffusantes sur les molécules support </a:t>
                </a: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mouvement rectiligne uniforme</a:t>
                </a:r>
                <a:endParaRPr lang="fr-FR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Les chocs ont lieu tous les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fr-FR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fr-FR" sz="22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 même instant pour toutes les molécules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ETL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fr-FR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≪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𝑑𝑡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≪ </m:t>
                    </m:r>
                    <m:r>
                      <a:rPr lang="fr-F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14460" y="2072766"/>
                <a:ext cx="6333864" cy="4084067"/>
              </a:xfrm>
              <a:prstGeom prst="rect">
                <a:avLst/>
              </a:prstGeom>
              <a:blipFill>
                <a:blip r:embed="rId3"/>
                <a:stretch>
                  <a:fillRect l="-1540" t="-1194" r="-2214" b="-11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2321194" y="2436860"/>
            <a:ext cx="657533" cy="123044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/>
          <p:cNvSpPr/>
          <p:nvPr/>
        </p:nvSpPr>
        <p:spPr>
          <a:xfrm rot="10800000">
            <a:off x="2321189" y="2436858"/>
            <a:ext cx="657537" cy="1230442"/>
          </a:xfrm>
          <a:prstGeom prst="arc">
            <a:avLst>
              <a:gd name="adj1" fmla="val 16139719"/>
              <a:gd name="adj2" fmla="val 5505866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libre parcours moyen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fr-FR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vitesse quadratique moyenne </a:t>
                </a:r>
              </a:p>
              <a:p>
                <a:endParaRPr lang="fr-F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9964" y="4627423"/>
                <a:ext cx="4163360" cy="1107996"/>
              </a:xfrm>
              <a:prstGeom prst="rect">
                <a:avLst/>
              </a:prstGeom>
              <a:blipFill>
                <a:blip r:embed="rId4"/>
                <a:stretch>
                  <a:fillRect l="-146" t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5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4436" y="2355272"/>
            <a:ext cx="7883236" cy="271549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30580" y="2369122"/>
            <a:ext cx="7912800" cy="269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stCxn id="4" idx="0"/>
            <a:endCxn id="4" idx="2"/>
          </p:cNvCxnSpPr>
          <p:nvPr/>
        </p:nvCxnSpPr>
        <p:spPr>
          <a:xfrm>
            <a:off x="6186980" y="2369122"/>
            <a:ext cx="0" cy="2692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814945" y="5735782"/>
            <a:ext cx="906087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/>
              <p:cNvSpPr txBox="1"/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𝑂𝑥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1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4436" y="2355272"/>
            <a:ext cx="7883236" cy="271549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30580" y="2369122"/>
            <a:ext cx="7912800" cy="269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stCxn id="4" idx="0"/>
            <a:endCxn id="4" idx="2"/>
          </p:cNvCxnSpPr>
          <p:nvPr/>
        </p:nvCxnSpPr>
        <p:spPr>
          <a:xfrm>
            <a:off x="6186980" y="2369122"/>
            <a:ext cx="0" cy="2692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814945" y="5735782"/>
            <a:ext cx="906087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294910" y="2355267"/>
            <a:ext cx="1904999" cy="270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𝑂𝑥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0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4) Aspect microscopique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4436" y="2355272"/>
            <a:ext cx="7883236" cy="271549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30580" y="2369122"/>
            <a:ext cx="7912800" cy="269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stCxn id="4" idx="0"/>
            <a:endCxn id="4" idx="2"/>
          </p:cNvCxnSpPr>
          <p:nvPr/>
        </p:nvCxnSpPr>
        <p:spPr>
          <a:xfrm>
            <a:off x="6186980" y="2369122"/>
            <a:ext cx="0" cy="2692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814945" y="5735782"/>
            <a:ext cx="906087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924" y="5152000"/>
                <a:ext cx="34426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78" y="5150425"/>
                <a:ext cx="122674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342" y="5152630"/>
                <a:ext cx="122674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6199166" y="2352410"/>
            <a:ext cx="1904999" cy="2700000"/>
          </a:xfrm>
          <a:prstGeom prst="rect">
            <a:avLst/>
          </a:prstGeom>
          <a:solidFill>
            <a:srgbClr val="58C0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𝑂𝑥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424" y="5489560"/>
                <a:ext cx="62158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7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6363" y="1061673"/>
            <a:ext cx="11499271" cy="1188720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Ordres de grandeur pour la diffusion de particules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717746"/>
                  </p:ext>
                </p:extLst>
              </p:nvPr>
            </p:nvGraphicFramePr>
            <p:xfrm>
              <a:off x="346360" y="2700866"/>
              <a:ext cx="11499276" cy="265588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3616040">
                      <a:extLst>
                        <a:ext uri="{9D8B030D-6E8A-4147-A177-3AD203B41FA5}">
                          <a16:colId xmlns:a16="http://schemas.microsoft.com/office/drawing/2014/main" val="2830819205"/>
                        </a:ext>
                      </a:extLst>
                    </a:gridCol>
                    <a:gridCol w="1149927">
                      <a:extLst>
                        <a:ext uri="{9D8B030D-6E8A-4147-A177-3AD203B41FA5}">
                          <a16:colId xmlns:a16="http://schemas.microsoft.com/office/drawing/2014/main" val="3793241603"/>
                        </a:ext>
                      </a:extLst>
                    </a:gridCol>
                    <a:gridCol w="1302328">
                      <a:extLst>
                        <a:ext uri="{9D8B030D-6E8A-4147-A177-3AD203B41FA5}">
                          <a16:colId xmlns:a16="http://schemas.microsoft.com/office/drawing/2014/main" val="975945417"/>
                        </a:ext>
                      </a:extLst>
                    </a:gridCol>
                    <a:gridCol w="1731818">
                      <a:extLst>
                        <a:ext uri="{9D8B030D-6E8A-4147-A177-3AD203B41FA5}">
                          <a16:colId xmlns:a16="http://schemas.microsoft.com/office/drawing/2014/main" val="2604527380"/>
                        </a:ext>
                      </a:extLst>
                    </a:gridCol>
                    <a:gridCol w="1782617">
                      <a:extLst>
                        <a:ext uri="{9D8B030D-6E8A-4147-A177-3AD203B41FA5}">
                          <a16:colId xmlns:a16="http://schemas.microsoft.com/office/drawing/2014/main" val="4023909752"/>
                        </a:ext>
                      </a:extLst>
                    </a:gridCol>
                    <a:gridCol w="1916546">
                      <a:extLst>
                        <a:ext uri="{9D8B030D-6E8A-4147-A177-3AD203B41FA5}">
                          <a16:colId xmlns:a16="http://schemas.microsoft.com/office/drawing/2014/main" val="23316839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Phase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Gaz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Liquide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Solide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34602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Support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air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air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eau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eau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cuivre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815085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sucre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1104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 (m²/s)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7.</m:t>
                                </m:r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2.</m:t>
                                </m:r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3.</m:t>
                                </m:r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6.</m:t>
                                </m:r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−10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1,3.</m:t>
                                </m:r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−30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229489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Distance caractéristique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diffusion en 1 seconde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mm à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cm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µm à 0,1 cm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</a:t>
                          </a:r>
                          <a:r>
                            <a:rPr lang="fr-FR" sz="240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fm</a:t>
                          </a: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à 10 nm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22592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717746"/>
                  </p:ext>
                </p:extLst>
              </p:nvPr>
            </p:nvGraphicFramePr>
            <p:xfrm>
              <a:off x="346360" y="2700866"/>
              <a:ext cx="11499276" cy="265588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3616040">
                      <a:extLst>
                        <a:ext uri="{9D8B030D-6E8A-4147-A177-3AD203B41FA5}">
                          <a16:colId xmlns:a16="http://schemas.microsoft.com/office/drawing/2014/main" val="2830819205"/>
                        </a:ext>
                      </a:extLst>
                    </a:gridCol>
                    <a:gridCol w="1149927">
                      <a:extLst>
                        <a:ext uri="{9D8B030D-6E8A-4147-A177-3AD203B41FA5}">
                          <a16:colId xmlns:a16="http://schemas.microsoft.com/office/drawing/2014/main" val="3793241603"/>
                        </a:ext>
                      </a:extLst>
                    </a:gridCol>
                    <a:gridCol w="1302328">
                      <a:extLst>
                        <a:ext uri="{9D8B030D-6E8A-4147-A177-3AD203B41FA5}">
                          <a16:colId xmlns:a16="http://schemas.microsoft.com/office/drawing/2014/main" val="975945417"/>
                        </a:ext>
                      </a:extLst>
                    </a:gridCol>
                    <a:gridCol w="1731818">
                      <a:extLst>
                        <a:ext uri="{9D8B030D-6E8A-4147-A177-3AD203B41FA5}">
                          <a16:colId xmlns:a16="http://schemas.microsoft.com/office/drawing/2014/main" val="2604527380"/>
                        </a:ext>
                      </a:extLst>
                    </a:gridCol>
                    <a:gridCol w="1782617">
                      <a:extLst>
                        <a:ext uri="{9D8B030D-6E8A-4147-A177-3AD203B41FA5}">
                          <a16:colId xmlns:a16="http://schemas.microsoft.com/office/drawing/2014/main" val="4023909752"/>
                        </a:ext>
                      </a:extLst>
                    </a:gridCol>
                    <a:gridCol w="1916546">
                      <a:extLst>
                        <a:ext uri="{9D8B030D-6E8A-4147-A177-3AD203B41FA5}">
                          <a16:colId xmlns:a16="http://schemas.microsoft.com/office/drawing/2014/main" val="233168396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Phase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Gaz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Liquide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Solide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346029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Support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air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air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eau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eau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cuivre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8150857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Particules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16489" t="-210667" r="-589362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65888" t="-210667" r="-417757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49825" t="-210667" r="-213684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sucre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110469"/>
                      </a:ext>
                    </a:extLst>
                  </a:tr>
                  <a:tr h="461328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 (m²/s)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16489" t="-306579" r="-589362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65888" t="-306579" r="-417757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49825" t="-306579" r="-213684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9041" t="-306579" r="-108562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99683" t="-306579" r="-635" b="-2078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22948910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Distance caractéristique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de diffusion en 1 seconde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mm à</a:t>
                          </a:r>
                          <a:r>
                            <a:rPr lang="fr-FR" sz="2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cm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µm à 0,1 cm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</a:t>
                          </a:r>
                          <a:r>
                            <a:rPr lang="fr-FR" sz="240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fm</a:t>
                          </a:r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à 10 nm</a:t>
                          </a:r>
                          <a:endParaRPr lang="fr-FR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22592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5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7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9255" y="387917"/>
            <a:ext cx="9453489" cy="65711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1) Diffusion d’un Pic de concentration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ylindre 3"/>
          <p:cNvSpPr/>
          <p:nvPr/>
        </p:nvSpPr>
        <p:spPr>
          <a:xfrm rot="16200000">
            <a:off x="5805778" y="-2548945"/>
            <a:ext cx="526181" cy="8208501"/>
          </a:xfrm>
          <a:prstGeom prst="can">
            <a:avLst>
              <a:gd name="adj" fmla="val 5357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178146" y="1909391"/>
            <a:ext cx="783570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1342125" y="1437824"/>
            <a:ext cx="796835" cy="800446"/>
          </a:xfrm>
          <a:prstGeom prst="arc">
            <a:avLst>
              <a:gd name="adj1" fmla="val 12371593"/>
              <a:gd name="adj2" fmla="val 20087938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855008" y="1818397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57083" y="151634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488" y="2267524"/>
            <a:ext cx="5745063" cy="432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8183880" y="5793378"/>
                <a:ext cx="3010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3880" y="5793378"/>
                <a:ext cx="301044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3698966" y="2419901"/>
                <a:ext cx="12404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966" y="2419901"/>
                <a:ext cx="124040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/>
          <p:cNvCxnSpPr/>
          <p:nvPr/>
        </p:nvCxnSpPr>
        <p:spPr>
          <a:xfrm>
            <a:off x="3376246" y="4726747"/>
            <a:ext cx="1561514" cy="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5855008" y="4083701"/>
                <a:ext cx="1639808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⁡(2)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008" y="4083701"/>
                <a:ext cx="1639808" cy="447238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1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302771"/>
              </p:ext>
            </p:extLst>
          </p:nvPr>
        </p:nvGraphicFramePr>
        <p:xfrm>
          <a:off x="1205344" y="719665"/>
          <a:ext cx="9961420" cy="54804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80710">
                  <a:extLst>
                    <a:ext uri="{9D8B030D-6E8A-4147-A177-3AD203B41FA5}">
                      <a16:colId xmlns:a16="http://schemas.microsoft.com/office/drawing/2014/main" val="4177788775"/>
                    </a:ext>
                  </a:extLst>
                </a:gridCol>
                <a:gridCol w="4980710">
                  <a:extLst>
                    <a:ext uri="{9D8B030D-6E8A-4147-A177-3AD203B41FA5}">
                      <a16:colId xmlns:a16="http://schemas.microsoft.com/office/drawing/2014/main" val="1833864225"/>
                    </a:ext>
                  </a:extLst>
                </a:gridCol>
              </a:tblGrid>
              <a:tr h="620382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Quantité</a:t>
                      </a:r>
                      <a:r>
                        <a:rPr lang="fr-F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transportée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de transport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572177"/>
                  </a:ext>
                </a:extLst>
              </a:tr>
              <a:tr h="1070796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Particules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</a:t>
                      </a:r>
                    </a:p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Convection libre</a:t>
                      </a:r>
                      <a:r>
                        <a:rPr lang="fr-F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 forcée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71376"/>
                  </a:ext>
                </a:extLst>
              </a:tr>
              <a:tr h="1529709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Energie thermique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</a:t>
                      </a:r>
                    </a:p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Convection </a:t>
                      </a:r>
                    </a:p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Rayonnement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0764"/>
                  </a:ext>
                </a:extLst>
              </a:tr>
              <a:tr h="1070796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Quantité de mouvement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</a:t>
                      </a:r>
                    </a:p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Convection</a:t>
                      </a:r>
                    </a:p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Rayonnement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538482"/>
                  </a:ext>
                </a:extLst>
              </a:tr>
              <a:tr h="1070796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Charge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 </a:t>
                      </a:r>
                      <a:b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Convection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1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0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488" y="2267524"/>
            <a:ext cx="5745063" cy="4320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9255" y="387917"/>
            <a:ext cx="9453489" cy="65711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1) Diffusion d’un Pic de concentration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ylindre 3"/>
          <p:cNvSpPr/>
          <p:nvPr/>
        </p:nvSpPr>
        <p:spPr>
          <a:xfrm rot="16200000">
            <a:off x="5805778" y="-2548945"/>
            <a:ext cx="526181" cy="8208501"/>
          </a:xfrm>
          <a:prstGeom prst="can">
            <a:avLst>
              <a:gd name="adj" fmla="val 5357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178146" y="1909391"/>
            <a:ext cx="783570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1342125" y="1437824"/>
            <a:ext cx="796835" cy="800446"/>
          </a:xfrm>
          <a:prstGeom prst="arc">
            <a:avLst>
              <a:gd name="adj1" fmla="val 12371593"/>
              <a:gd name="adj2" fmla="val 20087938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855008" y="1818397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57083" y="151634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3698966" y="2419901"/>
                <a:ext cx="124867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966" y="2419901"/>
                <a:ext cx="124867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8183880" y="5793378"/>
                <a:ext cx="3010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3880" y="5793378"/>
                <a:ext cx="30104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5855008" y="4083701"/>
                <a:ext cx="1646926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⁡(2)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008" y="4083701"/>
                <a:ext cx="1646926" cy="447238"/>
              </a:xfrm>
              <a:prstGeom prst="rect">
                <a:avLst/>
              </a:prstGeom>
              <a:blipFill>
                <a:blip r:embed="rId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/>
          <p:cNvCxnSpPr/>
          <p:nvPr/>
        </p:nvCxnSpPr>
        <p:spPr>
          <a:xfrm>
            <a:off x="3390313" y="5472335"/>
            <a:ext cx="2686930" cy="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5600" y="424748"/>
            <a:ext cx="10082048" cy="933381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III)2) Diffusion à travers une membrane poreuse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66619" y="2625118"/>
            <a:ext cx="5840011" cy="31172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805055" y="2625118"/>
            <a:ext cx="762000" cy="31172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466619" y="5742391"/>
            <a:ext cx="713210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624946" y="599901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395373" y="599901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427046" y="599901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3989890" y="3142915"/>
                <a:ext cx="129189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890" y="3142915"/>
                <a:ext cx="1291894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ZoneTexte 30"/>
              <p:cNvSpPr txBox="1"/>
              <p:nvPr/>
            </p:nvSpPr>
            <p:spPr>
              <a:xfrm>
                <a:off x="7290895" y="3142915"/>
                <a:ext cx="129189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31" name="ZoneText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895" y="3142915"/>
                <a:ext cx="1291894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3466619" y="1697986"/>
            <a:ext cx="592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Paroi poreuse : n pores cylindriques de rayon 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164952" y="2121532"/>
            <a:ext cx="0" cy="48973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3752230" y="3341358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106875" y="527692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4761125" y="3026946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7901218" y="5297610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7013801" y="3552505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4200892" y="273308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3662230" y="4702576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193472" y="4852828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8700697" y="4346872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5044280" y="509692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3888623" y="396179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5327218" y="2812642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4588729" y="4691857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5222786" y="3896408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8474915" y="2990902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5342522" y="4451875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3) Cadre d’étude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53938" y="1698172"/>
                <a:ext cx="11381011" cy="3075522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Equilibre thermodynamique local : 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Les échanges entre systèmes et sous-systèmes sont suffisamment lents pour qu’on puisses définir des échelles de temps et d’espace sur lesquelles les variables ont localement une valeur d’équilibre.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pratique : 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𝑐𝑜𝑙𝑙</m:t>
                          </m:r>
                        </m:sub>
                      </m:sSub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≪∆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≪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</m:sub>
                      </m:sSub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≪ ∆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≪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38" y="1698172"/>
                <a:ext cx="11381011" cy="3075522"/>
              </a:xfrm>
              <a:prstGeom prst="rect">
                <a:avLst/>
              </a:prstGeom>
              <a:blipFill>
                <a:blip r:embed="rId2"/>
                <a:stretch>
                  <a:fillRect l="-694" t="-1179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3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3) Cadre d’étude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53938" y="1698172"/>
                <a:ext cx="11381011" cy="3075522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Equilibre thermodynamique local : 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Les échanges entre systèmes et sous-systèmes sont suffisamment lents pour qu’on puisses définir des échelles de temps et d’espace sur lesquelles les variables ont localement une valeur d’équilibre.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pratique : 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𝑐𝑜𝑙𝑙</m:t>
                          </m:r>
                        </m:sub>
                      </m:sSub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≪∆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≪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</m:sub>
                      </m:sSub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≪ ∆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≪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38" y="1698172"/>
                <a:ext cx="11381011" cy="3075522"/>
              </a:xfrm>
              <a:prstGeom prst="rect">
                <a:avLst/>
              </a:prstGeom>
              <a:blipFill>
                <a:blip r:embed="rId2"/>
                <a:stretch>
                  <a:fillRect l="-694" t="-1179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453939" y="5094514"/>
            <a:ext cx="11381010" cy="12003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Approximation linéaire : 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écarts à l’équilibre sont suffisamment faibles pour pouvoir être traités au premier ordre.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0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4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90" y="410510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1) Loi de conservation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153" y="1964603"/>
            <a:ext cx="4419600" cy="31172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257496" y="3724124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481644" y="5358969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814135" y="5264303"/>
            <a:ext cx="307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diffusant (d)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481644" y="5804737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814135" y="5710071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Particule de fluide support (s)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5673140" y="2964557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6393572" y="4072917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7044738" y="3518737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4634044" y="2618191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370826" y="4557935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7626624" y="4737935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7765169" y="2133287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670746" y="2708191"/>
            <a:ext cx="180000" cy="180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4544044" y="3638942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5984953" y="2623254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5894953" y="4382753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7829927" y="3987735"/>
            <a:ext cx="180000" cy="1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1189" y="343582"/>
            <a:ext cx="7729728" cy="933381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1) Lois de conservation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116302" y="1603717"/>
                <a:ext cx="10139503" cy="4720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 de particules </a:t>
                </a:r>
                <a14:m>
                  <m:oMath xmlns:m="http://schemas.openxmlformats.org/officeDocument/2006/math">
                    <m:r>
                      <a:rPr lang="fr-FR" sz="280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fr-FR" sz="2800" b="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sSup>
                      <m:sSupPr>
                        <m:ctrlPr>
                          <a:rPr lang="fr-FR" sz="2800" b="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800" b="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fr-FR" sz="2800" b="0" i="1" u="sng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fr-FR" sz="2800" b="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8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Nombre de particules qui traversent une surface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par unité de temps </a:t>
                </a:r>
              </a:p>
              <a:p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Vecteur densité de courant de particules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u="sng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u="sng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u="sng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fr-FR" sz="2800" b="0" i="1" u="sng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e>
                    </m:acc>
                    <m:r>
                      <a:rPr lang="fr-FR" sz="2800" b="0" i="1" u="sng" smtClean="0">
                        <a:latin typeface="Cambria Math" panose="02040503050406030204" pitchFamily="18" charset="0"/>
                      </a:rPr>
                      <m:t> (</m:t>
                    </m:r>
                    <m:sSup>
                      <m:sSupPr>
                        <m:ctrlPr>
                          <a:rPr lang="fr-FR" sz="2800" b="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800" b="0" i="1" u="sng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sz="2800" b="0" i="1" u="sng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sSup>
                      <m:sSupPr>
                        <m:ctrlPr>
                          <a:rPr lang="fr-FR" sz="2800" b="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800" b="0" i="1" u="sng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fr-FR" sz="2800" b="0" i="1" u="sng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fr-FR" sz="2800" b="0" i="1" u="sng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8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∬"/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acc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Nombre de particules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qui traversent une surface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e>
                    </m:acc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pendant </a:t>
                </a:r>
                <a:r>
                  <a:rPr lang="fr-FR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dt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</a:p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ac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ac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02" y="1603717"/>
                <a:ext cx="10139503" cy="4720331"/>
              </a:xfrm>
              <a:prstGeom prst="rect">
                <a:avLst/>
              </a:prstGeom>
              <a:blipFill>
                <a:blip r:embed="rId2"/>
                <a:stretch>
                  <a:fillRect l="-1203" t="-1292" r="-7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4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76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16778</TotalTime>
  <Words>2024</Words>
  <Application>Microsoft Office PowerPoint</Application>
  <PresentationFormat>Grand écran</PresentationFormat>
  <Paragraphs>253</Paragraphs>
  <Slides>31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 Math</vt:lpstr>
      <vt:lpstr>Gill Sans MT</vt:lpstr>
      <vt:lpstr>Times New Roman</vt:lpstr>
      <vt:lpstr>Wingdings</vt:lpstr>
      <vt:lpstr>Parcel</vt:lpstr>
      <vt:lpstr>Phénomènes de transport</vt:lpstr>
      <vt:lpstr>Présentation PowerPoint</vt:lpstr>
      <vt:lpstr>Présentation PowerPoint</vt:lpstr>
      <vt:lpstr>I) 3) Cadre d’étude</vt:lpstr>
      <vt:lpstr>I) 3) Cadre d’étude</vt:lpstr>
      <vt:lpstr>Présentation PowerPoint</vt:lpstr>
      <vt:lpstr>II) 1) Loi de conservation</vt:lpstr>
      <vt:lpstr>II) 1) Lois de conservation </vt:lpstr>
      <vt:lpstr>Présentation PowerPoint</vt:lpstr>
      <vt:lpstr>II) 1) Lois de conservation </vt:lpstr>
      <vt:lpstr>Présentation PowerPoint</vt:lpstr>
      <vt:lpstr>II) 2) Lois Phénoménologiques</vt:lpstr>
      <vt:lpstr>Présentation PowerPoint</vt:lpstr>
      <vt:lpstr>II) 3) Équation de diffusion</vt:lpstr>
      <vt:lpstr>Présentation PowerPoint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II) 4) Aspect microscopique</vt:lpstr>
      <vt:lpstr>Ordres de grandeur pour la diffusion de particules</vt:lpstr>
      <vt:lpstr>Présentation PowerPoint</vt:lpstr>
      <vt:lpstr>III) 1) Diffusion d’un Pic de concentration</vt:lpstr>
      <vt:lpstr>III) 1) Diffusion d’un Pic de concentration</vt:lpstr>
      <vt:lpstr>III)2) Diffusion à travers une membrane poreuse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DIHYA</dc:creator>
  <cp:lastModifiedBy>DIHYA</cp:lastModifiedBy>
  <cp:revision>77</cp:revision>
  <dcterms:created xsi:type="dcterms:W3CDTF">2021-01-27T18:34:15Z</dcterms:created>
  <dcterms:modified xsi:type="dcterms:W3CDTF">2021-04-04T13:17:41Z</dcterms:modified>
</cp:coreProperties>
</file>