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76" r:id="rId5"/>
    <p:sldId id="257" r:id="rId6"/>
    <p:sldId id="261" r:id="rId7"/>
    <p:sldId id="259" r:id="rId8"/>
    <p:sldId id="265" r:id="rId9"/>
    <p:sldId id="263" r:id="rId10"/>
    <p:sldId id="262" r:id="rId11"/>
    <p:sldId id="264" r:id="rId12"/>
    <p:sldId id="260" r:id="rId13"/>
    <p:sldId id="268" r:id="rId14"/>
    <p:sldId id="269" r:id="rId15"/>
    <p:sldId id="270" r:id="rId16"/>
    <p:sldId id="272" r:id="rId17"/>
    <p:sldId id="274" r:id="rId18"/>
    <p:sldId id="273" r:id="rId19"/>
    <p:sldId id="267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5224B9-76B6-4DE9-9999-82BB51B42477}" v="7" dt="2021-05-27T12:43:37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puy Géraud" userId="c1f62c49a5ce7921" providerId="LiveId" clId="{ED5224B9-76B6-4DE9-9999-82BB51B42477}"/>
    <pc:docChg chg="undo custSel addSld delSld modSld">
      <pc:chgData name="Dupuy Géraud" userId="c1f62c49a5ce7921" providerId="LiveId" clId="{ED5224B9-76B6-4DE9-9999-82BB51B42477}" dt="2021-05-27T12:43:42.914" v="85" actId="1076"/>
      <pc:docMkLst>
        <pc:docMk/>
      </pc:docMkLst>
      <pc:sldChg chg="modSp mod">
        <pc:chgData name="Dupuy Géraud" userId="c1f62c49a5ce7921" providerId="LiveId" clId="{ED5224B9-76B6-4DE9-9999-82BB51B42477}" dt="2021-05-27T12:40:23.804" v="38" actId="115"/>
        <pc:sldMkLst>
          <pc:docMk/>
          <pc:sldMk cId="90191731" sldId="259"/>
        </pc:sldMkLst>
        <pc:spChg chg="mod">
          <ac:chgData name="Dupuy Géraud" userId="c1f62c49a5ce7921" providerId="LiveId" clId="{ED5224B9-76B6-4DE9-9999-82BB51B42477}" dt="2021-05-27T12:40:23.804" v="38" actId="115"/>
          <ac:spMkLst>
            <pc:docMk/>
            <pc:sldMk cId="90191731" sldId="259"/>
            <ac:spMk id="3" creationId="{58C029E5-3B2A-46AC-9712-A81EC7B232E8}"/>
          </ac:spMkLst>
        </pc:spChg>
      </pc:sldChg>
      <pc:sldChg chg="new del">
        <pc:chgData name="Dupuy Géraud" userId="c1f62c49a5ce7921" providerId="LiveId" clId="{ED5224B9-76B6-4DE9-9999-82BB51B42477}" dt="2021-05-27T12:42:04.404" v="42" actId="47"/>
        <pc:sldMkLst>
          <pc:docMk/>
          <pc:sldMk cId="3109595470" sldId="275"/>
        </pc:sldMkLst>
      </pc:sldChg>
      <pc:sldChg chg="add">
        <pc:chgData name="Dupuy Géraud" userId="c1f62c49a5ce7921" providerId="LiveId" clId="{ED5224B9-76B6-4DE9-9999-82BB51B42477}" dt="2021-05-27T12:41:58.264" v="40"/>
        <pc:sldMkLst>
          <pc:docMk/>
          <pc:sldMk cId="3098159288" sldId="276"/>
        </pc:sldMkLst>
      </pc:sldChg>
      <pc:sldChg chg="addSp delSp modSp add mod">
        <pc:chgData name="Dupuy Géraud" userId="c1f62c49a5ce7921" providerId="LiveId" clId="{ED5224B9-76B6-4DE9-9999-82BB51B42477}" dt="2021-05-27T12:43:42.914" v="85" actId="1076"/>
        <pc:sldMkLst>
          <pc:docMk/>
          <pc:sldMk cId="1678252044" sldId="277"/>
        </pc:sldMkLst>
        <pc:spChg chg="del mod">
          <ac:chgData name="Dupuy Géraud" userId="c1f62c49a5ce7921" providerId="LiveId" clId="{ED5224B9-76B6-4DE9-9999-82BB51B42477}" dt="2021-05-27T12:42:25.704" v="62" actId="478"/>
          <ac:spMkLst>
            <pc:docMk/>
            <pc:sldMk cId="1678252044" sldId="277"/>
            <ac:spMk id="2" creationId="{A5B41B2A-0CD1-4EF4-9A77-EBDC4B266B5C}"/>
          </ac:spMkLst>
        </pc:spChg>
        <pc:spChg chg="del">
          <ac:chgData name="Dupuy Géraud" userId="c1f62c49a5ce7921" providerId="LiveId" clId="{ED5224B9-76B6-4DE9-9999-82BB51B42477}" dt="2021-05-27T12:42:53.434" v="68" actId="478"/>
          <ac:spMkLst>
            <pc:docMk/>
            <pc:sldMk cId="1678252044" sldId="277"/>
            <ac:spMk id="3" creationId="{67204CFC-00AC-41E7-9DFF-113DC830E0E0}"/>
          </ac:spMkLst>
        </pc:spChg>
        <pc:spChg chg="add del mod">
          <ac:chgData name="Dupuy Géraud" userId="c1f62c49a5ce7921" providerId="LiveId" clId="{ED5224B9-76B6-4DE9-9999-82BB51B42477}" dt="2021-05-27T12:42:50.744" v="67" actId="478"/>
          <ac:spMkLst>
            <pc:docMk/>
            <pc:sldMk cId="1678252044" sldId="277"/>
            <ac:spMk id="5" creationId="{8A1464B7-4AA8-4F2E-894E-73DF4106DC5A}"/>
          </ac:spMkLst>
        </pc:spChg>
        <pc:spChg chg="add mod">
          <ac:chgData name="Dupuy Géraud" userId="c1f62c49a5ce7921" providerId="LiveId" clId="{ED5224B9-76B6-4DE9-9999-82BB51B42477}" dt="2021-05-27T12:42:58.354" v="82" actId="20577"/>
          <ac:spMkLst>
            <pc:docMk/>
            <pc:sldMk cId="1678252044" sldId="277"/>
            <ac:spMk id="7" creationId="{54AE05B6-5F64-46A3-86E2-7A6C095A46E8}"/>
          </ac:spMkLst>
        </pc:spChg>
        <pc:spChg chg="add mod">
          <ac:chgData name="Dupuy Géraud" userId="c1f62c49a5ce7921" providerId="LiveId" clId="{ED5224B9-76B6-4DE9-9999-82BB51B42477}" dt="2021-05-27T12:42:53.434" v="68" actId="478"/>
          <ac:spMkLst>
            <pc:docMk/>
            <pc:sldMk cId="1678252044" sldId="277"/>
            <ac:spMk id="8" creationId="{185A3551-059D-4A8B-B31C-CDD704038576}"/>
          </ac:spMkLst>
        </pc:spChg>
        <pc:picChg chg="add mod">
          <ac:chgData name="Dupuy Géraud" userId="c1f62c49a5ce7921" providerId="LiveId" clId="{ED5224B9-76B6-4DE9-9999-82BB51B42477}" dt="2021-05-27T12:43:42.914" v="85" actId="1076"/>
          <ac:picMkLst>
            <pc:docMk/>
            <pc:sldMk cId="1678252044" sldId="277"/>
            <ac:picMk id="10" creationId="{5D8AE33E-527D-45B3-9D9F-E9881FAB137B}"/>
          </ac:picMkLst>
        </pc:picChg>
        <pc:picChg chg="del">
          <ac:chgData name="Dupuy Géraud" userId="c1f62c49a5ce7921" providerId="LiveId" clId="{ED5224B9-76B6-4DE9-9999-82BB51B42477}" dt="2021-05-27T12:42:06.865" v="43" actId="478"/>
          <ac:picMkLst>
            <pc:docMk/>
            <pc:sldMk cId="1678252044" sldId="277"/>
            <ac:picMk id="1026" creationId="{7A71DD88-C0EC-45E3-8F18-6241B4654EC6}"/>
          </ac:picMkLst>
        </pc:picChg>
      </pc:sldChg>
      <pc:sldChg chg="add del">
        <pc:chgData name="Dupuy Géraud" userId="c1f62c49a5ce7921" providerId="LiveId" clId="{ED5224B9-76B6-4DE9-9999-82BB51B42477}" dt="2021-05-27T12:42:36.225" v="64"/>
        <pc:sldMkLst>
          <pc:docMk/>
          <pc:sldMk cId="1593835150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00F59-56FB-464D-AFB2-7E1461038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047D7A-4BDF-4EAC-96EB-B1D38047F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7E3562-DD4B-40A8-99E4-FB4D4CEB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5525-9BD8-4A2E-AF9A-AB78608FCBAF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6CB7D0-2C8E-45D1-9994-357FB422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6CA110-32EA-4C1E-819B-2871E0E7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506-545F-424C-8ACF-767997651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81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8339C-BCC2-4D02-8C08-428966DD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883E3C-FD78-4919-8542-8981AF39E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F96D80-C3FE-4798-A3B5-A039D329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5525-9BD8-4A2E-AF9A-AB78608FCBAF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50B9E0-4F94-4955-AB2A-C575440F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4C830D-21D8-4EB8-9255-E20B4F20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506-545F-424C-8ACF-767997651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10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E1EB97-1B56-44B1-AD9A-9D3004F0A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24ACEB-0808-4156-89B3-7975DD78C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98693-365D-4EBB-9EE1-B80C4BBC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5525-9BD8-4A2E-AF9A-AB78608FCBAF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046068-C2EA-4B5D-BFCA-E7DA641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C28E37-F6CB-4533-B8FE-776FB183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506-545F-424C-8ACF-767997651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22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9766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FE928-62E3-4463-9CCB-1FF79FA3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008E4A-089E-4D8E-B80A-74F3A545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CDEEF1-0852-4121-8203-13DF8874B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5525-9BD8-4A2E-AF9A-AB78608FCBAF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B983DB-76BC-41AA-B322-356635CD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379D80-37B4-4AC5-8753-01D0AEB0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506-545F-424C-8ACF-767997651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89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14FB5D-F416-4A6B-ABCE-4E9CE557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79F511-580C-4CA6-8E61-329416810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D534D7-FEBB-43E4-B196-EB0EBDE1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5525-9BD8-4A2E-AF9A-AB78608FCBAF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57DAAA-B391-4524-A91A-D11E9BC4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1388C-3BF6-4727-BC85-92E99553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506-545F-424C-8ACF-767997651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4E5D-0CEF-4182-8567-9739FEA0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0F798F-9E2D-4C12-B94A-9C0CCBE4A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44B3A3-EB5D-4EA8-B8E3-7E46141E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6BF2C8-63C9-47C7-8A21-3B2315D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5525-9BD8-4A2E-AF9A-AB78608FCBAF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41F561-9E60-4B60-B47C-473F5923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B25856-E8A9-499F-A4BD-A08440AE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506-545F-424C-8ACF-767997651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67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DC9D45-3061-438F-8D88-01DBFC61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EE7C38-3A95-463C-9AE3-6B6E35BD5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60B25D-DFC3-45F5-92BE-B66F9EE74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90C5EE-D371-43D0-99DB-AD7529332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1FE180-8C63-4B7F-91F5-591BC60D9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90A19D-8918-4DFC-91AF-6CC1CCFA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5525-9BD8-4A2E-AF9A-AB78608FCBAF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A9792B-732F-480B-B94B-39E2CC85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D5319F-E47E-4994-867C-B9057940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506-545F-424C-8ACF-767997651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71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CDB4B6-7C52-4382-AEE5-6170703C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B90B93-5C44-4231-B7DC-476AFCA7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5525-9BD8-4A2E-AF9A-AB78608FCBAF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D0F6F3-A4DE-4F8B-B0B0-745E7123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6C32A1-2F87-4A67-90A1-4A17AC8D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506-545F-424C-8ACF-767997651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63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74D044D-FF73-47D8-B8A5-E0FC7BC8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5525-9BD8-4A2E-AF9A-AB78608FCBAF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E48BE2-1E95-44C0-97F9-9FE07906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396009-75D3-44E2-88B0-84249105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506-545F-424C-8ACF-767997651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30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48559-9C1F-406B-A528-DB113AE2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36A03-EFC2-4B68-A377-203F99BEF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A3C298-F3E3-4C28-89C1-E07690AAA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E36D77-9069-498A-BCEA-7B8C81C0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5525-9BD8-4A2E-AF9A-AB78608FCBAF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E7F532-C92B-453A-941D-AB45B41A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7FAB86-41F1-4D8B-947E-FEE94F33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506-545F-424C-8ACF-767997651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18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FFADE1-5E0C-449E-BB7E-C559698C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840A217-0D64-4F17-89D9-DD7575208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872B7A-E2D0-4D2C-8DB4-FA91D58BB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7C376B-F4DC-4C20-BD26-40087B58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5525-9BD8-4A2E-AF9A-AB78608FCBAF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997E5E-AC86-45D0-A1E0-65D580B1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4514B0-0055-4002-9CAE-35AEF440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506-545F-424C-8ACF-767997651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30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70DE51-8025-416C-B005-E4C0975E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8D2AA7-E9DA-407A-BE96-70CEC82A7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950ADA-BDD5-4DB9-9301-7AF7120AF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5525-9BD8-4A2E-AF9A-AB78608FCBAF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2C753-A2BF-4ACE-A74B-DD30933F9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3CC0AD-7267-49B2-9321-DF9EF4AE6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D2506-545F-424C-8ACF-767997651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55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41B2A-0CD1-4EF4-9A77-EBDC4B266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2240" y="0"/>
            <a:ext cx="12334240" cy="1422400"/>
          </a:xfrm>
        </p:spPr>
        <p:txBody>
          <a:bodyPr>
            <a:normAutofit/>
          </a:bodyPr>
          <a:lstStyle/>
          <a:p>
            <a:r>
              <a:rPr lang="fr-FR" sz="4800" dirty="0"/>
              <a:t>LPOB: Sources de rayonnement. Application(s)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204CFC-00AC-41E7-9DFF-113DC830E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100" y="1422400"/>
            <a:ext cx="9660836" cy="4078922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Niveau : L3</a:t>
            </a:r>
          </a:p>
          <a:p>
            <a:pPr algn="l"/>
            <a:r>
              <a:rPr lang="fr-FR" dirty="0"/>
              <a:t>Prérequis:</a:t>
            </a:r>
          </a:p>
          <a:p>
            <a:pPr algn="l"/>
            <a:r>
              <a:rPr lang="fr-FR" dirty="0"/>
              <a:t>- Mode de transfert thermique: Rayonnement, équilibre thermique radiatif</a:t>
            </a:r>
          </a:p>
          <a:p>
            <a:pPr algn="l"/>
            <a:r>
              <a:rPr lang="fr-FR" dirty="0"/>
              <a:t>- Notion de flux</a:t>
            </a:r>
          </a:p>
          <a:p>
            <a:pPr algn="l"/>
            <a:r>
              <a:rPr lang="fr-FR" dirty="0"/>
              <a:t>- Notion d’onde électromagnétique</a:t>
            </a:r>
          </a:p>
          <a:p>
            <a:pPr algn="l"/>
            <a:r>
              <a:rPr lang="fr-FR" dirty="0"/>
              <a:t>- Physique statistique: densité d’états, gaz de photon, nombre d’occupation, statistique de Bose-Einstein</a:t>
            </a:r>
          </a:p>
          <a:p>
            <a:pPr algn="l"/>
            <a:r>
              <a:rPr lang="fr-FR" dirty="0"/>
              <a:t>- Mécanique quantique: Atome d’hydrogène, nombre quantique</a:t>
            </a:r>
          </a:p>
          <a:p>
            <a:pPr algn="l"/>
            <a:r>
              <a:rPr lang="fr-FR" dirty="0"/>
              <a:t>- Notion de semiconducteur</a:t>
            </a:r>
          </a:p>
          <a:p>
            <a:endParaRPr lang="fr-FR" dirty="0"/>
          </a:p>
        </p:txBody>
      </p:sp>
      <p:pic>
        <p:nvPicPr>
          <p:cNvPr id="1026" name="Picture 2" descr="Standard Ampoule à Incandescence Claire E27 75W 230V| LampesDirect">
            <a:extLst>
              <a:ext uri="{FF2B5EF4-FFF2-40B4-BE49-F238E27FC236}">
                <a16:creationId xmlns:a16="http://schemas.microsoft.com/office/drawing/2014/main" id="{7A71DD88-C0EC-45E3-8F18-6241B4654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21" y="4222433"/>
            <a:ext cx="2635568" cy="263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2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FCCD06-914F-4175-A839-9D376C67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Série de Balmer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94D3854-CACB-4BE5-8604-1C570D7E0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5" y="1783095"/>
            <a:ext cx="4351338" cy="4351338"/>
          </a:xfrm>
        </p:spPr>
      </p:pic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632F2BE-DA8E-459C-B8F0-0034E8CEA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321105"/>
              </p:ext>
            </p:extLst>
          </p:nvPr>
        </p:nvGraphicFramePr>
        <p:xfrm>
          <a:off x="5443869" y="1847445"/>
          <a:ext cx="6332280" cy="372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140">
                  <a:extLst>
                    <a:ext uri="{9D8B030D-6E8A-4147-A177-3AD203B41FA5}">
                      <a16:colId xmlns:a16="http://schemas.microsoft.com/office/drawing/2014/main" val="3979568650"/>
                    </a:ext>
                  </a:extLst>
                </a:gridCol>
                <a:gridCol w="3166140">
                  <a:extLst>
                    <a:ext uri="{9D8B030D-6E8A-4147-A177-3AD203B41FA5}">
                      <a16:colId xmlns:a16="http://schemas.microsoft.com/office/drawing/2014/main" val="807916492"/>
                    </a:ext>
                  </a:extLst>
                </a:gridCol>
              </a:tblGrid>
              <a:tr h="62162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Nombre quantique de départ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Longueur d’onde (nm)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233273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656.3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261997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486.1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559919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434.0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18666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410.1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7706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397.00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732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56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24A3F4-448A-41C1-8F09-2B14D89A33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9703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2BF52-4DF7-4037-9BD8-3A505628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Fluorescence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B1CAD05-AAA5-4149-B677-95A0EAA7A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10" y="1804359"/>
            <a:ext cx="2877721" cy="4351338"/>
          </a:xfrm>
        </p:spPr>
      </p:pic>
      <p:pic>
        <p:nvPicPr>
          <p:cNvPr id="7" name="Image 6" descr="Une image contenant sombre, boisson&#10;&#10;Description générée automatiquement">
            <a:extLst>
              <a:ext uri="{FF2B5EF4-FFF2-40B4-BE49-F238E27FC236}">
                <a16:creationId xmlns:a16="http://schemas.microsoft.com/office/drawing/2014/main" id="{D5A93E8E-77CB-4B89-9711-948A5CA59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35" y="1467403"/>
            <a:ext cx="343172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0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33B150-BDCD-4AFC-A1A9-F1BDF70C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Phosphorescence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BABFEE0-3C9C-46E7-95AB-5D4FB0F47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87" y="2348706"/>
            <a:ext cx="4714875" cy="3305175"/>
          </a:xfrm>
        </p:spPr>
      </p:pic>
      <p:pic>
        <p:nvPicPr>
          <p:cNvPr id="7" name="Image 6" descr="Une image contenant lumière, vert&#10;&#10;Description générée automatiquement">
            <a:extLst>
              <a:ext uri="{FF2B5EF4-FFF2-40B4-BE49-F238E27FC236}">
                <a16:creationId xmlns:a16="http://schemas.microsoft.com/office/drawing/2014/main" id="{5F459266-B34F-4249-BFF7-EABF37E09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23" y="1690688"/>
            <a:ext cx="40481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0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AEE74-2BBB-4DDF-A5BA-977332D1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Applications de la fluorescence</a:t>
            </a:r>
          </a:p>
        </p:txBody>
      </p:sp>
      <p:pic>
        <p:nvPicPr>
          <p:cNvPr id="5" name="Espace réservé du contenu 4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DE16950E-C88C-4202-A025-D05E21914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47" y="3041023"/>
            <a:ext cx="3083812" cy="231285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DC174DD-7B03-488D-97AE-38F5B9E81034}"/>
              </a:ext>
            </a:extLst>
          </p:cNvPr>
          <p:cNvSpPr txBox="1"/>
          <p:nvPr/>
        </p:nvSpPr>
        <p:spPr>
          <a:xfrm>
            <a:off x="403516" y="5629008"/>
            <a:ext cx="4776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Tube à mercure-argon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3676ED6-B60C-437B-A06C-2624129D5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06" y="1890768"/>
            <a:ext cx="2678169" cy="21127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9C3E826-B083-4823-B874-F0FDC439A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40" y="2272213"/>
            <a:ext cx="3209260" cy="320926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EAA30AD-E4AE-4532-8340-E19FADFB30E8}"/>
              </a:ext>
            </a:extLst>
          </p:cNvPr>
          <p:cNvSpPr txBox="1"/>
          <p:nvPr/>
        </p:nvSpPr>
        <p:spPr>
          <a:xfrm>
            <a:off x="7355428" y="5597000"/>
            <a:ext cx="4723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Microscopie à fluorescence</a:t>
            </a:r>
          </a:p>
        </p:txBody>
      </p:sp>
    </p:spTree>
    <p:extLst>
      <p:ext uri="{BB962C8B-B14F-4D97-AF65-F5344CB8AC3E}">
        <p14:creationId xmlns:p14="http://schemas.microsoft.com/office/powerpoint/2010/main" val="502952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24A3F4-448A-41C1-8F09-2B14D89A33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58290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2BF52-4DF7-4037-9BD8-3A505628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LED: une jonction PN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CE04EF-B7F4-408C-A94E-11961D09E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64" y="1690688"/>
            <a:ext cx="9193176" cy="43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1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2AF38-DC6B-40AA-8B34-573B85C4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Panneau LED</a:t>
            </a:r>
          </a:p>
        </p:txBody>
      </p:sp>
      <p:pic>
        <p:nvPicPr>
          <p:cNvPr id="5" name="Espace réservé du contenu 4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D55131B9-01EF-49B1-ABDB-81D5BA17B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11" y="1690688"/>
            <a:ext cx="3910419" cy="3910419"/>
          </a:xfrm>
        </p:spPr>
      </p:pic>
    </p:spTree>
    <p:extLst>
      <p:ext uri="{BB962C8B-B14F-4D97-AF65-F5344CB8AC3E}">
        <p14:creationId xmlns:p14="http://schemas.microsoft.com/office/powerpoint/2010/main" val="2421807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24A3F4-448A-41C1-8F09-2B14D89A33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6948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2BF52-4DF7-4037-9BD8-3A505628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Lumen: unité du flux lumineux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C029E5-3B2A-46AC-9712-A81EC7B23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84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/>
              <a:t>Flux lumineux: </a:t>
            </a:r>
            <a:r>
              <a:rPr lang="fr-FR" dirty="0"/>
              <a:t>Grandeur photométrique </a:t>
            </a:r>
            <a:r>
              <a:rPr lang="fr-FR" u="sng" dirty="0"/>
              <a:t>qui caractérise la puissance lumineuse d'une source, telle qu'elle est perçue par l'œil humain</a:t>
            </a:r>
            <a:r>
              <a:rPr lang="fr-FR" dirty="0"/>
              <a:t>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u="sng" dirty="0"/>
              <a:t>1 lumen </a:t>
            </a:r>
            <a:r>
              <a:rPr lang="fr-FR" dirty="0"/>
              <a:t>correspond au </a:t>
            </a:r>
            <a:r>
              <a:rPr lang="fr-FR" u="sng" dirty="0"/>
              <a:t>flux lumineux </a:t>
            </a:r>
            <a:r>
              <a:rPr lang="fr-FR" dirty="0"/>
              <a:t>émis dans un angle solide de 1 stéradian par une source lumineuse isotrope située au sommet de l’angle solide et dont </a:t>
            </a:r>
            <a:r>
              <a:rPr lang="fr-FR" u="sng" dirty="0"/>
              <a:t>l’intensité lumineuse vaut 1 candela</a:t>
            </a:r>
          </a:p>
        </p:txBody>
      </p:sp>
    </p:spTree>
    <p:extLst>
      <p:ext uri="{BB962C8B-B14F-4D97-AF65-F5344CB8AC3E}">
        <p14:creationId xmlns:p14="http://schemas.microsoft.com/office/powerpoint/2010/main" val="8714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24A3F4-448A-41C1-8F09-2B14D89A33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54AE05B6-5F64-46A3-86E2-7A6C095A46E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Loi de Planck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185A3551-059D-4A8B-B31C-CDD7040385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D8AE33E-527D-45B3-9D9F-E9881FAB1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35" y="1690688"/>
            <a:ext cx="6094730" cy="48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5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24A3F4-448A-41C1-8F09-2B14D89A33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1592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D7B9D-A078-4E7F-9ED6-949F3A38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Température de surface d’une étoile</a:t>
            </a:r>
          </a:p>
        </p:txBody>
      </p:sp>
      <p:pic>
        <p:nvPicPr>
          <p:cNvPr id="5" name="Espace réservé du contenu 4" descr="Une image contenant extérieur, nuit, lumière, objet d’extérieur&#10;&#10;Description générée automatiquement">
            <a:extLst>
              <a:ext uri="{FF2B5EF4-FFF2-40B4-BE49-F238E27FC236}">
                <a16:creationId xmlns:a16="http://schemas.microsoft.com/office/drawing/2014/main" id="{694CF424-B8BC-430F-8D1B-3C44A94DA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19" y="1777918"/>
            <a:ext cx="3519579" cy="197509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E16BD00-E7F7-4FF0-9B6B-1B6A59A3F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46" y="1785576"/>
            <a:ext cx="3346609" cy="1967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D7A2E2-B1D9-4E2C-B1EF-1CF6790FFBBC}"/>
                  </a:ext>
                </a:extLst>
              </p:cNvPr>
              <p:cNvSpPr/>
              <p:nvPr/>
            </p:nvSpPr>
            <p:spPr>
              <a:xfrm>
                <a:off x="-61376" y="4381465"/>
                <a:ext cx="6157376" cy="17986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fr-FR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Sirius 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36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≈300 </m:t>
                      </m:r>
                      <m:r>
                        <a:rPr lang="fr-FR" sz="36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fr-FR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𝑆𝑢𝑟𝑓𝑎𝑐𝑒</m:t>
                          </m:r>
                        </m:sub>
                      </m:sSub>
                      <m:r>
                        <a:rPr lang="fr-FR" sz="36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≈10000 </m:t>
                      </m:r>
                      <m:r>
                        <a:rPr lang="fr-FR" sz="36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fr-FR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D7A2E2-B1D9-4E2C-B1EF-1CF6790FF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376" y="4381465"/>
                <a:ext cx="6157376" cy="1798698"/>
              </a:xfrm>
              <a:prstGeom prst="rect">
                <a:avLst/>
              </a:prstGeom>
              <a:blipFill>
                <a:blip r:embed="rId4"/>
                <a:stretch>
                  <a:fillRect t="-61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B18289C-DC20-4A1D-9D72-C3BC0E768F1C}"/>
                  </a:ext>
                </a:extLst>
              </p:cNvPr>
              <p:cNvSpPr/>
              <p:nvPr/>
            </p:nvSpPr>
            <p:spPr>
              <a:xfrm>
                <a:off x="6096000" y="4381465"/>
                <a:ext cx="6157376" cy="17986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fr-FR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Soleil</a:t>
                </a:r>
                <a:endParaRPr lang="fr-FR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36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≈500 </m:t>
                      </m:r>
                      <m:r>
                        <a:rPr lang="fr-FR" sz="36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fr-FR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𝑆𝑢𝑟𝑓𝑎𝑐𝑒</m:t>
                          </m:r>
                        </m:sub>
                      </m:sSub>
                      <m:r>
                        <a:rPr lang="fr-FR" sz="36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≈6000 </m:t>
                      </m:r>
                      <m:r>
                        <a:rPr lang="fr-FR" sz="36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fr-FR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B18289C-DC20-4A1D-9D72-C3BC0E768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81465"/>
                <a:ext cx="6157376" cy="1798698"/>
              </a:xfrm>
              <a:prstGeom prst="rect">
                <a:avLst/>
              </a:prstGeom>
              <a:blipFill>
                <a:blip r:embed="rId5"/>
                <a:stretch>
                  <a:fillRect t="-61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56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6F0FF-8A5F-4891-A297-6E1E6562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Température » d’un éclairage à LED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CA5DC-5CB2-4BD8-8F2C-2DB2ACC69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719"/>
            <a:ext cx="12192000" cy="45441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D21832-4BE8-4BE3-BC79-40862373A0EC}"/>
              </a:ext>
            </a:extLst>
          </p:cNvPr>
          <p:cNvSpPr/>
          <p:nvPr/>
        </p:nvSpPr>
        <p:spPr>
          <a:xfrm>
            <a:off x="5730949" y="4997302"/>
            <a:ext cx="5156791" cy="2870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08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2BF52-4DF7-4037-9BD8-3A505628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Lumen: unité du flux lumineux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C029E5-3B2A-46AC-9712-A81EC7B23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845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u="sng" dirty="0"/>
              <a:t>Flux lumineux: </a:t>
            </a:r>
            <a:r>
              <a:rPr lang="fr-FR" dirty="0"/>
              <a:t> Grandeur photométrique qui caractérise la puissance lumineuse d'une source, telle qu'elle est perçue par l'œil humain. Le flux lumineux est le flux énergétique, c'est-à-dire la puissance électromagnétique rayonnée, pondéré par la sensibilité de l'œil humain, normalisée par la fonction d'efficacité lumineuse spectrale, aux différentes longueurs d'onde. </a:t>
            </a:r>
          </a:p>
          <a:p>
            <a:pPr marL="0" indent="0">
              <a:buNone/>
            </a:pPr>
            <a:r>
              <a:rPr lang="fr-FR" b="1" u="sng" dirty="0"/>
              <a:t>1 lumen </a:t>
            </a:r>
            <a:r>
              <a:rPr lang="fr-FR" dirty="0"/>
              <a:t>correspond au </a:t>
            </a:r>
            <a:r>
              <a:rPr lang="fr-FR" u="sng" dirty="0"/>
              <a:t>flux lumineux </a:t>
            </a:r>
            <a:r>
              <a:rPr lang="fr-FR" dirty="0"/>
              <a:t>émis dans un angle solide de 1 stéradian par une source lumineuse isotrope située au sommet de l’angle solide et dont </a:t>
            </a:r>
            <a:r>
              <a:rPr lang="fr-FR" u="sng" dirty="0"/>
              <a:t>l’intensité lumineuse vaut 1 candela</a:t>
            </a:r>
          </a:p>
        </p:txBody>
      </p:sp>
    </p:spTree>
    <p:extLst>
      <p:ext uri="{BB962C8B-B14F-4D97-AF65-F5344CB8AC3E}">
        <p14:creationId xmlns:p14="http://schemas.microsoft.com/office/powerpoint/2010/main" val="9019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FCCD06-914F-4175-A839-9D376C67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Thermographie d’une maison</a:t>
            </a:r>
          </a:p>
        </p:txBody>
      </p:sp>
      <p:pic>
        <p:nvPicPr>
          <p:cNvPr id="5" name="Espace réservé du contenu 4" descr="Une image contenant texte, très coloré&#10;&#10;Description générée automatiquement">
            <a:extLst>
              <a:ext uri="{FF2B5EF4-FFF2-40B4-BE49-F238E27FC236}">
                <a16:creationId xmlns:a16="http://schemas.microsoft.com/office/drawing/2014/main" id="{27BCC3AA-A78F-4CE7-84A9-62D8C4CB8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51" y="2017713"/>
            <a:ext cx="6487447" cy="4351337"/>
          </a:xfrm>
        </p:spPr>
      </p:pic>
    </p:spTree>
    <p:extLst>
      <p:ext uri="{BB962C8B-B14F-4D97-AF65-F5344CB8AC3E}">
        <p14:creationId xmlns:p14="http://schemas.microsoft.com/office/powerpoint/2010/main" val="395338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24A3F4-448A-41C1-8F09-2B14D89A33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8440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Grand écran</PresentationFormat>
  <Paragraphs>46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Thème Office</vt:lpstr>
      <vt:lpstr>LPOB: Sources de rayonnement. Application(s)</vt:lpstr>
      <vt:lpstr>Présentation PowerPoint</vt:lpstr>
      <vt:lpstr>Présentation PowerPoint</vt:lpstr>
      <vt:lpstr>Présentation PowerPoint</vt:lpstr>
      <vt:lpstr>Température de surface d’une étoile</vt:lpstr>
      <vt:lpstr>« Température » d’un éclairage à LED</vt:lpstr>
      <vt:lpstr>Lumen: unité du flux lumineux</vt:lpstr>
      <vt:lpstr>Thermographie d’une maison</vt:lpstr>
      <vt:lpstr>Présentation PowerPoint</vt:lpstr>
      <vt:lpstr>Série de Balmer</vt:lpstr>
      <vt:lpstr>Présentation PowerPoint</vt:lpstr>
      <vt:lpstr>Fluorescence</vt:lpstr>
      <vt:lpstr>Phosphorescence</vt:lpstr>
      <vt:lpstr>Applications de la fluorescence</vt:lpstr>
      <vt:lpstr>Présentation PowerPoint</vt:lpstr>
      <vt:lpstr>La LED: une jonction PN</vt:lpstr>
      <vt:lpstr>Panneau LED</vt:lpstr>
      <vt:lpstr>Présentation PowerPoint</vt:lpstr>
      <vt:lpstr>Lumen: unité du flux lumineux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LPOB: Sources de rayonnement. Application(s)</dc:title>
  <dc:creator>Dupuy Géraud</dc:creator>
  <cp:lastModifiedBy>Armel JOUAN-POURCHET</cp:lastModifiedBy>
  <cp:revision>6</cp:revision>
  <dcterms:created xsi:type="dcterms:W3CDTF">2021-05-27T11:52:22Z</dcterms:created>
  <dcterms:modified xsi:type="dcterms:W3CDTF">2021-06-13T15:56:33Z</dcterms:modified>
</cp:coreProperties>
</file>