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"/>
      </a:defRPr>
    </a:lvl1pPr>
    <a:lvl2pPr indent="228600" algn="ctr" defTabSz="584200">
      <a:defRPr sz="3600">
        <a:latin typeface="+mn-lt"/>
        <a:ea typeface="+mn-ea"/>
        <a:cs typeface="+mn-cs"/>
        <a:sym typeface="Helvetica"/>
      </a:defRPr>
    </a:lvl2pPr>
    <a:lvl3pPr indent="457200" algn="ctr" defTabSz="584200">
      <a:defRPr sz="3600">
        <a:latin typeface="+mn-lt"/>
        <a:ea typeface="+mn-ea"/>
        <a:cs typeface="+mn-cs"/>
        <a:sym typeface="Helvetica"/>
      </a:defRPr>
    </a:lvl3pPr>
    <a:lvl4pPr indent="685800" algn="ctr" defTabSz="584200">
      <a:defRPr sz="3600">
        <a:latin typeface="+mn-lt"/>
        <a:ea typeface="+mn-ea"/>
        <a:cs typeface="+mn-cs"/>
        <a:sym typeface="Helvetica"/>
      </a:defRPr>
    </a:lvl4pPr>
    <a:lvl5pPr indent="914400" algn="ctr" defTabSz="584200">
      <a:defRPr sz="3600">
        <a:latin typeface="+mn-lt"/>
        <a:ea typeface="+mn-ea"/>
        <a:cs typeface="+mn-cs"/>
        <a:sym typeface="Helvetica"/>
      </a:defRPr>
    </a:lvl5pPr>
    <a:lvl6pPr indent="1143000" algn="ctr" defTabSz="584200">
      <a:defRPr sz="3600">
        <a:latin typeface="+mn-lt"/>
        <a:ea typeface="+mn-ea"/>
        <a:cs typeface="+mn-cs"/>
        <a:sym typeface="Helvetica"/>
      </a:defRPr>
    </a:lvl6pPr>
    <a:lvl7pPr indent="1371600" algn="ctr" defTabSz="584200">
      <a:defRPr sz="3600">
        <a:latin typeface="+mn-lt"/>
        <a:ea typeface="+mn-ea"/>
        <a:cs typeface="+mn-cs"/>
        <a:sym typeface="Helvetica"/>
      </a:defRPr>
    </a:lvl7pPr>
    <a:lvl8pPr indent="1600200" algn="ctr" defTabSz="584200">
      <a:defRPr sz="3600">
        <a:latin typeface="+mn-lt"/>
        <a:ea typeface="+mn-ea"/>
        <a:cs typeface="+mn-cs"/>
        <a:sym typeface="Helvetica"/>
      </a:defRPr>
    </a:lvl8pPr>
    <a:lvl9pPr indent="1828800" algn="ctr" defTabSz="584200">
      <a:defRPr sz="3600"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10.png"/><Relationship Id="rId8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xfrm>
            <a:off x="715390" y="1634763"/>
            <a:ext cx="11574021" cy="1922585"/>
          </a:xfrm>
          <a:prstGeom prst="rect">
            <a:avLst/>
          </a:prstGeom>
          <a:ln w="25400">
            <a:solidFill/>
          </a:ln>
        </p:spPr>
        <p:txBody>
          <a:bodyPr/>
          <a:lstStyle/>
          <a:p>
            <a:pPr lvl="0">
              <a:defRPr sz="1800"/>
            </a:pPr>
            <a:r>
              <a:rPr sz="5300"/>
              <a:t>Rayonnement d’équilibre thermique.</a:t>
            </a:r>
            <a:endParaRPr sz="5300"/>
          </a:p>
          <a:p>
            <a:pPr lvl="0">
              <a:defRPr sz="1800"/>
            </a:pPr>
            <a:r>
              <a:rPr sz="5300"/>
              <a:t>Corps noir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702690" y="4523938"/>
            <a:ext cx="11599420" cy="4543312"/>
          </a:xfrm>
          <a:prstGeom prst="rect">
            <a:avLst/>
          </a:prstGeom>
        </p:spPr>
        <p:txBody>
          <a:bodyPr/>
          <a:lstStyle/>
          <a:p>
            <a:pPr lvl="0" algn="just" defTabSz="356362">
              <a:defRPr sz="1800"/>
            </a:pPr>
            <a:r>
              <a:rPr b="1" sz="3660" u="sng"/>
              <a:t>Niveau </a:t>
            </a:r>
            <a:r>
              <a:rPr sz="3660"/>
              <a:t>: L3 </a:t>
            </a:r>
            <a:endParaRPr sz="3660"/>
          </a:p>
          <a:p>
            <a:pPr lvl="0" algn="just" defTabSz="356362">
              <a:defRPr sz="1800"/>
            </a:pPr>
            <a:r>
              <a:rPr b="1" sz="3660" u="sng"/>
              <a:t>Prérequis</a:t>
            </a:r>
            <a:r>
              <a:rPr sz="3660"/>
              <a:t> :</a:t>
            </a:r>
            <a:endParaRPr sz="3660"/>
          </a:p>
          <a:p>
            <a:pPr lvl="0" marL="451908" indent="-451908" algn="just" defTabSz="356362">
              <a:buSzPct val="75000"/>
              <a:buChar char="•"/>
              <a:defRPr sz="1800"/>
            </a:pPr>
            <a:r>
              <a:rPr sz="3660"/>
              <a:t>Modes de transferts thermiques : rayonnement</a:t>
            </a:r>
            <a:endParaRPr sz="3660"/>
          </a:p>
          <a:p>
            <a:pPr lvl="0" marL="451908" indent="-451908" algn="just" defTabSz="356362">
              <a:buSzPct val="75000"/>
              <a:buChar char="•"/>
              <a:defRPr sz="1800"/>
            </a:pPr>
            <a:r>
              <a:rPr sz="3660"/>
              <a:t>Notion d’onde électromagnétique</a:t>
            </a:r>
            <a:endParaRPr sz="3660"/>
          </a:p>
          <a:p>
            <a:pPr lvl="0" marL="451908" indent="-451908" algn="just" defTabSz="356362">
              <a:buSzPct val="75000"/>
              <a:buChar char="•"/>
              <a:defRPr sz="1800"/>
            </a:pPr>
            <a:r>
              <a:rPr sz="3660"/>
              <a:t>Notion de flux</a:t>
            </a:r>
            <a:endParaRPr sz="3660"/>
          </a:p>
          <a:p>
            <a:pPr lvl="0" marL="451908" indent="-451908" algn="just" defTabSz="356362">
              <a:buSzPct val="75000"/>
              <a:buChar char="•"/>
              <a:defRPr sz="1800"/>
            </a:pPr>
            <a:r>
              <a:rPr sz="3660"/>
              <a:t>Physique statistique : densité d’états, gaz de photons, nombre d’occupation, statistique de Bose-Einstein</a:t>
            </a:r>
          </a:p>
        </p:txBody>
      </p:sp>
      <p:sp>
        <p:nvSpPr>
          <p:cNvPr id="34" name="Shape 34"/>
          <p:cNvSpPr/>
          <p:nvPr>
            <p:ph type="sldNum" sz="quarter" idx="4294967295"/>
          </p:nvPr>
        </p:nvSpPr>
        <p:spPr>
          <a:xfrm>
            <a:off x="6375349" y="9251950"/>
            <a:ext cx="241402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96" name="Shape 96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97" name="Shape 97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98" name="Shape 98"/>
          <p:cNvSpPr/>
          <p:nvPr/>
        </p:nvSpPr>
        <p:spPr>
          <a:xfrm flipV="1">
            <a:off x="9137196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9" name="Shape 99"/>
          <p:cNvSpPr/>
          <p:nvPr/>
        </p:nvSpPr>
        <p:spPr>
          <a:xfrm>
            <a:off x="9680269" y="4588413"/>
            <a:ext cx="8826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51A7F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1A7F9"/>
                </a:solidFill>
              </a:rPr>
              <a:t>ɸe</a:t>
            </a:r>
          </a:p>
        </p:txBody>
      </p:sp>
      <p:sp>
        <p:nvSpPr>
          <p:cNvPr id="100" name="Shape 100"/>
          <p:cNvSpPr/>
          <p:nvPr/>
        </p:nvSpPr>
        <p:spPr>
          <a:xfrm>
            <a:off x="6725752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1" name="Shape 101"/>
          <p:cNvSpPr/>
          <p:nvPr/>
        </p:nvSpPr>
        <p:spPr>
          <a:xfrm>
            <a:off x="5734754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2" name="Shape 102"/>
          <p:cNvSpPr/>
          <p:nvPr/>
        </p:nvSpPr>
        <p:spPr>
          <a:xfrm>
            <a:off x="4743756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3" name="Shape 103"/>
          <p:cNvSpPr/>
          <p:nvPr/>
        </p:nvSpPr>
        <p:spPr>
          <a:xfrm>
            <a:off x="3628508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4" name="Shape 104"/>
          <p:cNvSpPr/>
          <p:nvPr/>
        </p:nvSpPr>
        <p:spPr>
          <a:xfrm flipV="1">
            <a:off x="8350475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5" name="Shape 105"/>
          <p:cNvSpPr/>
          <p:nvPr/>
        </p:nvSpPr>
        <p:spPr>
          <a:xfrm flipV="1">
            <a:off x="7563755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6" name="Shape 106"/>
          <p:cNvSpPr/>
          <p:nvPr/>
        </p:nvSpPr>
        <p:spPr>
          <a:xfrm flipV="1">
            <a:off x="6725752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7" name="Shape 107"/>
          <p:cNvSpPr/>
          <p:nvPr/>
        </p:nvSpPr>
        <p:spPr>
          <a:xfrm flipV="1">
            <a:off x="5736314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8" name="Shape 108"/>
          <p:cNvSpPr/>
          <p:nvPr/>
        </p:nvSpPr>
        <p:spPr>
          <a:xfrm flipV="1">
            <a:off x="4743756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09" name="Shape 109"/>
          <p:cNvSpPr/>
          <p:nvPr/>
        </p:nvSpPr>
        <p:spPr>
          <a:xfrm flipV="1">
            <a:off x="3628508" y="5435039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0" name="Shape 110"/>
          <p:cNvSpPr/>
          <p:nvPr/>
        </p:nvSpPr>
        <p:spPr>
          <a:xfrm>
            <a:off x="8350475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1" name="Shape 111"/>
          <p:cNvSpPr/>
          <p:nvPr/>
        </p:nvSpPr>
        <p:spPr>
          <a:xfrm>
            <a:off x="7564350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2" name="Shape 112"/>
          <p:cNvSpPr/>
          <p:nvPr/>
        </p:nvSpPr>
        <p:spPr>
          <a:xfrm>
            <a:off x="9137196" y="7597943"/>
            <a:ext cx="1" cy="80010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3" name="Shape 113"/>
          <p:cNvSpPr/>
          <p:nvPr/>
        </p:nvSpPr>
        <p:spPr>
          <a:xfrm flipH="1">
            <a:off x="2608631" y="6672343"/>
            <a:ext cx="800101" cy="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4" name="Shape 114"/>
          <p:cNvSpPr/>
          <p:nvPr/>
        </p:nvSpPr>
        <p:spPr>
          <a:xfrm flipV="1">
            <a:off x="9596069" y="6672343"/>
            <a:ext cx="800101" cy="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5" name="Shape 115"/>
          <p:cNvSpPr/>
          <p:nvPr/>
        </p:nvSpPr>
        <p:spPr>
          <a:xfrm flipV="1">
            <a:off x="9596069" y="7182753"/>
            <a:ext cx="800101" cy="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6" name="Shape 116"/>
          <p:cNvSpPr/>
          <p:nvPr/>
        </p:nvSpPr>
        <p:spPr>
          <a:xfrm flipH="1">
            <a:off x="2608631" y="7182753"/>
            <a:ext cx="800101" cy="1"/>
          </a:xfrm>
          <a:prstGeom prst="line">
            <a:avLst/>
          </a:prstGeom>
          <a:ln w="76200">
            <a:solidFill>
              <a:srgbClr val="51A7F9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117" name="Shape 117"/>
          <p:cNvSpPr/>
          <p:nvPr/>
        </p:nvSpPr>
        <p:spPr>
          <a:xfrm>
            <a:off x="2323639" y="1843260"/>
            <a:ext cx="14868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a : </a:t>
            </a:r>
          </a:p>
        </p:txBody>
      </p:sp>
      <p:pic>
        <p:nvPicPr>
          <p:cNvPr id="11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7559" y="1589476"/>
            <a:ext cx="5249682" cy="1155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77546" y="309575"/>
            <a:ext cx="1264970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Interaction rayonnement matière</a:t>
            </a:r>
          </a:p>
        </p:txBody>
      </p:sp>
      <p:sp>
        <p:nvSpPr>
          <p:cNvPr id="121" name="Shape 121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30" name="Group 130"/>
          <p:cNvGrpSpPr/>
          <p:nvPr/>
        </p:nvGrpSpPr>
        <p:grpSpPr>
          <a:xfrm>
            <a:off x="8284896" y="1608931"/>
            <a:ext cx="4265015" cy="3305613"/>
            <a:chOff x="0" y="0"/>
            <a:chExt cx="4265014" cy="3305612"/>
          </a:xfrm>
        </p:grpSpPr>
        <p:sp>
          <p:nvSpPr>
            <p:cNvPr id="122" name="Shape 122"/>
            <p:cNvSpPr/>
            <p:nvPr/>
          </p:nvSpPr>
          <p:spPr>
            <a:xfrm>
              <a:off x="291779" y="1787264"/>
              <a:ext cx="3973236" cy="828337"/>
            </a:xfrm>
            <a:prstGeom prst="rect">
              <a:avLst/>
            </a:prstGeom>
            <a:solidFill>
              <a:srgbClr val="51A7F9">
                <a:alpha val="581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-1"/>
              <a:ext cx="2308406" cy="1762206"/>
            </a:xfrm>
            <a:prstGeom prst="line">
              <a:avLst/>
            </a:prstGeom>
            <a:noFill/>
            <a:ln w="76200" cap="flat">
              <a:solidFill>
                <a:srgbClr val="DE6A1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4" name="Shape 124"/>
            <p:cNvSpPr/>
            <p:nvPr/>
          </p:nvSpPr>
          <p:spPr>
            <a:xfrm>
              <a:off x="759" y="391936"/>
              <a:ext cx="448452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DE6A1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DE6A10"/>
                  </a:solidFill>
                </a:rPr>
                <a:t>ɸi</a:t>
              </a:r>
            </a:p>
          </p:txBody>
        </p:sp>
        <p:sp>
          <p:nvSpPr>
            <p:cNvPr id="125" name="Shape 125"/>
            <p:cNvSpPr/>
            <p:nvPr/>
          </p:nvSpPr>
          <p:spPr>
            <a:xfrm>
              <a:off x="2693691" y="2783760"/>
              <a:ext cx="469789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002452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002452"/>
                  </a:solidFill>
                </a:rPr>
                <a:t>ɸt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3616630" y="1940506"/>
              <a:ext cx="57571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ɸa</a:t>
              </a:r>
            </a:p>
          </p:txBody>
        </p:sp>
        <p:sp>
          <p:nvSpPr>
            <p:cNvPr id="127" name="Shape 127"/>
            <p:cNvSpPr/>
            <p:nvPr/>
          </p:nvSpPr>
          <p:spPr>
            <a:xfrm>
              <a:off x="2563031" y="2211017"/>
              <a:ext cx="1189331" cy="1060834"/>
            </a:xfrm>
            <a:prstGeom prst="line">
              <a:avLst/>
            </a:prstGeom>
            <a:noFill/>
            <a:ln w="76200" cap="flat">
              <a:solidFill>
                <a:srgbClr val="00245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2496462" y="1034802"/>
              <a:ext cx="1448039" cy="762210"/>
            </a:xfrm>
            <a:prstGeom prst="line">
              <a:avLst/>
            </a:prstGeom>
            <a:noFill/>
            <a:ln w="76200" cap="flat">
              <a:solidFill>
                <a:srgbClr val="773F9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2846069" y="832994"/>
              <a:ext cx="49074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773F9B"/>
                  </a:solidFill>
                </a:rPr>
                <a:t>ɸr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405456" y="1843260"/>
            <a:ext cx="53231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définit le flux radiatif : </a:t>
            </a:r>
          </a:p>
        </p:txBody>
      </p:sp>
      <p:pic>
        <p:nvPicPr>
          <p:cNvPr id="132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322" y="2989596"/>
            <a:ext cx="7848601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77546" y="309575"/>
            <a:ext cx="1264970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Interaction rayonnement matière</a:t>
            </a:r>
          </a:p>
        </p:txBody>
      </p:sp>
      <p:sp>
        <p:nvSpPr>
          <p:cNvPr id="135" name="Shape 135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44" name="Group 144"/>
          <p:cNvGrpSpPr/>
          <p:nvPr/>
        </p:nvGrpSpPr>
        <p:grpSpPr>
          <a:xfrm>
            <a:off x="8284896" y="1608931"/>
            <a:ext cx="4265015" cy="3305613"/>
            <a:chOff x="0" y="0"/>
            <a:chExt cx="4265014" cy="3305612"/>
          </a:xfrm>
        </p:grpSpPr>
        <p:sp>
          <p:nvSpPr>
            <p:cNvPr id="136" name="Shape 136"/>
            <p:cNvSpPr/>
            <p:nvPr/>
          </p:nvSpPr>
          <p:spPr>
            <a:xfrm>
              <a:off x="291779" y="1787264"/>
              <a:ext cx="3973236" cy="828337"/>
            </a:xfrm>
            <a:prstGeom prst="rect">
              <a:avLst/>
            </a:prstGeom>
            <a:solidFill>
              <a:srgbClr val="51A7F9">
                <a:alpha val="581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7" name="Shape 137"/>
            <p:cNvSpPr/>
            <p:nvPr/>
          </p:nvSpPr>
          <p:spPr>
            <a:xfrm>
              <a:off x="0" y="-1"/>
              <a:ext cx="2308406" cy="1762206"/>
            </a:xfrm>
            <a:prstGeom prst="line">
              <a:avLst/>
            </a:prstGeom>
            <a:noFill/>
            <a:ln w="76200" cap="flat">
              <a:solidFill>
                <a:srgbClr val="DE6A1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38" name="Shape 138"/>
            <p:cNvSpPr/>
            <p:nvPr/>
          </p:nvSpPr>
          <p:spPr>
            <a:xfrm>
              <a:off x="759" y="391936"/>
              <a:ext cx="448452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DE6A1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DE6A10"/>
                  </a:solidFill>
                </a:rPr>
                <a:t>ɸi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2693691" y="2783760"/>
              <a:ext cx="469789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002452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002452"/>
                  </a:solidFill>
                </a:rPr>
                <a:t>ɸt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3616630" y="1940506"/>
              <a:ext cx="57571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ɸa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2563031" y="2211017"/>
              <a:ext cx="1189331" cy="1060834"/>
            </a:xfrm>
            <a:prstGeom prst="line">
              <a:avLst/>
            </a:prstGeom>
            <a:noFill/>
            <a:ln w="76200" cap="flat">
              <a:solidFill>
                <a:srgbClr val="00245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2" name="Shape 142"/>
            <p:cNvSpPr/>
            <p:nvPr/>
          </p:nvSpPr>
          <p:spPr>
            <a:xfrm flipV="1">
              <a:off x="2496462" y="1034802"/>
              <a:ext cx="1448039" cy="762210"/>
            </a:xfrm>
            <a:prstGeom prst="line">
              <a:avLst/>
            </a:prstGeom>
            <a:noFill/>
            <a:ln w="76200" cap="flat">
              <a:solidFill>
                <a:srgbClr val="773F9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43" name="Shape 143"/>
            <p:cNvSpPr/>
            <p:nvPr/>
          </p:nvSpPr>
          <p:spPr>
            <a:xfrm>
              <a:off x="2846069" y="832994"/>
              <a:ext cx="49074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773F9B"/>
                  </a:solidFill>
                </a:rPr>
                <a:t>ɸr</a:t>
              </a:r>
            </a:p>
          </p:txBody>
        </p:sp>
      </p:grpSp>
      <p:sp>
        <p:nvSpPr>
          <p:cNvPr id="145" name="Shape 145"/>
          <p:cNvSpPr/>
          <p:nvPr/>
        </p:nvSpPr>
        <p:spPr>
          <a:xfrm>
            <a:off x="405456" y="1843260"/>
            <a:ext cx="53231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définit le flux radiatif : </a:t>
            </a:r>
          </a:p>
        </p:txBody>
      </p:sp>
      <p:sp>
        <p:nvSpPr>
          <p:cNvPr id="146" name="Shape 146"/>
          <p:cNvSpPr/>
          <p:nvPr/>
        </p:nvSpPr>
        <p:spPr>
          <a:xfrm>
            <a:off x="588576" y="4918931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Cas limites :</a:t>
            </a:r>
          </a:p>
        </p:txBody>
      </p:sp>
      <p:sp>
        <p:nvSpPr>
          <p:cNvPr id="147" name="Shape 147"/>
          <p:cNvSpPr/>
          <p:nvPr/>
        </p:nvSpPr>
        <p:spPr>
          <a:xfrm>
            <a:off x="833435" y="5950779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pic>
        <p:nvPicPr>
          <p:cNvPr id="14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058" y="5944247"/>
            <a:ext cx="3021550" cy="73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>
            <a:off x="5268379" y="5950779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pic>
        <p:nvPicPr>
          <p:cNvPr id="15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203" y="5906147"/>
            <a:ext cx="1979975" cy="73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7621209" y="5984940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: parfaitement transparent</a:t>
            </a:r>
          </a:p>
        </p:txBody>
      </p:sp>
      <p:pic>
        <p:nvPicPr>
          <p:cNvPr id="152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22" y="2989596"/>
            <a:ext cx="7848601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177546" y="309575"/>
            <a:ext cx="1264970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Interaction rayonnement matière</a:t>
            </a:r>
          </a:p>
        </p:txBody>
      </p:sp>
      <p:sp>
        <p:nvSpPr>
          <p:cNvPr id="155" name="Shape 155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64" name="Group 164"/>
          <p:cNvGrpSpPr/>
          <p:nvPr/>
        </p:nvGrpSpPr>
        <p:grpSpPr>
          <a:xfrm>
            <a:off x="8284896" y="1608931"/>
            <a:ext cx="4265015" cy="3305613"/>
            <a:chOff x="0" y="0"/>
            <a:chExt cx="4265014" cy="3305612"/>
          </a:xfrm>
        </p:grpSpPr>
        <p:sp>
          <p:nvSpPr>
            <p:cNvPr id="156" name="Shape 156"/>
            <p:cNvSpPr/>
            <p:nvPr/>
          </p:nvSpPr>
          <p:spPr>
            <a:xfrm>
              <a:off x="291779" y="1787264"/>
              <a:ext cx="3973236" cy="828337"/>
            </a:xfrm>
            <a:prstGeom prst="rect">
              <a:avLst/>
            </a:prstGeom>
            <a:solidFill>
              <a:srgbClr val="51A7F9">
                <a:alpha val="581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Shape 157"/>
            <p:cNvSpPr/>
            <p:nvPr/>
          </p:nvSpPr>
          <p:spPr>
            <a:xfrm>
              <a:off x="0" y="-1"/>
              <a:ext cx="2308406" cy="1762206"/>
            </a:xfrm>
            <a:prstGeom prst="line">
              <a:avLst/>
            </a:prstGeom>
            <a:noFill/>
            <a:ln w="76200" cap="flat">
              <a:solidFill>
                <a:srgbClr val="DE6A1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759" y="391936"/>
              <a:ext cx="448452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DE6A1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DE6A10"/>
                  </a:solidFill>
                </a:rPr>
                <a:t>ɸi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2693691" y="2783760"/>
              <a:ext cx="469789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002452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002452"/>
                  </a:solidFill>
                </a:rPr>
                <a:t>ɸt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3616630" y="1940506"/>
              <a:ext cx="57571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ɸa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2563031" y="2211017"/>
              <a:ext cx="1189331" cy="1060834"/>
            </a:xfrm>
            <a:prstGeom prst="line">
              <a:avLst/>
            </a:prstGeom>
            <a:noFill/>
            <a:ln w="76200" cap="flat">
              <a:solidFill>
                <a:srgbClr val="00245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2" name="Shape 162"/>
            <p:cNvSpPr/>
            <p:nvPr/>
          </p:nvSpPr>
          <p:spPr>
            <a:xfrm flipV="1">
              <a:off x="2496462" y="1034802"/>
              <a:ext cx="1448039" cy="762210"/>
            </a:xfrm>
            <a:prstGeom prst="line">
              <a:avLst/>
            </a:prstGeom>
            <a:noFill/>
            <a:ln w="76200" cap="flat">
              <a:solidFill>
                <a:srgbClr val="773F9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846069" y="832994"/>
              <a:ext cx="49074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773F9B"/>
                  </a:solidFill>
                </a:rPr>
                <a:t>ɸr</a:t>
              </a:r>
            </a:p>
          </p:txBody>
        </p:sp>
      </p:grpSp>
      <p:sp>
        <p:nvSpPr>
          <p:cNvPr id="165" name="Shape 165"/>
          <p:cNvSpPr/>
          <p:nvPr/>
        </p:nvSpPr>
        <p:spPr>
          <a:xfrm>
            <a:off x="405456" y="1843260"/>
            <a:ext cx="53231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définit le flux radiatif : </a:t>
            </a:r>
          </a:p>
        </p:txBody>
      </p:sp>
      <p:sp>
        <p:nvSpPr>
          <p:cNvPr id="166" name="Shape 166"/>
          <p:cNvSpPr/>
          <p:nvPr/>
        </p:nvSpPr>
        <p:spPr>
          <a:xfrm>
            <a:off x="588576" y="4918931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Cas limites :</a:t>
            </a:r>
          </a:p>
        </p:txBody>
      </p:sp>
      <p:sp>
        <p:nvSpPr>
          <p:cNvPr id="167" name="Shape 167"/>
          <p:cNvSpPr/>
          <p:nvPr/>
        </p:nvSpPr>
        <p:spPr>
          <a:xfrm>
            <a:off x="833435" y="5950779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pic>
        <p:nvPicPr>
          <p:cNvPr id="168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058" y="5944247"/>
            <a:ext cx="3021550" cy="73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833435" y="7335363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pic>
        <p:nvPicPr>
          <p:cNvPr id="170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7058" y="7290731"/>
            <a:ext cx="3021550" cy="73696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5268379" y="5950779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sp>
        <p:nvSpPr>
          <p:cNvPr id="172" name="Shape 172"/>
          <p:cNvSpPr/>
          <p:nvPr/>
        </p:nvSpPr>
        <p:spPr>
          <a:xfrm>
            <a:off x="5268379" y="7335363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pic>
        <p:nvPicPr>
          <p:cNvPr id="173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83203" y="5906147"/>
            <a:ext cx="1979975" cy="73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83203" y="7271681"/>
            <a:ext cx="1979975" cy="73696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/>
          <p:nvPr/>
        </p:nvSpPr>
        <p:spPr>
          <a:xfrm>
            <a:off x="7621209" y="5984940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: parfaitement transparent</a:t>
            </a:r>
          </a:p>
        </p:txBody>
      </p:sp>
      <p:sp>
        <p:nvSpPr>
          <p:cNvPr id="176" name="Shape 176"/>
          <p:cNvSpPr/>
          <p:nvPr/>
        </p:nvSpPr>
        <p:spPr>
          <a:xfrm>
            <a:off x="7621209" y="7352444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: parfaitement réfléchissant</a:t>
            </a:r>
          </a:p>
        </p:txBody>
      </p:sp>
      <p:pic>
        <p:nvPicPr>
          <p:cNvPr id="177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4322" y="2989596"/>
            <a:ext cx="7848601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/>
        </p:nvSpPr>
        <p:spPr>
          <a:xfrm>
            <a:off x="177546" y="309575"/>
            <a:ext cx="1264970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Interaction rayonnement matière</a:t>
            </a:r>
          </a:p>
        </p:txBody>
      </p:sp>
      <p:sp>
        <p:nvSpPr>
          <p:cNvPr id="180" name="Shape 180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grpSp>
        <p:nvGrpSpPr>
          <p:cNvPr id="189" name="Group 189"/>
          <p:cNvGrpSpPr/>
          <p:nvPr/>
        </p:nvGrpSpPr>
        <p:grpSpPr>
          <a:xfrm>
            <a:off x="8284896" y="1608931"/>
            <a:ext cx="4265015" cy="3305613"/>
            <a:chOff x="0" y="0"/>
            <a:chExt cx="4265014" cy="3305612"/>
          </a:xfrm>
        </p:grpSpPr>
        <p:sp>
          <p:nvSpPr>
            <p:cNvPr id="181" name="Shape 181"/>
            <p:cNvSpPr/>
            <p:nvPr/>
          </p:nvSpPr>
          <p:spPr>
            <a:xfrm>
              <a:off x="291779" y="1787264"/>
              <a:ext cx="3973236" cy="828337"/>
            </a:xfrm>
            <a:prstGeom prst="rect">
              <a:avLst/>
            </a:prstGeom>
            <a:solidFill>
              <a:srgbClr val="51A7F9">
                <a:alpha val="58125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82" name="Shape 182"/>
            <p:cNvSpPr/>
            <p:nvPr/>
          </p:nvSpPr>
          <p:spPr>
            <a:xfrm>
              <a:off x="0" y="-1"/>
              <a:ext cx="2308406" cy="1762206"/>
            </a:xfrm>
            <a:prstGeom prst="line">
              <a:avLst/>
            </a:prstGeom>
            <a:noFill/>
            <a:ln w="76200" cap="flat">
              <a:solidFill>
                <a:srgbClr val="DE6A1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759" y="391936"/>
              <a:ext cx="448452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DE6A1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DE6A10"/>
                  </a:solidFill>
                </a:rPr>
                <a:t>ɸi</a:t>
              </a:r>
            </a:p>
          </p:txBody>
        </p:sp>
        <p:sp>
          <p:nvSpPr>
            <p:cNvPr id="184" name="Shape 184"/>
            <p:cNvSpPr/>
            <p:nvPr/>
          </p:nvSpPr>
          <p:spPr>
            <a:xfrm>
              <a:off x="2693691" y="2783760"/>
              <a:ext cx="469789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002452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002452"/>
                  </a:solidFill>
                </a:rPr>
                <a:t>ɸt</a:t>
              </a:r>
            </a:p>
          </p:txBody>
        </p:sp>
        <p:sp>
          <p:nvSpPr>
            <p:cNvPr id="185" name="Shape 185"/>
            <p:cNvSpPr/>
            <p:nvPr/>
          </p:nvSpPr>
          <p:spPr>
            <a:xfrm>
              <a:off x="3616630" y="1940506"/>
              <a:ext cx="57571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FFFFFF"/>
                  </a:solidFill>
                </a:rPr>
                <a:t>ɸa</a:t>
              </a:r>
            </a:p>
          </p:txBody>
        </p:sp>
        <p:sp>
          <p:nvSpPr>
            <p:cNvPr id="186" name="Shape 186"/>
            <p:cNvSpPr/>
            <p:nvPr/>
          </p:nvSpPr>
          <p:spPr>
            <a:xfrm>
              <a:off x="2563031" y="2211017"/>
              <a:ext cx="1189331" cy="1060834"/>
            </a:xfrm>
            <a:prstGeom prst="line">
              <a:avLst/>
            </a:prstGeom>
            <a:noFill/>
            <a:ln w="76200" cap="flat">
              <a:solidFill>
                <a:srgbClr val="002452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7" name="Shape 187"/>
            <p:cNvSpPr/>
            <p:nvPr/>
          </p:nvSpPr>
          <p:spPr>
            <a:xfrm flipV="1">
              <a:off x="2496462" y="1034802"/>
              <a:ext cx="1448039" cy="762210"/>
            </a:xfrm>
            <a:prstGeom prst="line">
              <a:avLst/>
            </a:prstGeom>
            <a:noFill/>
            <a:ln w="76200" cap="flat">
              <a:solidFill>
                <a:srgbClr val="773F9B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846069" y="832994"/>
              <a:ext cx="490747" cy="5218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2600">
                  <a:solidFill>
                    <a:srgbClr val="773F9B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600">
                  <a:solidFill>
                    <a:srgbClr val="773F9B"/>
                  </a:solidFill>
                </a:rPr>
                <a:t>ɸr</a:t>
              </a:r>
            </a:p>
          </p:txBody>
        </p:sp>
      </p:grpSp>
      <p:sp>
        <p:nvSpPr>
          <p:cNvPr id="190" name="Shape 190"/>
          <p:cNvSpPr/>
          <p:nvPr/>
        </p:nvSpPr>
        <p:spPr>
          <a:xfrm>
            <a:off x="405456" y="1843260"/>
            <a:ext cx="532318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définit le flux radiatif : </a:t>
            </a:r>
          </a:p>
        </p:txBody>
      </p:sp>
      <p:sp>
        <p:nvSpPr>
          <p:cNvPr id="191" name="Shape 191"/>
          <p:cNvSpPr/>
          <p:nvPr/>
        </p:nvSpPr>
        <p:spPr>
          <a:xfrm>
            <a:off x="588576" y="4918931"/>
            <a:ext cx="2603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Cas limites :</a:t>
            </a:r>
          </a:p>
        </p:txBody>
      </p:sp>
      <p:sp>
        <p:nvSpPr>
          <p:cNvPr id="192" name="Shape 192"/>
          <p:cNvSpPr/>
          <p:nvPr/>
        </p:nvSpPr>
        <p:spPr>
          <a:xfrm>
            <a:off x="833435" y="5950779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pic>
        <p:nvPicPr>
          <p:cNvPr id="1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7058" y="5944247"/>
            <a:ext cx="3021550" cy="73696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833435" y="7335363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sp>
        <p:nvSpPr>
          <p:cNvPr id="195" name="Shape 195"/>
          <p:cNvSpPr/>
          <p:nvPr/>
        </p:nvSpPr>
        <p:spPr>
          <a:xfrm>
            <a:off x="833435" y="8719948"/>
            <a:ext cx="11938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Si :</a:t>
            </a:r>
          </a:p>
        </p:txBody>
      </p:sp>
      <p:pic>
        <p:nvPicPr>
          <p:cNvPr id="196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7058" y="7290731"/>
            <a:ext cx="3021550" cy="73696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5268379" y="5950779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sp>
        <p:nvSpPr>
          <p:cNvPr id="198" name="Shape 198"/>
          <p:cNvSpPr/>
          <p:nvPr/>
        </p:nvSpPr>
        <p:spPr>
          <a:xfrm>
            <a:off x="5268379" y="7335363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sp>
        <p:nvSpPr>
          <p:cNvPr id="199" name="Shape 199"/>
          <p:cNvSpPr/>
          <p:nvPr/>
        </p:nvSpPr>
        <p:spPr>
          <a:xfrm>
            <a:off x="5268379" y="8719948"/>
            <a:ext cx="110505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</a:t>
            </a:r>
          </a:p>
        </p:txBody>
      </p:sp>
      <p:pic>
        <p:nvPicPr>
          <p:cNvPr id="200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7057" y="8637216"/>
            <a:ext cx="3021551" cy="73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83203" y="5906147"/>
            <a:ext cx="1979975" cy="7369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pasted-image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483203" y="7271681"/>
            <a:ext cx="1979975" cy="736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asted-image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83203" y="8637216"/>
            <a:ext cx="2068411" cy="73696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7621209" y="5984940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: parfaitement transparent</a:t>
            </a:r>
          </a:p>
        </p:txBody>
      </p:sp>
      <p:sp>
        <p:nvSpPr>
          <p:cNvPr id="205" name="Shape 205"/>
          <p:cNvSpPr/>
          <p:nvPr/>
        </p:nvSpPr>
        <p:spPr>
          <a:xfrm>
            <a:off x="7621209" y="7352444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: parfaitement réfléchissant</a:t>
            </a:r>
          </a:p>
        </p:txBody>
      </p:sp>
      <p:sp>
        <p:nvSpPr>
          <p:cNvPr id="206" name="Shape 206"/>
          <p:cNvSpPr/>
          <p:nvPr/>
        </p:nvSpPr>
        <p:spPr>
          <a:xfrm>
            <a:off x="8661385" y="8637216"/>
            <a:ext cx="482958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 lvl="0">
              <a:defRPr sz="1800"/>
            </a:pPr>
            <a:r>
              <a:rPr sz="3600"/>
              <a:t>: parfaitement absorbant</a:t>
            </a:r>
          </a:p>
        </p:txBody>
      </p:sp>
      <p:pic>
        <p:nvPicPr>
          <p:cNvPr id="207" name="pasted-image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54322" y="2989596"/>
            <a:ext cx="7848601" cy="1727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177546" y="309575"/>
            <a:ext cx="12649709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Interaction rayonnement matière</a:t>
            </a:r>
          </a:p>
        </p:txBody>
      </p:sp>
      <p:sp>
        <p:nvSpPr>
          <p:cNvPr id="210" name="Shape 210"/>
          <p:cNvSpPr/>
          <p:nvPr>
            <p:ph type="sldNum" sz="quarter" idx="4294967295"/>
          </p:nvPr>
        </p:nvSpPr>
        <p:spPr>
          <a:xfrm>
            <a:off x="12455816" y="9216435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11" name="Shape 211"/>
          <p:cNvSpPr/>
          <p:nvPr/>
        </p:nvSpPr>
        <p:spPr>
          <a:xfrm>
            <a:off x="532330" y="1843260"/>
            <a:ext cx="506943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Pour un corps opaque : </a:t>
            </a:r>
          </a:p>
        </p:txBody>
      </p:sp>
      <p:pic>
        <p:nvPicPr>
          <p:cNvPr id="212" name="pasted-image.png"/>
          <p:cNvPicPr/>
          <p:nvPr/>
        </p:nvPicPr>
        <p:blipFill>
          <a:blip r:embed="rId2">
            <a:extLst/>
          </a:blip>
          <a:srcRect l="41376" t="0" r="0" b="0"/>
          <a:stretch>
            <a:fillRect/>
          </a:stretch>
        </p:blipFill>
        <p:spPr>
          <a:xfrm>
            <a:off x="5673129" y="1916711"/>
            <a:ext cx="1658562" cy="69004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14" name="Shape 214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5" name="Shape 215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  <p:sp>
        <p:nvSpPr>
          <p:cNvPr id="216" name="Shape 216"/>
          <p:cNvSpPr/>
          <p:nvPr/>
        </p:nvSpPr>
        <p:spPr>
          <a:xfrm>
            <a:off x="8554171" y="6516490"/>
            <a:ext cx="8826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ɸa</a:t>
            </a:r>
          </a:p>
        </p:txBody>
      </p:sp>
      <p:sp>
        <p:nvSpPr>
          <p:cNvPr id="217" name="Shape 217"/>
          <p:cNvSpPr/>
          <p:nvPr/>
        </p:nvSpPr>
        <p:spPr>
          <a:xfrm flipV="1">
            <a:off x="6836736" y="5127871"/>
            <a:ext cx="2220124" cy="1168614"/>
          </a:xfrm>
          <a:prstGeom prst="line">
            <a:avLst/>
          </a:prstGeom>
          <a:ln w="762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18" name="Shape 218"/>
          <p:cNvSpPr/>
          <p:nvPr/>
        </p:nvSpPr>
        <p:spPr>
          <a:xfrm>
            <a:off x="7372753" y="4818459"/>
            <a:ext cx="7524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73F9B"/>
                </a:solidFill>
              </a:rPr>
              <a:t>ɸr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3721385" y="62229"/>
            <a:ext cx="5562030" cy="9525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I.3) Loi de Planck</a:t>
            </a:r>
          </a:p>
        </p:txBody>
      </p:sp>
      <p:sp>
        <p:nvSpPr>
          <p:cNvPr id="222" name="Shape 222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23" name="pasted-image.png"/>
          <p:cNvPicPr/>
          <p:nvPr/>
        </p:nvPicPr>
        <p:blipFill>
          <a:blip r:embed="rId2">
            <a:extLst/>
          </a:blip>
          <a:srcRect l="0" t="12555" r="0" b="0"/>
          <a:stretch>
            <a:fillRect/>
          </a:stretch>
        </p:blipFill>
        <p:spPr>
          <a:xfrm>
            <a:off x="3224127" y="2794634"/>
            <a:ext cx="6832601" cy="536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1389552" y="4489110"/>
            <a:ext cx="2784108" cy="775379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4131" y="9221492"/>
            <a:ext cx="43441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53585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53585F"/>
                </a:solidFill>
              </a:rPr>
              <a:t>Source : H-Prépa, Thermodynamique</a:t>
            </a:r>
          </a:p>
        </p:txBody>
      </p: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2130202" y="62229"/>
            <a:ext cx="8744396" cy="9525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Densité spectrale d’énergie</a:t>
            </a:r>
          </a:p>
        </p:txBody>
      </p:sp>
      <p:sp>
        <p:nvSpPr>
          <p:cNvPr id="229" name="Shape 229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30" name="Shape 230"/>
          <p:cNvSpPr/>
          <p:nvPr/>
        </p:nvSpPr>
        <p:spPr>
          <a:xfrm>
            <a:off x="673099" y="2083790"/>
            <a:ext cx="41926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U :  énergie totale</a:t>
            </a:r>
          </a:p>
        </p:txBody>
      </p:sp>
      <p:sp>
        <p:nvSpPr>
          <p:cNvPr id="231" name="Shape 231"/>
          <p:cNvSpPr/>
          <p:nvPr/>
        </p:nvSpPr>
        <p:spPr>
          <a:xfrm>
            <a:off x="669055" y="3422365"/>
            <a:ext cx="70638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u :  énergie par unité de volume</a:t>
            </a:r>
          </a:p>
        </p:txBody>
      </p:sp>
      <p:sp>
        <p:nvSpPr>
          <p:cNvPr id="232" name="Shape 232"/>
          <p:cNvSpPr/>
          <p:nvPr/>
        </p:nvSpPr>
        <p:spPr>
          <a:xfrm>
            <a:off x="670991" y="4760940"/>
            <a:ext cx="11662818" cy="133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44500" indent="-444500">
              <a:buSzPct val="75000"/>
              <a:buChar char="•"/>
            </a:lvl1pPr>
          </a:lstStyle>
          <a:p>
            <a:pPr lvl="0">
              <a:defRPr sz="1800"/>
            </a:pPr>
            <a:r>
              <a:rPr sz="3600"/>
              <a:t>du :  densité volumique d’énergie dans une bande de fréquence entre 𝜈 et 𝜈+d𝜈 </a:t>
            </a:r>
          </a:p>
        </p:txBody>
      </p:sp>
      <p:sp>
        <p:nvSpPr>
          <p:cNvPr id="233" name="Shape 233"/>
          <p:cNvSpPr/>
          <p:nvPr/>
        </p:nvSpPr>
        <p:spPr>
          <a:xfrm>
            <a:off x="669767" y="7782182"/>
            <a:ext cx="141000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Alors :</a:t>
            </a:r>
          </a:p>
        </p:txBody>
      </p:sp>
      <p:pic>
        <p:nvPicPr>
          <p:cNvPr id="23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1942" y="7530656"/>
            <a:ext cx="5800915" cy="1150752"/>
          </a:xfrm>
          <a:prstGeom prst="rect">
            <a:avLst/>
          </a:prstGeom>
          <a:ln w="12700">
            <a:solidFill>
              <a:srgbClr val="FF2600"/>
            </a:solidFill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412741" y="309575"/>
            <a:ext cx="4179317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  <p:sp>
        <p:nvSpPr>
          <p:cNvPr id="37" name="Shape 37"/>
          <p:cNvSpPr/>
          <p:nvPr>
            <p:ph type="sldNum" sz="quarter" idx="4294967295"/>
          </p:nvPr>
        </p:nvSpPr>
        <p:spPr>
          <a:xfrm>
            <a:off x="6381699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38" name="Shape 38"/>
          <p:cNvSpPr/>
          <p:nvPr/>
        </p:nvSpPr>
        <p:spPr>
          <a:xfrm>
            <a:off x="84915" y="9203735"/>
            <a:ext cx="498932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53585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53585F"/>
                </a:solidFill>
              </a:rPr>
              <a:t>Source : Wikipédia, Par fir0002flagstaffotos</a:t>
            </a:r>
          </a:p>
        </p:txBody>
      </p:sp>
      <p:pic>
        <p:nvPicPr>
          <p:cNvPr id="3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4535" y="1677475"/>
            <a:ext cx="9795730" cy="7117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/>
        </p:nvSpPr>
        <p:spPr>
          <a:xfrm>
            <a:off x="3721385" y="62229"/>
            <a:ext cx="5562030" cy="9525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I.3) Loi de Planck</a:t>
            </a:r>
          </a:p>
        </p:txBody>
      </p:sp>
      <p:sp>
        <p:nvSpPr>
          <p:cNvPr id="238" name="Shape 238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39" name="Loi_Planck.png"/>
          <p:cNvPicPr/>
          <p:nvPr/>
        </p:nvPicPr>
        <p:blipFill>
          <a:blip r:embed="rId2">
            <a:extLst/>
          </a:blip>
          <a:srcRect l="0" t="8546" r="0" b="0"/>
          <a:stretch>
            <a:fillRect/>
          </a:stretch>
        </p:blipFill>
        <p:spPr>
          <a:xfrm>
            <a:off x="817256" y="1708348"/>
            <a:ext cx="11370288" cy="77989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3184588" y="62229"/>
            <a:ext cx="6635624" cy="9525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I.4) Spectre du Soleil</a:t>
            </a:r>
          </a:p>
        </p:txBody>
      </p:sp>
      <p:sp>
        <p:nvSpPr>
          <p:cNvPr id="243" name="Shape 243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44" name="pasted-image.png"/>
          <p:cNvPicPr/>
          <p:nvPr/>
        </p:nvPicPr>
        <p:blipFill>
          <a:blip r:embed="rId2">
            <a:extLst/>
          </a:blip>
          <a:srcRect l="0" t="8512" r="0" b="7010"/>
          <a:stretch>
            <a:fillRect/>
          </a:stretch>
        </p:blipFill>
        <p:spPr>
          <a:xfrm>
            <a:off x="1962179" y="2818262"/>
            <a:ext cx="9080442" cy="5846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396246" y="4511225"/>
            <a:ext cx="2642396" cy="73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0211" y="8759942"/>
            <a:ext cx="1738825" cy="869413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254131" y="9221492"/>
            <a:ext cx="434416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53585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53585F"/>
                </a:solidFill>
              </a:rPr>
              <a:t>Source : H-Prépa, Thermodynamique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/>
        </p:nvSpPr>
        <p:spPr>
          <a:xfrm>
            <a:off x="2182653" y="138429"/>
            <a:ext cx="8639494" cy="8001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II.1) Loi de déplacement de Wien</a:t>
            </a:r>
          </a:p>
        </p:txBody>
      </p:sp>
      <p:sp>
        <p:nvSpPr>
          <p:cNvPr id="251" name="Shape 251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52" name="Loi_dep_Wien2.png"/>
          <p:cNvPicPr/>
          <p:nvPr/>
        </p:nvPicPr>
        <p:blipFill>
          <a:blip r:embed="rId2">
            <a:extLst/>
          </a:blip>
          <a:srcRect l="4195" t="11073" r="9085" b="2302"/>
          <a:stretch>
            <a:fillRect/>
          </a:stretch>
        </p:blipFill>
        <p:spPr>
          <a:xfrm>
            <a:off x="666750" y="959906"/>
            <a:ext cx="11671294" cy="8868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2738437" y="138429"/>
            <a:ext cx="7527926" cy="8001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4500"/>
            </a:lvl1pPr>
          </a:lstStyle>
          <a:p>
            <a:pPr lvl="0">
              <a:defRPr sz="1800"/>
            </a:pPr>
            <a:r>
              <a:rPr sz="4500"/>
              <a:t>II.2) Loi de Stefan-Boltzmann</a:t>
            </a:r>
          </a:p>
        </p:txBody>
      </p:sp>
      <p:sp>
        <p:nvSpPr>
          <p:cNvPr id="256" name="Shape 256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257" name="Loi_dep_Wien2.png"/>
          <p:cNvPicPr/>
          <p:nvPr/>
        </p:nvPicPr>
        <p:blipFill>
          <a:blip r:embed="rId2">
            <a:extLst/>
          </a:blip>
          <a:srcRect l="4195" t="11073" r="9085" b="2302"/>
          <a:stretch>
            <a:fillRect/>
          </a:stretch>
        </p:blipFill>
        <p:spPr>
          <a:xfrm>
            <a:off x="666750" y="959906"/>
            <a:ext cx="11671294" cy="8868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1126807" y="225912"/>
            <a:ext cx="10751186" cy="17907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II.3) Application : Température de surface de la Terre</a:t>
            </a:r>
          </a:p>
        </p:txBody>
      </p:sp>
      <p:sp>
        <p:nvSpPr>
          <p:cNvPr id="261" name="Shape 261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62" name="Shape 262"/>
          <p:cNvSpPr/>
          <p:nvPr/>
        </p:nvSpPr>
        <p:spPr>
          <a:xfrm>
            <a:off x="9992890" y="5133587"/>
            <a:ext cx="1675828" cy="1678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64F8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Terre</a:t>
            </a:r>
          </a:p>
        </p:txBody>
      </p:sp>
      <p:sp>
        <p:nvSpPr>
          <p:cNvPr id="263" name="Shape 263"/>
          <p:cNvSpPr/>
          <p:nvPr/>
        </p:nvSpPr>
        <p:spPr>
          <a:xfrm>
            <a:off x="442623" y="3940264"/>
            <a:ext cx="4059309" cy="4064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375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Soleil</a:t>
            </a:r>
          </a:p>
        </p:txBody>
      </p:sp>
      <p:sp>
        <p:nvSpPr>
          <p:cNvPr id="264" name="Shape 264"/>
          <p:cNvSpPr/>
          <p:nvPr/>
        </p:nvSpPr>
        <p:spPr>
          <a:xfrm>
            <a:off x="3230676" y="8869005"/>
            <a:ext cx="65434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Le schéma n’est pas à l’échelle</a:t>
            </a:r>
          </a:p>
        </p:txBody>
      </p:sp>
      <p:pic>
        <p:nvPicPr>
          <p:cNvPr id="265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4356" y="3015484"/>
            <a:ext cx="3252897" cy="715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pasted-image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826465" y="3266890"/>
            <a:ext cx="2807382" cy="617806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2408399" y="5972613"/>
            <a:ext cx="8477448" cy="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26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830" y="2360374"/>
            <a:ext cx="3252896" cy="715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asted-image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67660" y="4944290"/>
            <a:ext cx="4559503" cy="1003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1126807" y="225912"/>
            <a:ext cx="10751186" cy="17907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II.3) Application : Température de surface de la Terre</a:t>
            </a:r>
          </a:p>
        </p:txBody>
      </p:sp>
      <p:sp>
        <p:nvSpPr>
          <p:cNvPr id="273" name="Shape 273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274" name="Shape 274"/>
          <p:cNvSpPr/>
          <p:nvPr/>
        </p:nvSpPr>
        <p:spPr>
          <a:xfrm>
            <a:off x="9992890" y="5133587"/>
            <a:ext cx="1675828" cy="1678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164F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400">
                <a:solidFill>
                  <a:srgbClr val="FFFFFF"/>
                </a:solidFill>
              </a:defRPr>
            </a:pPr>
          </a:p>
        </p:txBody>
      </p:sp>
      <p:sp>
        <p:nvSpPr>
          <p:cNvPr id="275" name="Shape 275"/>
          <p:cNvSpPr/>
          <p:nvPr/>
        </p:nvSpPr>
        <p:spPr>
          <a:xfrm>
            <a:off x="10563831" y="5122133"/>
            <a:ext cx="533946" cy="1678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76" name="Shape 276"/>
          <p:cNvSpPr/>
          <p:nvPr/>
        </p:nvSpPr>
        <p:spPr>
          <a:xfrm>
            <a:off x="442623" y="3940264"/>
            <a:ext cx="4059309" cy="4064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A3751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Soleil</a:t>
            </a:r>
          </a:p>
        </p:txBody>
      </p:sp>
      <p:sp>
        <p:nvSpPr>
          <p:cNvPr id="277" name="Shape 277"/>
          <p:cNvSpPr/>
          <p:nvPr/>
        </p:nvSpPr>
        <p:spPr>
          <a:xfrm>
            <a:off x="2749060" y="8869005"/>
            <a:ext cx="65434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Le schéma n’est pas à l’échelle</a:t>
            </a:r>
          </a:p>
        </p:txBody>
      </p:sp>
      <p:sp>
        <p:nvSpPr>
          <p:cNvPr id="278" name="Shape 278"/>
          <p:cNvSpPr/>
          <p:nvPr/>
        </p:nvSpPr>
        <p:spPr>
          <a:xfrm>
            <a:off x="2408399" y="5972613"/>
            <a:ext cx="8477448" cy="1"/>
          </a:xfrm>
          <a:prstGeom prst="line">
            <a:avLst/>
          </a:prstGeom>
          <a:ln w="38100">
            <a:solidFill/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79" name="Shape 279"/>
          <p:cNvSpPr/>
          <p:nvPr/>
        </p:nvSpPr>
        <p:spPr>
          <a:xfrm>
            <a:off x="6889775" y="5122133"/>
            <a:ext cx="3936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d</a:t>
            </a:r>
          </a:p>
        </p:txBody>
      </p:sp>
      <p:sp>
        <p:nvSpPr>
          <p:cNvPr id="280" name="Shape 280"/>
          <p:cNvSpPr/>
          <p:nvPr/>
        </p:nvSpPr>
        <p:spPr>
          <a:xfrm flipV="1">
            <a:off x="2451100" y="2895413"/>
            <a:ext cx="1" cy="889187"/>
          </a:xfrm>
          <a:prstGeom prst="line">
            <a:avLst/>
          </a:prstGeom>
          <a:ln w="635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1" name="Shape 281"/>
          <p:cNvSpPr/>
          <p:nvPr/>
        </p:nvSpPr>
        <p:spPr>
          <a:xfrm flipV="1">
            <a:off x="4105225" y="3825731"/>
            <a:ext cx="628751" cy="628751"/>
          </a:xfrm>
          <a:prstGeom prst="line">
            <a:avLst/>
          </a:prstGeom>
          <a:ln w="635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2" name="Shape 282"/>
          <p:cNvSpPr/>
          <p:nvPr/>
        </p:nvSpPr>
        <p:spPr>
          <a:xfrm flipH="1">
            <a:off x="-569678" y="5972613"/>
            <a:ext cx="889188" cy="1"/>
          </a:xfrm>
          <a:prstGeom prst="line">
            <a:avLst/>
          </a:prstGeom>
          <a:ln w="635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3" name="Shape 283"/>
          <p:cNvSpPr/>
          <p:nvPr/>
        </p:nvSpPr>
        <p:spPr>
          <a:xfrm>
            <a:off x="4711606" y="5972613"/>
            <a:ext cx="889188" cy="1"/>
          </a:xfrm>
          <a:prstGeom prst="line">
            <a:avLst/>
          </a:prstGeom>
          <a:ln w="635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4" name="Shape 284"/>
          <p:cNvSpPr/>
          <p:nvPr/>
        </p:nvSpPr>
        <p:spPr>
          <a:xfrm flipV="1">
            <a:off x="2472277" y="8160626"/>
            <a:ext cx="1" cy="889188"/>
          </a:xfrm>
          <a:prstGeom prst="line">
            <a:avLst/>
          </a:prstGeom>
          <a:ln w="63500">
            <a:solidFill>
              <a:srgbClr val="A37512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5" name="Shape 285"/>
          <p:cNvSpPr/>
          <p:nvPr/>
        </p:nvSpPr>
        <p:spPr>
          <a:xfrm flipH="1" flipV="1">
            <a:off x="4016325" y="7648431"/>
            <a:ext cx="628751" cy="628751"/>
          </a:xfrm>
          <a:prstGeom prst="line">
            <a:avLst/>
          </a:prstGeom>
          <a:ln w="63500">
            <a:solidFill>
              <a:srgbClr val="A37512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6" name="Shape 286"/>
          <p:cNvSpPr/>
          <p:nvPr/>
        </p:nvSpPr>
        <p:spPr>
          <a:xfrm flipH="1" flipV="1">
            <a:off x="396825" y="3736831"/>
            <a:ext cx="628751" cy="628751"/>
          </a:xfrm>
          <a:prstGeom prst="line">
            <a:avLst/>
          </a:prstGeom>
          <a:ln w="63500">
            <a:solidFill>
              <a:srgbClr val="A3751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7" name="Shape 287"/>
          <p:cNvSpPr/>
          <p:nvPr/>
        </p:nvSpPr>
        <p:spPr>
          <a:xfrm flipV="1">
            <a:off x="130125" y="7648432"/>
            <a:ext cx="628751" cy="628750"/>
          </a:xfrm>
          <a:prstGeom prst="line">
            <a:avLst/>
          </a:prstGeom>
          <a:ln w="63500">
            <a:solidFill>
              <a:srgbClr val="A37512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88" name="Shape 288"/>
          <p:cNvSpPr/>
          <p:nvPr/>
        </p:nvSpPr>
        <p:spPr>
          <a:xfrm>
            <a:off x="628161" y="2428521"/>
            <a:ext cx="36882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3751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37512"/>
                </a:solidFill>
              </a:rPr>
              <a:t>émission isotrope</a:t>
            </a:r>
          </a:p>
        </p:txBody>
      </p:sp>
      <p:sp>
        <p:nvSpPr>
          <p:cNvPr id="289" name="Shape 289"/>
          <p:cNvSpPr/>
          <p:nvPr/>
        </p:nvSpPr>
        <p:spPr>
          <a:xfrm>
            <a:off x="10269590" y="5648763"/>
            <a:ext cx="11224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Terre</a:t>
            </a:r>
          </a:p>
        </p:txBody>
      </p:sp>
      <p:sp>
        <p:nvSpPr>
          <p:cNvPr id="291" name="Shape 291"/>
          <p:cNvSpPr/>
          <p:nvPr/>
        </p:nvSpPr>
        <p:spPr>
          <a:xfrm>
            <a:off x="9449289" y="2669601"/>
            <a:ext cx="1477128" cy="6606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0" h="21600" fill="norm" stroke="1" extrusionOk="0">
                <a:moveTo>
                  <a:pt x="0" y="21600"/>
                </a:moveTo>
                <a:cubicBezTo>
                  <a:pt x="21589" y="14275"/>
                  <a:pt x="21600" y="7075"/>
                  <a:pt x="32" y="0"/>
                </a:cubicBezTo>
              </a:path>
            </a:pathLst>
          </a:custGeom>
          <a:ln w="38100">
            <a:solidFill>
              <a:srgbClr val="A9A9A9"/>
            </a:solidFill>
            <a:custDash>
              <a:ds d="600000" sp="600000"/>
            </a:custDash>
            <a:miter lim="400000"/>
          </a:ln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831552" y="8204200"/>
            <a:ext cx="11341696" cy="107067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5941186" y="8415684"/>
            <a:ext cx="112242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Terre</a:t>
            </a:r>
          </a:p>
        </p:txBody>
      </p:sp>
      <p:sp>
        <p:nvSpPr>
          <p:cNvPr id="296" name="Shape 296"/>
          <p:cNvSpPr/>
          <p:nvPr/>
        </p:nvSpPr>
        <p:spPr>
          <a:xfrm>
            <a:off x="831552" y="4076700"/>
            <a:ext cx="11341696" cy="1070670"/>
          </a:xfrm>
          <a:prstGeom prst="rect">
            <a:avLst/>
          </a:prstGeom>
          <a:solidFill>
            <a:srgbClr val="51A7F9">
              <a:alpha val="33965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Atmosphère</a:t>
            </a:r>
          </a:p>
        </p:txBody>
      </p:sp>
      <p:sp>
        <p:nvSpPr>
          <p:cNvPr id="297" name="Shape 297"/>
          <p:cNvSpPr/>
          <p:nvPr/>
        </p:nvSpPr>
        <p:spPr>
          <a:xfrm flipV="1">
            <a:off x="2197100" y="2248238"/>
            <a:ext cx="1" cy="5334952"/>
          </a:xfrm>
          <a:prstGeom prst="line">
            <a:avLst/>
          </a:prstGeom>
          <a:ln w="381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8" name="Shape 298"/>
          <p:cNvSpPr/>
          <p:nvPr/>
        </p:nvSpPr>
        <p:spPr>
          <a:xfrm flipV="1">
            <a:off x="9880599" y="4901724"/>
            <a:ext cx="1" cy="1593082"/>
          </a:xfrm>
          <a:prstGeom prst="line">
            <a:avLst/>
          </a:prstGeom>
          <a:ln w="38100">
            <a:solidFill>
              <a:srgbClr val="53585F"/>
            </a:solidFill>
            <a:miter lim="400000"/>
            <a:head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299" name="Shape 299"/>
          <p:cNvSpPr/>
          <p:nvPr/>
        </p:nvSpPr>
        <p:spPr>
          <a:xfrm flipV="1">
            <a:off x="9880599" y="2920524"/>
            <a:ext cx="1" cy="1593082"/>
          </a:xfrm>
          <a:prstGeom prst="line">
            <a:avLst/>
          </a:prstGeom>
          <a:ln w="381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300" name="Shape 300"/>
          <p:cNvSpPr/>
          <p:nvPr/>
        </p:nvSpPr>
        <p:spPr>
          <a:xfrm flipV="1">
            <a:off x="7404099" y="6628924"/>
            <a:ext cx="1" cy="1593082"/>
          </a:xfrm>
          <a:prstGeom prst="line">
            <a:avLst/>
          </a:prstGeom>
          <a:ln w="38100">
            <a:solidFill>
              <a:srgbClr val="53585F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pic>
        <p:nvPicPr>
          <p:cNvPr id="301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00300" y="2286000"/>
            <a:ext cx="1092200" cy="990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4600" y="3048000"/>
            <a:ext cx="7874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64600" y="5511800"/>
            <a:ext cx="787400" cy="78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62700" y="6908800"/>
            <a:ext cx="787400" cy="78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1126807" y="225912"/>
            <a:ext cx="10751186" cy="17907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II.3) Application : Température de surface de la Terre</a:t>
            </a:r>
          </a:p>
        </p:txBody>
      </p:sp>
      <p:sp>
        <p:nvSpPr>
          <p:cNvPr id="306" name="Shape 306"/>
          <p:cNvSpPr/>
          <p:nvPr>
            <p:ph type="sldNum" sz="quarter" idx="4294967295"/>
          </p:nvPr>
        </p:nvSpPr>
        <p:spPr>
          <a:xfrm>
            <a:off x="12323666" y="9205941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type="sldNum" sz="quarter" idx="4294967295"/>
          </p:nvPr>
        </p:nvSpPr>
        <p:spPr>
          <a:xfrm>
            <a:off x="12526845" y="9234192"/>
            <a:ext cx="368504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310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112867"/>
            <a:ext cx="13004800" cy="5527866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Shape 311"/>
          <p:cNvSpPr/>
          <p:nvPr/>
        </p:nvSpPr>
        <p:spPr>
          <a:xfrm flipV="1">
            <a:off x="4795240" y="6883969"/>
            <a:ext cx="1" cy="182296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2" name="Shape 312"/>
          <p:cNvSpPr/>
          <p:nvPr/>
        </p:nvSpPr>
        <p:spPr>
          <a:xfrm flipV="1">
            <a:off x="5873096" y="6883969"/>
            <a:ext cx="1" cy="1822960"/>
          </a:xfrm>
          <a:prstGeom prst="line">
            <a:avLst/>
          </a:prstGeom>
          <a:ln w="25400">
            <a:solidFill/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</a:p>
        </p:txBody>
      </p:sp>
      <p:sp>
        <p:nvSpPr>
          <p:cNvPr id="313" name="Shape 313"/>
          <p:cNvSpPr/>
          <p:nvPr/>
        </p:nvSpPr>
        <p:spPr>
          <a:xfrm>
            <a:off x="3561626" y="8732521"/>
            <a:ext cx="16390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500 nm</a:t>
            </a:r>
          </a:p>
        </p:txBody>
      </p:sp>
      <p:sp>
        <p:nvSpPr>
          <p:cNvPr id="314" name="Shape 314"/>
          <p:cNvSpPr/>
          <p:nvPr/>
        </p:nvSpPr>
        <p:spPr>
          <a:xfrm>
            <a:off x="5562382" y="8732521"/>
            <a:ext cx="15119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9,6 μm</a:t>
            </a:r>
          </a:p>
        </p:txBody>
      </p:sp>
      <p:sp>
        <p:nvSpPr>
          <p:cNvPr id="315" name="Shape 315"/>
          <p:cNvSpPr/>
          <p:nvPr/>
        </p:nvSpPr>
        <p:spPr>
          <a:xfrm>
            <a:off x="88508" y="9221492"/>
            <a:ext cx="3417825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53585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000">
                <a:solidFill>
                  <a:srgbClr val="53585F"/>
                </a:solidFill>
              </a:rPr>
              <a:t>Source : semanticscholar.org</a:t>
            </a:r>
          </a:p>
        </p:txBody>
      </p:sp>
      <p:sp>
        <p:nvSpPr>
          <p:cNvPr id="316" name="Shape 316"/>
          <p:cNvSpPr/>
          <p:nvPr/>
        </p:nvSpPr>
        <p:spPr>
          <a:xfrm>
            <a:off x="1126807" y="225912"/>
            <a:ext cx="10751186" cy="1790701"/>
          </a:xfrm>
          <a:prstGeom prst="rect">
            <a:avLst/>
          </a:prstGeom>
          <a:ln w="127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5500"/>
            </a:lvl1pPr>
          </a:lstStyle>
          <a:p>
            <a:pPr lvl="0">
              <a:defRPr sz="1800"/>
            </a:pPr>
            <a:r>
              <a:rPr sz="5500"/>
              <a:t>II.3) Application : Température de surface de la Terre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43" name="Shape 43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4" name="Shape 44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5" name="Shape 45"/>
          <p:cNvSpPr/>
          <p:nvPr/>
        </p:nvSpPr>
        <p:spPr>
          <a:xfrm>
            <a:off x="1697752" y="1788932"/>
            <a:ext cx="9609296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 u="sng"/>
              <a:t>Flux</a:t>
            </a:r>
            <a:r>
              <a:rPr sz="3600"/>
              <a:t> : puissance électromagnétique transmise au corps, noté φ, exprimé en Watts. 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48" name="Shape 48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49" name="Shape 49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1" name="Shape 51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54" name="Shape 54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5" name="Shape 55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56" name="Shape 56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7" name="Shape 57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  <p:sp>
        <p:nvSpPr>
          <p:cNvPr id="58" name="Shape 58"/>
          <p:cNvSpPr/>
          <p:nvPr/>
        </p:nvSpPr>
        <p:spPr>
          <a:xfrm flipV="1">
            <a:off x="6836736" y="5127871"/>
            <a:ext cx="2220124" cy="1168614"/>
          </a:xfrm>
          <a:prstGeom prst="line">
            <a:avLst/>
          </a:prstGeom>
          <a:ln w="762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59" name="Shape 59"/>
          <p:cNvSpPr/>
          <p:nvPr/>
        </p:nvSpPr>
        <p:spPr>
          <a:xfrm>
            <a:off x="7372753" y="4818459"/>
            <a:ext cx="7524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73F9B"/>
                </a:solidFill>
              </a:rPr>
              <a:t>ɸr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62" name="Shape 62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63" name="Shape 63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5" name="Shape 65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  <p:sp>
        <p:nvSpPr>
          <p:cNvPr id="66" name="Shape 66"/>
          <p:cNvSpPr/>
          <p:nvPr/>
        </p:nvSpPr>
        <p:spPr>
          <a:xfrm>
            <a:off x="7139126" y="7809362"/>
            <a:ext cx="72027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2452"/>
                </a:solidFill>
              </a:rPr>
              <a:t>ɸt</a:t>
            </a:r>
          </a:p>
        </p:txBody>
      </p:sp>
      <p:sp>
        <p:nvSpPr>
          <p:cNvPr id="67" name="Shape 67"/>
          <p:cNvSpPr/>
          <p:nvPr/>
        </p:nvSpPr>
        <p:spPr>
          <a:xfrm>
            <a:off x="6938800" y="6931237"/>
            <a:ext cx="1823475" cy="1626463"/>
          </a:xfrm>
          <a:prstGeom prst="line">
            <a:avLst/>
          </a:prstGeom>
          <a:ln w="76200">
            <a:solidFill>
              <a:srgbClr val="00245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8" name="Shape 68"/>
          <p:cNvSpPr/>
          <p:nvPr/>
        </p:nvSpPr>
        <p:spPr>
          <a:xfrm flipV="1">
            <a:off x="6836736" y="5127871"/>
            <a:ext cx="2220124" cy="1168614"/>
          </a:xfrm>
          <a:prstGeom prst="line">
            <a:avLst/>
          </a:prstGeom>
          <a:ln w="762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69" name="Shape 69"/>
          <p:cNvSpPr/>
          <p:nvPr/>
        </p:nvSpPr>
        <p:spPr>
          <a:xfrm>
            <a:off x="7372753" y="4818459"/>
            <a:ext cx="7524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73F9B"/>
                </a:solidFill>
              </a:rPr>
              <a:t>ɸr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72" name="Shape 72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73" name="Shape 73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5" name="Shape 75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  <p:sp>
        <p:nvSpPr>
          <p:cNvPr id="76" name="Shape 76"/>
          <p:cNvSpPr/>
          <p:nvPr/>
        </p:nvSpPr>
        <p:spPr>
          <a:xfrm>
            <a:off x="7139126" y="7809362"/>
            <a:ext cx="72027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2452"/>
                </a:solidFill>
              </a:rPr>
              <a:t>ɸt</a:t>
            </a:r>
          </a:p>
        </p:txBody>
      </p:sp>
      <p:sp>
        <p:nvSpPr>
          <p:cNvPr id="77" name="Shape 77"/>
          <p:cNvSpPr/>
          <p:nvPr/>
        </p:nvSpPr>
        <p:spPr>
          <a:xfrm>
            <a:off x="8554171" y="6516490"/>
            <a:ext cx="8826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ɸa</a:t>
            </a:r>
          </a:p>
        </p:txBody>
      </p:sp>
      <p:sp>
        <p:nvSpPr>
          <p:cNvPr id="78" name="Shape 78"/>
          <p:cNvSpPr/>
          <p:nvPr/>
        </p:nvSpPr>
        <p:spPr>
          <a:xfrm>
            <a:off x="6938800" y="6931237"/>
            <a:ext cx="1823475" cy="1626463"/>
          </a:xfrm>
          <a:prstGeom prst="line">
            <a:avLst/>
          </a:prstGeom>
          <a:ln w="76200">
            <a:solidFill>
              <a:srgbClr val="00245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79" name="Shape 79"/>
          <p:cNvSpPr/>
          <p:nvPr/>
        </p:nvSpPr>
        <p:spPr>
          <a:xfrm flipV="1">
            <a:off x="6836736" y="5127871"/>
            <a:ext cx="2220124" cy="1168614"/>
          </a:xfrm>
          <a:prstGeom prst="line">
            <a:avLst/>
          </a:prstGeom>
          <a:ln w="762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0" name="Shape 80"/>
          <p:cNvSpPr/>
          <p:nvPr/>
        </p:nvSpPr>
        <p:spPr>
          <a:xfrm>
            <a:off x="7372753" y="4818459"/>
            <a:ext cx="7524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73F9B"/>
                </a:solidFill>
              </a:rPr>
              <a:t>ɸr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83463" y="309575"/>
            <a:ext cx="12437873" cy="10287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Interaction rayonnement matière</a:t>
            </a:r>
          </a:p>
        </p:txBody>
      </p:sp>
      <p:sp>
        <p:nvSpPr>
          <p:cNvPr id="83" name="Shape 83"/>
          <p:cNvSpPr/>
          <p:nvPr>
            <p:ph type="sldNum" sz="quarter" idx="4294967295"/>
          </p:nvPr>
        </p:nvSpPr>
        <p:spPr>
          <a:xfrm>
            <a:off x="12519367" y="9216435"/>
            <a:ext cx="241402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/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84" name="Shape 84"/>
          <p:cNvSpPr/>
          <p:nvPr/>
        </p:nvSpPr>
        <p:spPr>
          <a:xfrm>
            <a:off x="3456530" y="6281541"/>
            <a:ext cx="6091740" cy="1270001"/>
          </a:xfrm>
          <a:prstGeom prst="rect">
            <a:avLst/>
          </a:prstGeom>
          <a:solidFill>
            <a:srgbClr val="51A7F9">
              <a:alpha val="58125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/>
        </p:nvSpPr>
        <p:spPr>
          <a:xfrm>
            <a:off x="3009175" y="3541317"/>
            <a:ext cx="3539235" cy="2701803"/>
          </a:xfrm>
          <a:prstGeom prst="line">
            <a:avLst/>
          </a:prstGeom>
          <a:ln w="76200">
            <a:solidFill>
              <a:srgbClr val="DE6A10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86" name="Shape 86"/>
          <p:cNvSpPr/>
          <p:nvPr/>
        </p:nvSpPr>
        <p:spPr>
          <a:xfrm>
            <a:off x="3010340" y="4142232"/>
            <a:ext cx="687563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DE6A1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DE6A10"/>
                </a:solidFill>
              </a:rPr>
              <a:t>ɸi</a:t>
            </a:r>
          </a:p>
        </p:txBody>
      </p:sp>
      <p:sp>
        <p:nvSpPr>
          <p:cNvPr id="87" name="Shape 87"/>
          <p:cNvSpPr/>
          <p:nvPr/>
        </p:nvSpPr>
        <p:spPr>
          <a:xfrm>
            <a:off x="7139126" y="7809362"/>
            <a:ext cx="72027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00245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002452"/>
                </a:solidFill>
              </a:rPr>
              <a:t>ɸt</a:t>
            </a:r>
          </a:p>
        </p:txBody>
      </p:sp>
      <p:sp>
        <p:nvSpPr>
          <p:cNvPr id="88" name="Shape 88"/>
          <p:cNvSpPr/>
          <p:nvPr/>
        </p:nvSpPr>
        <p:spPr>
          <a:xfrm>
            <a:off x="8554171" y="6516490"/>
            <a:ext cx="88268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FFFFFF"/>
                </a:solidFill>
              </a:rPr>
              <a:t>ɸa</a:t>
            </a:r>
          </a:p>
        </p:txBody>
      </p:sp>
      <p:sp>
        <p:nvSpPr>
          <p:cNvPr id="89" name="Shape 89"/>
          <p:cNvSpPr/>
          <p:nvPr/>
        </p:nvSpPr>
        <p:spPr>
          <a:xfrm>
            <a:off x="6938800" y="6931237"/>
            <a:ext cx="1823475" cy="1626463"/>
          </a:xfrm>
          <a:prstGeom prst="line">
            <a:avLst/>
          </a:prstGeom>
          <a:ln w="76200">
            <a:solidFill>
              <a:srgbClr val="002452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0" name="Shape 90"/>
          <p:cNvSpPr/>
          <p:nvPr/>
        </p:nvSpPr>
        <p:spPr>
          <a:xfrm flipV="1">
            <a:off x="6836736" y="5127871"/>
            <a:ext cx="2220124" cy="1168614"/>
          </a:xfrm>
          <a:prstGeom prst="line">
            <a:avLst/>
          </a:prstGeom>
          <a:ln w="76200">
            <a:solidFill>
              <a:srgbClr val="773F9B"/>
            </a:solidFill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</a:p>
        </p:txBody>
      </p:sp>
      <p:sp>
        <p:nvSpPr>
          <p:cNvPr id="91" name="Shape 91"/>
          <p:cNvSpPr/>
          <p:nvPr/>
        </p:nvSpPr>
        <p:spPr>
          <a:xfrm>
            <a:off x="7372753" y="4818459"/>
            <a:ext cx="75240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rgbClr val="773F9B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773F9B"/>
                </a:solidFill>
              </a:rPr>
              <a:t>ɸr</a:t>
            </a:r>
          </a:p>
        </p:txBody>
      </p:sp>
      <p:sp>
        <p:nvSpPr>
          <p:cNvPr id="92" name="Shape 92"/>
          <p:cNvSpPr/>
          <p:nvPr/>
        </p:nvSpPr>
        <p:spPr>
          <a:xfrm>
            <a:off x="2323639" y="1843260"/>
            <a:ext cx="148681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On a : </a:t>
            </a:r>
          </a:p>
        </p:txBody>
      </p:sp>
      <p:pic>
        <p:nvPicPr>
          <p:cNvPr id="93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0789" y="1586256"/>
            <a:ext cx="5249682" cy="1041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