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3" r:id="rId3"/>
    <p:sldId id="280" r:id="rId4"/>
    <p:sldId id="269" r:id="rId5"/>
    <p:sldId id="270" r:id="rId6"/>
    <p:sldId id="271" r:id="rId7"/>
    <p:sldId id="326" r:id="rId8"/>
    <p:sldId id="274" r:id="rId9"/>
    <p:sldId id="275" r:id="rId10"/>
    <p:sldId id="276" r:id="rId11"/>
    <p:sldId id="277" r:id="rId12"/>
    <p:sldId id="278" r:id="rId13"/>
    <p:sldId id="281" r:id="rId14"/>
    <p:sldId id="288" r:id="rId15"/>
    <p:sldId id="317" r:id="rId16"/>
    <p:sldId id="318" r:id="rId17"/>
    <p:sldId id="319" r:id="rId18"/>
    <p:sldId id="289" r:id="rId19"/>
    <p:sldId id="320" r:id="rId20"/>
    <p:sldId id="328" r:id="rId21"/>
    <p:sldId id="324" r:id="rId22"/>
    <p:sldId id="322" r:id="rId23"/>
    <p:sldId id="323" r:id="rId24"/>
    <p:sldId id="321" r:id="rId25"/>
    <p:sldId id="282" r:id="rId26"/>
    <p:sldId id="283" r:id="rId27"/>
    <p:sldId id="305" r:id="rId28"/>
    <p:sldId id="306" r:id="rId29"/>
    <p:sldId id="307" r:id="rId30"/>
    <p:sldId id="300" r:id="rId31"/>
    <p:sldId id="325" r:id="rId32"/>
    <p:sldId id="295" r:id="rId33"/>
    <p:sldId id="309" r:id="rId34"/>
    <p:sldId id="303" r:id="rId35"/>
    <p:sldId id="310" r:id="rId36"/>
    <p:sldId id="312" r:id="rId37"/>
    <p:sldId id="329" r:id="rId38"/>
    <p:sldId id="316" r:id="rId39"/>
    <p:sldId id="31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6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18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3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3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3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08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37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9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5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7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B5F319-E3DF-40BF-9350-CDAC55421F3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0E20A0-33FD-4F89-ADF6-ACCC7F69147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3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0.png"/><Relationship Id="rId7" Type="http://schemas.openxmlformats.org/officeDocument/2006/relationships/image" Target="../media/image3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1160060" y="818865"/>
            <a:ext cx="14412035" cy="819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dirty="0" smtClean="0"/>
              <a:t>LP 14: Machines thermiques réelles</a:t>
            </a:r>
            <a:endParaRPr lang="fr-FR" sz="66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68740" y="2073512"/>
            <a:ext cx="10754434" cy="41272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u="sng" dirty="0" smtClean="0"/>
              <a:t>Niveau:</a:t>
            </a:r>
            <a:r>
              <a:rPr lang="fr-FR" sz="2800" dirty="0" smtClean="0"/>
              <a:t>   L1/CPGE (1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année)</a:t>
            </a:r>
          </a:p>
          <a:p>
            <a:r>
              <a:rPr lang="fr-FR" sz="2800" u="sng" dirty="0" smtClean="0"/>
              <a:t>Prérequis:</a:t>
            </a:r>
            <a:r>
              <a:rPr lang="fr-FR" sz="2800" dirty="0" smtClean="0"/>
              <a:t> - Grandeurs thermodynamiques </a:t>
            </a:r>
            <a:r>
              <a:rPr lang="fr-FR" dirty="0" smtClean="0"/>
              <a:t>(énergie interne, entropie, enthalpie, etc.)</a:t>
            </a:r>
          </a:p>
          <a:p>
            <a:r>
              <a:rPr lang="fr-FR" sz="2800" dirty="0" smtClean="0"/>
              <a:t>                   - </a:t>
            </a:r>
            <a:r>
              <a:rPr lang="fr-FR" sz="2800" dirty="0"/>
              <a:t>Gaz parfait</a:t>
            </a:r>
            <a:endParaRPr lang="fr-FR" sz="2800" u="sng" dirty="0" smtClean="0"/>
          </a:p>
          <a:p>
            <a:r>
              <a:rPr lang="fr-FR" sz="2800" dirty="0" smtClean="0"/>
              <a:t>	         - 1</a:t>
            </a:r>
            <a:r>
              <a:rPr lang="fr-FR" sz="2800" baseline="30000" dirty="0" smtClean="0"/>
              <a:t>er</a:t>
            </a:r>
            <a:r>
              <a:rPr lang="fr-FR" sz="2800" dirty="0" smtClean="0"/>
              <a:t> et 2</a:t>
            </a:r>
            <a:r>
              <a:rPr lang="fr-FR" sz="2800" baseline="30000" dirty="0" smtClean="0"/>
              <a:t>nd</a:t>
            </a:r>
            <a:r>
              <a:rPr lang="fr-FR" sz="2800" dirty="0" smtClean="0"/>
              <a:t> principes de la Thermodynamique</a:t>
            </a:r>
          </a:p>
          <a:p>
            <a:r>
              <a:rPr lang="fr-FR" sz="2800" dirty="0" smtClean="0"/>
              <a:t>                   - Convention sur les signes de W et Q</a:t>
            </a:r>
          </a:p>
          <a:p>
            <a:r>
              <a:rPr lang="fr-FR" sz="2800" dirty="0" smtClean="0"/>
              <a:t>                   - </a:t>
            </a:r>
            <a:r>
              <a:rPr lang="fr-FR" sz="2800" dirty="0"/>
              <a:t>Lois de </a:t>
            </a:r>
            <a:r>
              <a:rPr lang="fr-FR" sz="2800" dirty="0" smtClean="0"/>
              <a:t>Laplace</a:t>
            </a:r>
          </a:p>
          <a:p>
            <a:r>
              <a:rPr lang="fr-FR" sz="2800" dirty="0" smtClean="0"/>
              <a:t>                   - 1</a:t>
            </a:r>
            <a:r>
              <a:rPr lang="fr-FR" sz="2800" baseline="30000" dirty="0" smtClean="0"/>
              <a:t>er</a:t>
            </a:r>
            <a:r>
              <a:rPr lang="fr-FR" sz="2800" dirty="0" smtClean="0"/>
              <a:t> principe industriel ( pour un fluide en écoulement)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1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15644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" y="1590047"/>
            <a:ext cx="5090426" cy="384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 txBox="1">
                <a:spLocks/>
              </p:cNvSpPr>
              <p:nvPr/>
            </p:nvSpPr>
            <p:spPr>
              <a:xfrm>
                <a:off x="2676028" y="6040396"/>
                <a:ext cx="7337632" cy="7369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3500" dirty="0" smtClean="0">
                    <a:latin typeface="Bookman Old Style" panose="0205060405050502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fr-FR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3500" dirty="0" smtClean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C: Explosion, détente isobare</a:t>
                </a:r>
                <a:endParaRPr lang="fr-FR" sz="35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28" y="6040396"/>
                <a:ext cx="7337632" cy="736979"/>
              </a:xfrm>
              <a:prstGeom prst="rect">
                <a:avLst/>
              </a:prstGeom>
              <a:blipFill>
                <a:blip r:embed="rId6"/>
                <a:stretch>
                  <a:fillRect l="-415" t="-23967" r="-415" b="-41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0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15644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1584547"/>
            <a:ext cx="4938891" cy="3874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 txBox="1">
                <a:spLocks/>
              </p:cNvSpPr>
              <p:nvPr/>
            </p:nvSpPr>
            <p:spPr>
              <a:xfrm>
                <a:off x="1820878" y="5687062"/>
                <a:ext cx="9047932" cy="7369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3500" dirty="0" smtClean="0">
                    <a:latin typeface="Bookman Old Style" panose="0205060405050502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fr-FR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3500" dirty="0" smtClean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D: Détente adiabatique réversible</a:t>
                </a:r>
              </a:p>
              <a:p>
                <a:pPr algn="ctr"/>
                <a:r>
                  <a:rPr lang="fr-FR" sz="3500" dirty="0" smtClean="0">
                    <a:latin typeface="Bookman Old Style" panose="0205060405050502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fr-FR" sz="3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3500" dirty="0" smtClean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A</a:t>
                </a:r>
                <a:r>
                  <a:rPr lang="fr-FR" sz="35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: </a:t>
                </a:r>
                <a:r>
                  <a:rPr lang="fr-FR" sz="3500" dirty="0" smtClean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Refroidissement isochore</a:t>
                </a:r>
                <a:endParaRPr lang="fr-FR" sz="3500" dirty="0">
                  <a:latin typeface="Bookman Old Style" panose="02050604050505020204" pitchFamily="18" charset="0"/>
                </a:endParaRPr>
              </a:p>
              <a:p>
                <a:pPr algn="ctr"/>
                <a:endParaRPr lang="fr-FR" sz="35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78" y="5687062"/>
                <a:ext cx="9047932" cy="736979"/>
              </a:xfrm>
              <a:prstGeom prst="rect">
                <a:avLst/>
              </a:prstGeom>
              <a:blipFill>
                <a:blip r:embed="rId6"/>
                <a:stretch>
                  <a:fillRect t="-23967" b="-66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7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15644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1559278"/>
            <a:ext cx="5199797" cy="389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/>
              <p:cNvSpPr txBox="1">
                <a:spLocks/>
              </p:cNvSpPr>
              <p:nvPr/>
            </p:nvSpPr>
            <p:spPr>
              <a:xfrm>
                <a:off x="3100053" y="5874740"/>
                <a:ext cx="6489581" cy="7369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3500" dirty="0">
                    <a:latin typeface="Bookman Old Style" panose="0205060405050502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fr-FR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3500" dirty="0" smtClean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I: Evacuation du mélange</a:t>
                </a:r>
                <a:endParaRPr lang="fr-FR" sz="35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53" y="5874740"/>
                <a:ext cx="6489581" cy="736979"/>
              </a:xfrm>
              <a:prstGeom prst="rect">
                <a:avLst/>
              </a:prstGeom>
              <a:blipFill>
                <a:blip r:embed="rId6"/>
                <a:stretch>
                  <a:fillRect l="-940" t="-23967" r="-846" b="-41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7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315644" y="264766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Rendement du moteur</a:t>
            </a:r>
            <a:endParaRPr lang="fr-FR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274261"/>
                  </p:ext>
                </p:extLst>
              </p:nvPr>
            </p:nvGraphicFramePr>
            <p:xfrm>
              <a:off x="1466603" y="1001745"/>
              <a:ext cx="9756482" cy="1893889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809771">
                      <a:extLst>
                        <a:ext uri="{9D8B030D-6E8A-4147-A177-3AD203B41FA5}">
                          <a16:colId xmlns:a16="http://schemas.microsoft.com/office/drawing/2014/main" val="2438291591"/>
                        </a:ext>
                      </a:extLst>
                    </a:gridCol>
                    <a:gridCol w="1918348">
                      <a:extLst>
                        <a:ext uri="{9D8B030D-6E8A-4147-A177-3AD203B41FA5}">
                          <a16:colId xmlns:a16="http://schemas.microsoft.com/office/drawing/2014/main" val="4246267737"/>
                        </a:ext>
                      </a:extLst>
                    </a:gridCol>
                    <a:gridCol w="1125769">
                      <a:extLst>
                        <a:ext uri="{9D8B030D-6E8A-4147-A177-3AD203B41FA5}">
                          <a16:colId xmlns:a16="http://schemas.microsoft.com/office/drawing/2014/main" val="1180541205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3073481752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1003686165"/>
                        </a:ext>
                      </a:extLst>
                    </a:gridCol>
                  </a:tblGrid>
                  <a:tr h="419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 smtClean="0"/>
                            <a:t>Données</a:t>
                          </a:r>
                          <a:endParaRPr lang="fr-FR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B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C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</a:t>
                          </a:r>
                          <a:r>
                            <a:rPr lang="fr-FR" sz="2400" baseline="0" dirty="0" smtClean="0"/>
                            <a:t> D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6288302"/>
                      </a:ext>
                    </a:extLst>
                  </a:tr>
                  <a:tr h="423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Pression en Pa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982522"/>
                      </a:ext>
                    </a:extLst>
                  </a:tr>
                  <a:tr h="419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Température</a:t>
                          </a:r>
                          <a:r>
                            <a:rPr lang="fr-FR" sz="2400" baseline="0" dirty="0" smtClean="0"/>
                            <a:t> en K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300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723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97947"/>
                      </a:ext>
                    </a:extLst>
                  </a:tr>
                  <a:tr h="518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Volume</a:t>
                          </a:r>
                          <a:r>
                            <a:rPr lang="fr-FR" sz="2400" baseline="0" dirty="0" smtClean="0"/>
                            <a:t> en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2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2.49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0" dirty="0" smtClean="0">
                              <a:latin typeface="+mn-lt"/>
                              <a:ea typeface="+mn-ea"/>
                            </a:rPr>
                            <a:t>8.32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2.49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486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274261"/>
                  </p:ext>
                </p:extLst>
              </p:nvPr>
            </p:nvGraphicFramePr>
            <p:xfrm>
              <a:off x="1466603" y="1001745"/>
              <a:ext cx="9756482" cy="1893889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809771">
                      <a:extLst>
                        <a:ext uri="{9D8B030D-6E8A-4147-A177-3AD203B41FA5}">
                          <a16:colId xmlns:a16="http://schemas.microsoft.com/office/drawing/2014/main" val="2438291591"/>
                        </a:ext>
                      </a:extLst>
                    </a:gridCol>
                    <a:gridCol w="1918348">
                      <a:extLst>
                        <a:ext uri="{9D8B030D-6E8A-4147-A177-3AD203B41FA5}">
                          <a16:colId xmlns:a16="http://schemas.microsoft.com/office/drawing/2014/main" val="4246267737"/>
                        </a:ext>
                      </a:extLst>
                    </a:gridCol>
                    <a:gridCol w="1125769">
                      <a:extLst>
                        <a:ext uri="{9D8B030D-6E8A-4147-A177-3AD203B41FA5}">
                          <a16:colId xmlns:a16="http://schemas.microsoft.com/office/drawing/2014/main" val="1180541205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3073481752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10036861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 smtClean="0"/>
                            <a:t>Données</a:t>
                          </a:r>
                          <a:endParaRPr lang="fr-FR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B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C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</a:t>
                          </a:r>
                          <a:r>
                            <a:rPr lang="fr-FR" sz="2400" baseline="0" dirty="0" smtClean="0"/>
                            <a:t> D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6288302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Pression en Pa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46667" t="-109211" r="-262857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9825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Température</a:t>
                          </a:r>
                          <a:r>
                            <a:rPr lang="fr-FR" sz="2400" baseline="0" dirty="0" smtClean="0"/>
                            <a:t> en K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300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723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97947"/>
                      </a:ext>
                    </a:extLst>
                  </a:tr>
                  <a:tr h="51816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7" t="-276471" r="-247939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46667" t="-276471" r="-262857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9688" t="-276471" r="-100312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0938" t="-276471" r="-625" b="-1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4862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53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315644" y="264766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Rendement du moteur</a:t>
            </a:r>
            <a:endParaRPr lang="fr-FR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6603" y="1001745"/>
              <a:ext cx="9756482" cy="1893889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809771">
                      <a:extLst>
                        <a:ext uri="{9D8B030D-6E8A-4147-A177-3AD203B41FA5}">
                          <a16:colId xmlns:a16="http://schemas.microsoft.com/office/drawing/2014/main" val="2438291591"/>
                        </a:ext>
                      </a:extLst>
                    </a:gridCol>
                    <a:gridCol w="1918348">
                      <a:extLst>
                        <a:ext uri="{9D8B030D-6E8A-4147-A177-3AD203B41FA5}">
                          <a16:colId xmlns:a16="http://schemas.microsoft.com/office/drawing/2014/main" val="4246267737"/>
                        </a:ext>
                      </a:extLst>
                    </a:gridCol>
                    <a:gridCol w="1125769">
                      <a:extLst>
                        <a:ext uri="{9D8B030D-6E8A-4147-A177-3AD203B41FA5}">
                          <a16:colId xmlns:a16="http://schemas.microsoft.com/office/drawing/2014/main" val="1180541205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3073481752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1003686165"/>
                        </a:ext>
                      </a:extLst>
                    </a:gridCol>
                  </a:tblGrid>
                  <a:tr h="419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 smtClean="0"/>
                            <a:t>Données</a:t>
                          </a:r>
                          <a:endParaRPr lang="fr-FR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B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C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</a:t>
                          </a:r>
                          <a:r>
                            <a:rPr lang="fr-FR" sz="2400" baseline="0" dirty="0" smtClean="0"/>
                            <a:t> D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6288302"/>
                      </a:ext>
                    </a:extLst>
                  </a:tr>
                  <a:tr h="423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Pression en Pa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982522"/>
                      </a:ext>
                    </a:extLst>
                  </a:tr>
                  <a:tr h="419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Température</a:t>
                          </a:r>
                          <a:r>
                            <a:rPr lang="fr-FR" sz="2400" baseline="0" dirty="0" smtClean="0"/>
                            <a:t> en K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300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723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97947"/>
                      </a:ext>
                    </a:extLst>
                  </a:tr>
                  <a:tr h="518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Volume</a:t>
                          </a:r>
                          <a:r>
                            <a:rPr lang="fr-FR" sz="2400" baseline="0" dirty="0" smtClean="0"/>
                            <a:t> en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2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2.49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0" dirty="0" smtClean="0">
                              <a:latin typeface="+mn-lt"/>
                              <a:ea typeface="+mn-ea"/>
                            </a:rPr>
                            <a:t>8.32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2.49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486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274261"/>
                  </p:ext>
                </p:extLst>
              </p:nvPr>
            </p:nvGraphicFramePr>
            <p:xfrm>
              <a:off x="1466603" y="1001745"/>
              <a:ext cx="9756482" cy="1893889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809771">
                      <a:extLst>
                        <a:ext uri="{9D8B030D-6E8A-4147-A177-3AD203B41FA5}">
                          <a16:colId xmlns:a16="http://schemas.microsoft.com/office/drawing/2014/main" val="2438291591"/>
                        </a:ext>
                      </a:extLst>
                    </a:gridCol>
                    <a:gridCol w="1918348">
                      <a:extLst>
                        <a:ext uri="{9D8B030D-6E8A-4147-A177-3AD203B41FA5}">
                          <a16:colId xmlns:a16="http://schemas.microsoft.com/office/drawing/2014/main" val="4246267737"/>
                        </a:ext>
                      </a:extLst>
                    </a:gridCol>
                    <a:gridCol w="1125769">
                      <a:extLst>
                        <a:ext uri="{9D8B030D-6E8A-4147-A177-3AD203B41FA5}">
                          <a16:colId xmlns:a16="http://schemas.microsoft.com/office/drawing/2014/main" val="1180541205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3073481752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10036861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 smtClean="0"/>
                            <a:t>Données</a:t>
                          </a:r>
                          <a:endParaRPr lang="fr-FR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B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C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</a:t>
                          </a:r>
                          <a:r>
                            <a:rPr lang="fr-FR" sz="2400" baseline="0" dirty="0" smtClean="0"/>
                            <a:t> D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6288302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Pression en Pa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46667" t="-109211" r="-262857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9825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Température</a:t>
                          </a:r>
                          <a:r>
                            <a:rPr lang="fr-FR" sz="2400" baseline="0" dirty="0" smtClean="0"/>
                            <a:t> en K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300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723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97947"/>
                      </a:ext>
                    </a:extLst>
                  </a:tr>
                  <a:tr h="51816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7" t="-276471" r="-247939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46667" t="-276471" r="-262857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9688" t="-276471" r="-100312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0938" t="-276471" r="-625" b="-1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4862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10880" y="3123452"/>
                <a:ext cx="11285789" cy="15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 smtClean="0"/>
                  <a:t>Initialement, on a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 moles de gaz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=0,998</m:t>
                    </m:r>
                  </m:oMath>
                </a14:m>
                <a:r>
                  <a:rPr lang="fr-FR" sz="2800" dirty="0" smtClean="0"/>
                  <a:t> mol</a:t>
                </a:r>
              </a:p>
              <a:p>
                <a:endParaRPr lang="fr-FR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0" y="3123452"/>
                <a:ext cx="11285789" cy="1588833"/>
              </a:xfrm>
              <a:prstGeom prst="rect">
                <a:avLst/>
              </a:prstGeom>
              <a:blipFill>
                <a:blip r:embed="rId3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4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315644" y="264766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Rendement </a:t>
            </a:r>
            <a:r>
              <a:rPr lang="fr-FR" sz="6000" smtClean="0"/>
              <a:t>du moteur</a:t>
            </a:r>
            <a:endParaRPr lang="fr-FR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6603" y="1001745"/>
              <a:ext cx="9756482" cy="1893889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809771">
                      <a:extLst>
                        <a:ext uri="{9D8B030D-6E8A-4147-A177-3AD203B41FA5}">
                          <a16:colId xmlns:a16="http://schemas.microsoft.com/office/drawing/2014/main" val="2438291591"/>
                        </a:ext>
                      </a:extLst>
                    </a:gridCol>
                    <a:gridCol w="1918348">
                      <a:extLst>
                        <a:ext uri="{9D8B030D-6E8A-4147-A177-3AD203B41FA5}">
                          <a16:colId xmlns:a16="http://schemas.microsoft.com/office/drawing/2014/main" val="4246267737"/>
                        </a:ext>
                      </a:extLst>
                    </a:gridCol>
                    <a:gridCol w="1125769">
                      <a:extLst>
                        <a:ext uri="{9D8B030D-6E8A-4147-A177-3AD203B41FA5}">
                          <a16:colId xmlns:a16="http://schemas.microsoft.com/office/drawing/2014/main" val="1180541205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3073481752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1003686165"/>
                        </a:ext>
                      </a:extLst>
                    </a:gridCol>
                  </a:tblGrid>
                  <a:tr h="419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 smtClean="0"/>
                            <a:t>Données</a:t>
                          </a:r>
                          <a:endParaRPr lang="fr-FR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B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C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</a:t>
                          </a:r>
                          <a:r>
                            <a:rPr lang="fr-FR" sz="2400" baseline="0" dirty="0" smtClean="0"/>
                            <a:t> D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6288302"/>
                      </a:ext>
                    </a:extLst>
                  </a:tr>
                  <a:tr h="423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Pression en Pa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982522"/>
                      </a:ext>
                    </a:extLst>
                  </a:tr>
                  <a:tr h="419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Température</a:t>
                          </a:r>
                          <a:r>
                            <a:rPr lang="fr-FR" sz="2400" baseline="0" dirty="0" smtClean="0"/>
                            <a:t> en K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300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723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97947"/>
                      </a:ext>
                    </a:extLst>
                  </a:tr>
                  <a:tr h="518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Volume</a:t>
                          </a:r>
                          <a:r>
                            <a:rPr lang="fr-FR" sz="2400" baseline="0" dirty="0" smtClean="0"/>
                            <a:t> en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2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2.49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0" dirty="0" smtClean="0">
                              <a:latin typeface="+mn-lt"/>
                              <a:ea typeface="+mn-ea"/>
                            </a:rPr>
                            <a:t>8.32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2.49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486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274261"/>
                  </p:ext>
                </p:extLst>
              </p:nvPr>
            </p:nvGraphicFramePr>
            <p:xfrm>
              <a:off x="1466603" y="1001745"/>
              <a:ext cx="9756482" cy="1893889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809771">
                      <a:extLst>
                        <a:ext uri="{9D8B030D-6E8A-4147-A177-3AD203B41FA5}">
                          <a16:colId xmlns:a16="http://schemas.microsoft.com/office/drawing/2014/main" val="2438291591"/>
                        </a:ext>
                      </a:extLst>
                    </a:gridCol>
                    <a:gridCol w="1918348">
                      <a:extLst>
                        <a:ext uri="{9D8B030D-6E8A-4147-A177-3AD203B41FA5}">
                          <a16:colId xmlns:a16="http://schemas.microsoft.com/office/drawing/2014/main" val="4246267737"/>
                        </a:ext>
                      </a:extLst>
                    </a:gridCol>
                    <a:gridCol w="1125769">
                      <a:extLst>
                        <a:ext uri="{9D8B030D-6E8A-4147-A177-3AD203B41FA5}">
                          <a16:colId xmlns:a16="http://schemas.microsoft.com/office/drawing/2014/main" val="1180541205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3073481752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10036861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 smtClean="0"/>
                            <a:t>Données</a:t>
                          </a:r>
                          <a:endParaRPr lang="fr-FR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B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C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</a:t>
                          </a:r>
                          <a:r>
                            <a:rPr lang="fr-FR" sz="2400" baseline="0" dirty="0" smtClean="0"/>
                            <a:t> D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6288302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Pression en Pa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46667" t="-109211" r="-262857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9825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Température</a:t>
                          </a:r>
                          <a:r>
                            <a:rPr lang="fr-FR" sz="2400" baseline="0" dirty="0" smtClean="0"/>
                            <a:t> en K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300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723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97947"/>
                      </a:ext>
                    </a:extLst>
                  </a:tr>
                  <a:tr h="51816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7" t="-276471" r="-247939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46667" t="-276471" r="-262857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9688" t="-276471" r="-100312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0938" t="-276471" r="-625" b="-1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4862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10880" y="3123452"/>
                <a:ext cx="11285789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 smtClean="0"/>
                  <a:t>Initialement, on a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 moles de gaz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=0,998</m:t>
                    </m:r>
                  </m:oMath>
                </a14:m>
                <a:r>
                  <a:rPr lang="fr-FR" sz="2800" dirty="0" smtClean="0"/>
                  <a:t> mol</a:t>
                </a:r>
              </a:p>
              <a:p>
                <a:endParaRPr lang="fr-FR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 smtClean="0"/>
                  <a:t>Gaz parfait: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𝑛𝑅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et </a:t>
                </a:r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800" dirty="0" smtClean="0"/>
                  <a:t>   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28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𝑛𝑅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fr-FR" sz="2800" dirty="0" smtClean="0"/>
                  <a:t>   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𝑛𝑅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fr-FR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0" y="3123452"/>
                <a:ext cx="11285789" cy="2343655"/>
              </a:xfrm>
              <a:prstGeom prst="rect">
                <a:avLst/>
              </a:prstGeom>
              <a:blipFill>
                <a:blip r:embed="rId3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1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315644" y="264766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Rendement </a:t>
            </a:r>
            <a:r>
              <a:rPr lang="fr-FR" sz="6000" smtClean="0"/>
              <a:t>du moteur</a:t>
            </a:r>
            <a:endParaRPr lang="fr-FR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6603" y="1001745"/>
              <a:ext cx="9756482" cy="1893889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809771">
                      <a:extLst>
                        <a:ext uri="{9D8B030D-6E8A-4147-A177-3AD203B41FA5}">
                          <a16:colId xmlns:a16="http://schemas.microsoft.com/office/drawing/2014/main" val="2438291591"/>
                        </a:ext>
                      </a:extLst>
                    </a:gridCol>
                    <a:gridCol w="1918348">
                      <a:extLst>
                        <a:ext uri="{9D8B030D-6E8A-4147-A177-3AD203B41FA5}">
                          <a16:colId xmlns:a16="http://schemas.microsoft.com/office/drawing/2014/main" val="4246267737"/>
                        </a:ext>
                      </a:extLst>
                    </a:gridCol>
                    <a:gridCol w="1125769">
                      <a:extLst>
                        <a:ext uri="{9D8B030D-6E8A-4147-A177-3AD203B41FA5}">
                          <a16:colId xmlns:a16="http://schemas.microsoft.com/office/drawing/2014/main" val="1180541205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3073481752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1003686165"/>
                        </a:ext>
                      </a:extLst>
                    </a:gridCol>
                  </a:tblGrid>
                  <a:tr h="419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 smtClean="0"/>
                            <a:t>Données</a:t>
                          </a:r>
                          <a:endParaRPr lang="fr-FR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B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C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</a:t>
                          </a:r>
                          <a:r>
                            <a:rPr lang="fr-FR" sz="2400" baseline="0" dirty="0" smtClean="0"/>
                            <a:t> D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6288302"/>
                      </a:ext>
                    </a:extLst>
                  </a:tr>
                  <a:tr h="423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Pression en Pa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982522"/>
                      </a:ext>
                    </a:extLst>
                  </a:tr>
                  <a:tr h="419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Température</a:t>
                          </a:r>
                          <a:r>
                            <a:rPr lang="fr-FR" sz="2400" baseline="0" dirty="0" smtClean="0"/>
                            <a:t> en K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300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723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97947"/>
                      </a:ext>
                    </a:extLst>
                  </a:tr>
                  <a:tr h="518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Volume</a:t>
                          </a:r>
                          <a:r>
                            <a:rPr lang="fr-FR" sz="2400" baseline="0" dirty="0" smtClean="0"/>
                            <a:t> en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baseline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2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2.49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i="0" dirty="0" smtClean="0">
                              <a:latin typeface="+mn-lt"/>
                              <a:ea typeface="+mn-ea"/>
                            </a:rPr>
                            <a:t>8.32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2.49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486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274261"/>
                  </p:ext>
                </p:extLst>
              </p:nvPr>
            </p:nvGraphicFramePr>
            <p:xfrm>
              <a:off x="1466603" y="1001745"/>
              <a:ext cx="9756482" cy="1893889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809771">
                      <a:extLst>
                        <a:ext uri="{9D8B030D-6E8A-4147-A177-3AD203B41FA5}">
                          <a16:colId xmlns:a16="http://schemas.microsoft.com/office/drawing/2014/main" val="2438291591"/>
                        </a:ext>
                      </a:extLst>
                    </a:gridCol>
                    <a:gridCol w="1918348">
                      <a:extLst>
                        <a:ext uri="{9D8B030D-6E8A-4147-A177-3AD203B41FA5}">
                          <a16:colId xmlns:a16="http://schemas.microsoft.com/office/drawing/2014/main" val="4246267737"/>
                        </a:ext>
                      </a:extLst>
                    </a:gridCol>
                    <a:gridCol w="1125769">
                      <a:extLst>
                        <a:ext uri="{9D8B030D-6E8A-4147-A177-3AD203B41FA5}">
                          <a16:colId xmlns:a16="http://schemas.microsoft.com/office/drawing/2014/main" val="1180541205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3073481752"/>
                        </a:ext>
                      </a:extLst>
                    </a:gridCol>
                    <a:gridCol w="1951297">
                      <a:extLst>
                        <a:ext uri="{9D8B030D-6E8A-4147-A177-3AD203B41FA5}">
                          <a16:colId xmlns:a16="http://schemas.microsoft.com/office/drawing/2014/main" val="10036861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 smtClean="0"/>
                            <a:t>Données</a:t>
                          </a:r>
                          <a:endParaRPr lang="fr-FR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B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 C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En</a:t>
                          </a:r>
                          <a:r>
                            <a:rPr lang="fr-FR" sz="2400" baseline="0" dirty="0" smtClean="0"/>
                            <a:t> D</a:t>
                          </a:r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6288302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Pression en Pa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46667" t="-109211" r="-262857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9825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Température</a:t>
                          </a:r>
                          <a:r>
                            <a:rPr lang="fr-FR" sz="2400" baseline="0" dirty="0" smtClean="0"/>
                            <a:t> en K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300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723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97947"/>
                      </a:ext>
                    </a:extLst>
                  </a:tr>
                  <a:tr h="51816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17" t="-276471" r="-247939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46667" t="-276471" r="-262857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9688" t="-276471" r="-100312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00938" t="-276471" r="-625" b="-1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4862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10880" y="3123452"/>
                <a:ext cx="11285789" cy="3734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 smtClean="0"/>
                  <a:t>Initialement, on a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 moles de gaz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=0,998</m:t>
                    </m:r>
                  </m:oMath>
                </a14:m>
                <a:r>
                  <a:rPr lang="fr-FR" sz="2800" dirty="0" smtClean="0"/>
                  <a:t> mol</a:t>
                </a:r>
              </a:p>
              <a:p>
                <a:endParaRPr lang="fr-FR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 smtClean="0"/>
                  <a:t>Gaz parfait: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𝑛𝑅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et </a:t>
                </a:r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fr-F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800" dirty="0" smtClean="0"/>
                  <a:t>   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28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𝑛𝑅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fr-FR" sz="2800" dirty="0" smtClean="0"/>
                  <a:t>   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𝑛𝑅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fr-FR" sz="2800" dirty="0" smtClean="0"/>
              </a:p>
              <a:p>
                <a:endParaRPr lang="fr-FR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 smtClean="0"/>
                  <a:t>Loi de Laplace (transformation adiabatique réversible):</a:t>
                </a:r>
              </a:p>
              <a:p>
                <a:pPr algn="ctr"/>
                <a:r>
                  <a:rPr lang="fr-FR" sz="2800" dirty="0" smtClean="0"/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𝐶𝑆𝑇𝐸</m:t>
                    </m:r>
                  </m:oMath>
                </a14:m>
                <a:endParaRPr lang="fr-FR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80" y="3123452"/>
                <a:ext cx="11285789" cy="3734548"/>
              </a:xfrm>
              <a:prstGeom prst="rect">
                <a:avLst/>
              </a:prstGeom>
              <a:blipFill>
                <a:blip r:embed="rId3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6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3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/>
          <a:stretch/>
        </p:blipFill>
        <p:spPr>
          <a:xfrm>
            <a:off x="941691" y="477672"/>
            <a:ext cx="10311452" cy="6437573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068217" y="0"/>
            <a:ext cx="10058400" cy="6550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Diagramme des frigoristes</a:t>
            </a:r>
            <a:endParaRPr lang="fr-FR" sz="4000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1569492" y="4394580"/>
            <a:ext cx="914400" cy="17878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6594142" y="1678675"/>
            <a:ext cx="1266968" cy="4502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-120000" flipV="1">
            <a:off x="2456596" y="3514300"/>
            <a:ext cx="627801" cy="8802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-120000" flipV="1">
            <a:off x="3037761" y="2718863"/>
            <a:ext cx="736980" cy="784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712190" y="2033516"/>
            <a:ext cx="791571" cy="717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457893" y="1654504"/>
            <a:ext cx="523540" cy="4248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967785" y="1253826"/>
            <a:ext cx="565056" cy="424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5519193" y="1007282"/>
            <a:ext cx="578224" cy="257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6029566" y="825925"/>
            <a:ext cx="480416" cy="2124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681436" y="775270"/>
            <a:ext cx="8111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7861110" y="1466251"/>
            <a:ext cx="36000" cy="2124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7879110" y="1122168"/>
            <a:ext cx="18000" cy="3409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7732313" y="876544"/>
            <a:ext cx="142149" cy="2766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7492622" y="772643"/>
            <a:ext cx="262339" cy="1175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6452264" y="781169"/>
            <a:ext cx="229172" cy="7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344377" y="1743951"/>
            <a:ext cx="35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L</a:t>
            </a:r>
            <a:endParaRPr lang="fr-FR" sz="40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8174246" y="3686694"/>
            <a:ext cx="35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G</a:t>
            </a:r>
            <a:endParaRPr lang="fr-FR" sz="40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4981433" y="3752465"/>
            <a:ext cx="105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L+G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7680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/>
          <a:stretch/>
        </p:blipFill>
        <p:spPr>
          <a:xfrm>
            <a:off x="941691" y="477672"/>
            <a:ext cx="10311452" cy="6437573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1396621" y="2502090"/>
            <a:ext cx="9468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396621" y="798395"/>
            <a:ext cx="9468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396621" y="1633183"/>
            <a:ext cx="9468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382973" y="4485565"/>
            <a:ext cx="9468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031699" y="984957"/>
            <a:ext cx="189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ISOBARE</a:t>
            </a:r>
            <a:endParaRPr lang="fr-FR" sz="2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7805962" y="96711"/>
            <a:ext cx="41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Isobare=ligne grise horizontale</a:t>
            </a:r>
            <a:endParaRPr lang="fr-FR" sz="2400" dirty="0"/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0" y="-2"/>
            <a:ext cx="5629147" cy="6550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Diagramme des frigoristes</a:t>
            </a:r>
            <a:endParaRPr lang="fr-FR" sz="4000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1377065" y="5361297"/>
            <a:ext cx="9468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52500" y="518616"/>
            <a:ext cx="10287000" cy="6393976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273300" y="520700"/>
            <a:ext cx="0" cy="5652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606800" y="518616"/>
            <a:ext cx="0" cy="568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448300" y="518616"/>
            <a:ext cx="0" cy="568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9474200" y="518616"/>
            <a:ext cx="0" cy="568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273300" y="520700"/>
            <a:ext cx="0" cy="568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115300" y="523132"/>
            <a:ext cx="0" cy="568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632200" y="712044"/>
            <a:ext cx="189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ISENTHALPE</a:t>
            </a:r>
            <a:endParaRPr lang="fr-FR" sz="2400" b="1" dirty="0"/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0" y="-2"/>
            <a:ext cx="5629147" cy="6550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Diagramme des frigoristes</a:t>
            </a:r>
            <a:endParaRPr lang="fr-FR" sz="4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956088" y="96713"/>
            <a:ext cx="41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Isenthalpe</a:t>
            </a:r>
            <a:r>
              <a:rPr lang="fr-FR" sz="2400" dirty="0" smtClean="0"/>
              <a:t>=ligne grise verticale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43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-2"/>
            <a:ext cx="5629147" cy="6550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Diagramme des frigoristes</a:t>
            </a:r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52500" y="518616"/>
            <a:ext cx="10287000" cy="6393976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2442949" y="4476466"/>
            <a:ext cx="459929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745476" y="4028365"/>
            <a:ext cx="4428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003345" y="2502090"/>
            <a:ext cx="3636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442949" y="518616"/>
            <a:ext cx="0" cy="39578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3991972" y="518616"/>
            <a:ext cx="0" cy="198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745476" y="518616"/>
            <a:ext cx="0" cy="351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-300000">
            <a:off x="7615898" y="2497541"/>
            <a:ext cx="396000" cy="3656524"/>
          </a:xfrm>
          <a:prstGeom prst="arc">
            <a:avLst>
              <a:gd name="adj1" fmla="val 16200000"/>
              <a:gd name="adj2" fmla="val 4686795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rc 33"/>
          <p:cNvSpPr/>
          <p:nvPr/>
        </p:nvSpPr>
        <p:spPr>
          <a:xfrm>
            <a:off x="6931506" y="4039714"/>
            <a:ext cx="396000" cy="3656524"/>
          </a:xfrm>
          <a:prstGeom prst="arc">
            <a:avLst>
              <a:gd name="adj1" fmla="val 16200000"/>
              <a:gd name="adj2" fmla="val 1995123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rc 35"/>
          <p:cNvSpPr/>
          <p:nvPr/>
        </p:nvSpPr>
        <p:spPr>
          <a:xfrm>
            <a:off x="6876858" y="4487564"/>
            <a:ext cx="284895" cy="3204000"/>
          </a:xfrm>
          <a:prstGeom prst="arc">
            <a:avLst>
              <a:gd name="adj1" fmla="val 16200000"/>
              <a:gd name="adj2" fmla="val 1995123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rot="120000">
            <a:off x="8038117" y="5120256"/>
            <a:ext cx="108298" cy="108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7327508" y="5879525"/>
            <a:ext cx="482" cy="324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019304" y="2042783"/>
            <a:ext cx="18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ISOTHERME</a:t>
            </a:r>
            <a:endParaRPr lang="fr-FR" sz="2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7956088" y="96713"/>
            <a:ext cx="332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Isotherme=ligne rouge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983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52500" y="518616"/>
            <a:ext cx="10287000" cy="6393976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8420100" y="1828800"/>
            <a:ext cx="2374900" cy="4368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7696200" y="1727200"/>
            <a:ext cx="2260600" cy="447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8307217" y="518616"/>
            <a:ext cx="2260600" cy="447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7105650" y="1320800"/>
            <a:ext cx="2127250" cy="4876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7483475" y="480516"/>
            <a:ext cx="2127250" cy="4876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794375" y="787400"/>
            <a:ext cx="1555750" cy="541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491917" y="1498600"/>
            <a:ext cx="769058" cy="4699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5235575" y="2918916"/>
            <a:ext cx="860425" cy="32786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84717" y="825500"/>
            <a:ext cx="381170" cy="21315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445534" y="1727200"/>
            <a:ext cx="160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ISENTROPE</a:t>
            </a:r>
            <a:endParaRPr lang="fr-FR" sz="2400" b="1" dirty="0"/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0" y="-2"/>
            <a:ext cx="5629147" cy="6550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Diagramme des frigoristes</a:t>
            </a:r>
            <a:endParaRPr lang="fr-FR" sz="4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7956088" y="96713"/>
            <a:ext cx="332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Isentrope</a:t>
            </a:r>
            <a:r>
              <a:rPr lang="fr-FR" sz="2400" dirty="0" smtClean="0"/>
              <a:t>=ligne bleue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192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2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b="4323"/>
          <a:stretch/>
        </p:blipFill>
        <p:spPr>
          <a:xfrm>
            <a:off x="-27299" y="113956"/>
            <a:ext cx="4312328" cy="52512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155" y="2893323"/>
            <a:ext cx="8140493" cy="3650777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1315644" y="100308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Le réfrigérateur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6120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7" y="439714"/>
            <a:ext cx="9791201" cy="6527468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-263402" y="0"/>
            <a:ext cx="3693084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Le réfrigérateur</a:t>
            </a:r>
            <a:endParaRPr lang="fr-FR"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7" name="Multiplication 6"/>
          <p:cNvSpPr/>
          <p:nvPr/>
        </p:nvSpPr>
        <p:spPr>
          <a:xfrm>
            <a:off x="7861982" y="4713148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cation 8"/>
          <p:cNvSpPr/>
          <p:nvPr/>
        </p:nvSpPr>
        <p:spPr>
          <a:xfrm>
            <a:off x="2081477" y="909000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39914" y="537335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B</a:t>
            </a:r>
            <a:endParaRPr lang="fr-FR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832517" y="148511"/>
                <a:ext cx="795664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De A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 smtClean="0"/>
                  <a:t>B: Compression adiabatique réversible: isentropique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517" y="148511"/>
                <a:ext cx="7956645" cy="738664"/>
              </a:xfrm>
              <a:prstGeom prst="rect">
                <a:avLst/>
              </a:prstGeom>
              <a:blipFill>
                <a:blip r:embed="rId4"/>
                <a:stretch>
                  <a:fillRect l="-1226" t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ltiplication 9"/>
          <p:cNvSpPr/>
          <p:nvPr/>
        </p:nvSpPr>
        <p:spPr>
          <a:xfrm>
            <a:off x="209077" y="920289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2685" y="55782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</a:t>
            </a:r>
            <a:endParaRPr lang="fr-FR" sz="2400" b="1" dirty="0">
              <a:solidFill>
                <a:srgbClr val="7030A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2695982" y="4821144"/>
            <a:ext cx="5256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=1,6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H="1">
            <a:off x="2753309" y="2082862"/>
            <a:ext cx="6192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Multiplication 21"/>
          <p:cNvSpPr/>
          <p:nvPr/>
        </p:nvSpPr>
        <p:spPr>
          <a:xfrm>
            <a:off x="8877588" y="1973818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B</a:t>
            </a:r>
            <a:endParaRPr lang="fr-FR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=18,3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7652387" y="4744063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</a:t>
            </a:r>
            <a:endParaRPr lang="fr-FR" sz="2400" b="1" dirty="0">
              <a:solidFill>
                <a:srgbClr val="7030A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 rot="-240000" flipV="1">
            <a:off x="7888656" y="2079583"/>
            <a:ext cx="1174056" cy="2700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60000" flipV="1">
            <a:off x="8214259" y="3537109"/>
            <a:ext cx="237127" cy="6509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7" y="439714"/>
            <a:ext cx="9791201" cy="6527468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-263402" y="0"/>
            <a:ext cx="3693084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Le réfrigérateur</a:t>
            </a:r>
            <a:endParaRPr lang="fr-FR" sz="4000" dirty="0"/>
          </a:p>
        </p:txBody>
      </p:sp>
      <p:sp>
        <p:nvSpPr>
          <p:cNvPr id="7" name="Multiplication 6"/>
          <p:cNvSpPr/>
          <p:nvPr/>
        </p:nvSpPr>
        <p:spPr>
          <a:xfrm>
            <a:off x="7861982" y="4713148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2695982" y="4821144"/>
            <a:ext cx="5256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=1,6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H="1">
            <a:off x="2753309" y="2082862"/>
            <a:ext cx="6192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B</a:t>
            </a:r>
            <a:endParaRPr lang="fr-FR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=18,3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7652387" y="4744063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</a:t>
            </a:r>
            <a:endParaRPr lang="fr-FR" sz="2400" b="1" dirty="0">
              <a:solidFill>
                <a:srgbClr val="7030A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 rot="-240000" flipV="1">
            <a:off x="7888656" y="2079583"/>
            <a:ext cx="1174056" cy="2700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60000" flipV="1">
            <a:off x="8214259" y="3537109"/>
            <a:ext cx="237127" cy="6509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25" name="Multiplication 24"/>
          <p:cNvSpPr/>
          <p:nvPr/>
        </p:nvSpPr>
        <p:spPr>
          <a:xfrm>
            <a:off x="2081477" y="909000"/>
            <a:ext cx="180000" cy="18000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839914" y="537335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Multiplication 26"/>
          <p:cNvSpPr/>
          <p:nvPr/>
        </p:nvSpPr>
        <p:spPr>
          <a:xfrm>
            <a:off x="2063626" y="2794200"/>
            <a:ext cx="180000" cy="18000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872016" y="2884200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5321331" y="2072196"/>
            <a:ext cx="3636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042799" y="2075878"/>
            <a:ext cx="127487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Multiplication 34"/>
          <p:cNvSpPr/>
          <p:nvPr/>
        </p:nvSpPr>
        <p:spPr>
          <a:xfrm>
            <a:off x="8897661" y="1958868"/>
            <a:ext cx="180000" cy="18000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3819638" y="156925"/>
                <a:ext cx="715316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De B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 smtClean="0"/>
                  <a:t>C: Liquéfaction totale à la 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2400" dirty="0" smtClean="0"/>
                  <a:t> 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38" y="156925"/>
                <a:ext cx="7153161" cy="738664"/>
              </a:xfrm>
              <a:prstGeom prst="rect">
                <a:avLst/>
              </a:prstGeom>
              <a:blipFill>
                <a:blip r:embed="rId6"/>
                <a:stretch>
                  <a:fillRect l="-1364" t="-66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Multiplication 36"/>
          <p:cNvSpPr/>
          <p:nvPr/>
        </p:nvSpPr>
        <p:spPr>
          <a:xfrm>
            <a:off x="5228677" y="1988436"/>
            <a:ext cx="180000" cy="18000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7" y="439714"/>
            <a:ext cx="9791201" cy="6527468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-263402" y="0"/>
            <a:ext cx="3693084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Le réfrigérateur</a:t>
            </a:r>
            <a:endParaRPr lang="fr-FR" sz="4000" dirty="0"/>
          </a:p>
        </p:txBody>
      </p:sp>
      <p:sp>
        <p:nvSpPr>
          <p:cNvPr id="7" name="Multiplication 6"/>
          <p:cNvSpPr/>
          <p:nvPr/>
        </p:nvSpPr>
        <p:spPr>
          <a:xfrm>
            <a:off x="7861982" y="4713148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2695982" y="4821144"/>
            <a:ext cx="5256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=1,6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H="1">
            <a:off x="2753309" y="2082862"/>
            <a:ext cx="6192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B</a:t>
            </a:r>
            <a:endParaRPr lang="fr-FR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=18,3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7652387" y="4744063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</a:t>
            </a:r>
            <a:endParaRPr lang="fr-FR" sz="2400" b="1" dirty="0">
              <a:solidFill>
                <a:srgbClr val="7030A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 rot="-240000" flipV="1">
            <a:off x="7888656" y="2079583"/>
            <a:ext cx="1174056" cy="2700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60000" flipV="1">
            <a:off x="8214259" y="3537109"/>
            <a:ext cx="237127" cy="6509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5321331" y="2072196"/>
            <a:ext cx="3636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042799" y="2075878"/>
            <a:ext cx="127487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Multiplication 34"/>
          <p:cNvSpPr/>
          <p:nvPr/>
        </p:nvSpPr>
        <p:spPr>
          <a:xfrm>
            <a:off x="8897661" y="1958868"/>
            <a:ext cx="180000" cy="18000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38" name="Multiplication 37"/>
          <p:cNvSpPr/>
          <p:nvPr/>
        </p:nvSpPr>
        <p:spPr>
          <a:xfrm>
            <a:off x="235334" y="2759526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81891" y="2944328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D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40" name="Multiplication 39"/>
          <p:cNvSpPr/>
          <p:nvPr/>
        </p:nvSpPr>
        <p:spPr>
          <a:xfrm>
            <a:off x="2063626" y="2794200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872016" y="2884200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C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C</a:t>
            </a:r>
            <a:endParaRPr lang="fr-FR" sz="2400" b="1" dirty="0">
              <a:solidFill>
                <a:srgbClr val="00B0F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5309217" y="2089613"/>
            <a:ext cx="0" cy="27360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5306085" y="2496530"/>
            <a:ext cx="0" cy="13033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901472" y="5141521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D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47" name="Multiplication 46"/>
          <p:cNvSpPr/>
          <p:nvPr/>
        </p:nvSpPr>
        <p:spPr>
          <a:xfrm>
            <a:off x="5216085" y="1990598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3832401" y="156925"/>
                <a:ext cx="64207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De C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 smtClean="0"/>
                  <a:t>D: Détente de Joule-Kelvin: </a:t>
                </a:r>
                <a:r>
                  <a:rPr lang="fr-FR" sz="2400" dirty="0" err="1" smtClean="0"/>
                  <a:t>isenthalpique</a:t>
                </a:r>
                <a:endParaRPr lang="fr-FR" sz="2400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401" y="156925"/>
                <a:ext cx="6420796" cy="738664"/>
              </a:xfrm>
              <a:prstGeom prst="rect">
                <a:avLst/>
              </a:prstGeom>
              <a:blipFill>
                <a:blip r:embed="rId6"/>
                <a:stretch>
                  <a:fillRect l="-1519" t="-66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Multiplication 48"/>
          <p:cNvSpPr/>
          <p:nvPr/>
        </p:nvSpPr>
        <p:spPr>
          <a:xfrm>
            <a:off x="5216085" y="4722649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2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7" y="439714"/>
            <a:ext cx="9791201" cy="6527468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-263402" y="0"/>
            <a:ext cx="3693084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Le réfrigérateur</a:t>
            </a:r>
            <a:endParaRPr lang="fr-FR" sz="4000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2695982" y="4821144"/>
            <a:ext cx="5256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=1,6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H="1">
            <a:off x="2753309" y="2082862"/>
            <a:ext cx="6192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B</a:t>
            </a:r>
            <a:endParaRPr lang="fr-FR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=18,3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7652387" y="4744063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</a:t>
            </a:r>
            <a:endParaRPr lang="fr-FR" sz="2400" b="1" dirty="0">
              <a:solidFill>
                <a:srgbClr val="7030A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60000" flipV="1">
            <a:off x="8214259" y="3537109"/>
            <a:ext cx="237127" cy="6509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5321331" y="2072196"/>
            <a:ext cx="3636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042799" y="2075878"/>
            <a:ext cx="127487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Multiplication 34"/>
          <p:cNvSpPr/>
          <p:nvPr/>
        </p:nvSpPr>
        <p:spPr>
          <a:xfrm>
            <a:off x="8897661" y="1958868"/>
            <a:ext cx="180000" cy="18000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C</a:t>
            </a:r>
            <a:endParaRPr lang="fr-FR" sz="2400" b="1" dirty="0">
              <a:solidFill>
                <a:srgbClr val="00B0F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5309217" y="2089613"/>
            <a:ext cx="0" cy="27360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5306085" y="2496530"/>
            <a:ext cx="0" cy="13033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901472" y="5141521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D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47" name="Multiplication 46"/>
          <p:cNvSpPr/>
          <p:nvPr/>
        </p:nvSpPr>
        <p:spPr>
          <a:xfrm>
            <a:off x="5216085" y="1990598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5306085" y="4817244"/>
            <a:ext cx="262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6139975" y="4810852"/>
            <a:ext cx="957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-240000" flipV="1">
            <a:off x="7888656" y="2079583"/>
            <a:ext cx="1174056" cy="2700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6"/>
          <p:cNvSpPr/>
          <p:nvPr/>
        </p:nvSpPr>
        <p:spPr>
          <a:xfrm>
            <a:off x="7861982" y="4713148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Multiplication 48"/>
          <p:cNvSpPr/>
          <p:nvPr/>
        </p:nvSpPr>
        <p:spPr>
          <a:xfrm>
            <a:off x="5216085" y="4736298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3876574" y="153292"/>
                <a:ext cx="732893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De D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 smtClean="0"/>
                  <a:t>A: Vaporisation partielle isobare, isotherme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74" y="153292"/>
                <a:ext cx="7328934" cy="738664"/>
              </a:xfrm>
              <a:prstGeom prst="rect">
                <a:avLst/>
              </a:prstGeom>
              <a:blipFill>
                <a:blip r:embed="rId6"/>
                <a:stretch>
                  <a:fillRect l="-1331" t="-66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Imag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52" name="Multiplication 51"/>
          <p:cNvSpPr/>
          <p:nvPr/>
        </p:nvSpPr>
        <p:spPr>
          <a:xfrm>
            <a:off x="235334" y="2759526"/>
            <a:ext cx="180000" cy="180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81891" y="2944328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4" name="Multiplication 53"/>
          <p:cNvSpPr/>
          <p:nvPr/>
        </p:nvSpPr>
        <p:spPr>
          <a:xfrm>
            <a:off x="235334" y="931413"/>
            <a:ext cx="180000" cy="180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59964" y="508548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65519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5773003"/>
            <a:ext cx="2047164" cy="1084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Moteurs à explosion ou combustion interne | TPE moteu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988098"/>
            <a:ext cx="5691116" cy="495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3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10727" y="28194"/>
            <a:ext cx="10058400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Rendement du réfrigérateur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3542474" y="1422354"/>
            <a:ext cx="5194906" cy="4930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9515304" y="3100560"/>
                <a:ext cx="2743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FF0000"/>
                    </a:solidFill>
                  </a:rPr>
                  <a:t>Source chaude</a:t>
                </a:r>
                <a:r>
                  <a:rPr lang="fr-FR" sz="2400" dirty="0">
                    <a:solidFill>
                      <a:srgbClr val="FF0000"/>
                    </a:solidFill>
                  </a:rPr>
                  <a:t> </a:t>
                </a:r>
                <a:endParaRPr lang="fr-FR" sz="24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fr-FR" sz="2400" dirty="0" smtClean="0">
                    <a:solidFill>
                      <a:srgbClr val="FF0000"/>
                    </a:solidFill>
                  </a:rPr>
                  <a:t>( milieu ambiant)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=298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fr-F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=25°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</a:endParaRPr>
              </a:p>
              <a:p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304" y="3100560"/>
                <a:ext cx="2743200" cy="1569660"/>
              </a:xfrm>
              <a:prstGeom prst="rect">
                <a:avLst/>
              </a:prstGeom>
              <a:blipFill>
                <a:blip r:embed="rId3"/>
                <a:stretch>
                  <a:fillRect t="-3113" r="-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-109184" y="3070936"/>
                <a:ext cx="3052261" cy="1599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00B050"/>
                    </a:solidFill>
                  </a:rPr>
                  <a:t>Source froide </a:t>
                </a:r>
              </a:p>
              <a:p>
                <a:pPr algn="ctr"/>
                <a:r>
                  <a:rPr lang="fr-FR" sz="2400" dirty="0" smtClean="0">
                    <a:solidFill>
                      <a:srgbClr val="00B050"/>
                    </a:solidFill>
                  </a:rPr>
                  <a:t>( intérieur du frigo)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=276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fr-FR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=3°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184" y="3070936"/>
                <a:ext cx="3052261" cy="1599284"/>
              </a:xfrm>
              <a:prstGeom prst="rect">
                <a:avLst/>
              </a:prstGeom>
              <a:blipFill>
                <a:blip r:embed="rId4"/>
                <a:stretch>
                  <a:fillRect t="-30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/>
          <p:nvPr/>
        </p:nvCxnSpPr>
        <p:spPr>
          <a:xfrm flipH="1">
            <a:off x="8290369" y="3868277"/>
            <a:ext cx="14432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 flipH="1">
                <a:off x="8758711" y="3406612"/>
                <a:ext cx="1002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fr-FR" sz="2400" b="1" dirty="0" smtClean="0"/>
                  <a:t>&lt;0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58711" y="3406612"/>
                <a:ext cx="1002820" cy="461665"/>
              </a:xfrm>
              <a:prstGeom prst="rect">
                <a:avLst/>
              </a:prstGeom>
              <a:blipFill>
                <a:blip r:embed="rId5"/>
                <a:stretch>
                  <a:fillRect l="-426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836627" y="2759834"/>
            <a:ext cx="828000" cy="24975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4097141" y="1736252"/>
            <a:ext cx="16377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612895" y="1736252"/>
            <a:ext cx="16377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97141" y="5901094"/>
            <a:ext cx="16377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612895" y="5901094"/>
            <a:ext cx="16377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12" idx="0"/>
          </p:cNvCxnSpPr>
          <p:nvPr/>
        </p:nvCxnSpPr>
        <p:spPr>
          <a:xfrm>
            <a:off x="8250627" y="1736252"/>
            <a:ext cx="0" cy="10235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097141" y="1736252"/>
            <a:ext cx="0" cy="10235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250627" y="5257375"/>
            <a:ext cx="0" cy="6437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097141" y="5257375"/>
            <a:ext cx="0" cy="6437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250627" y="5004198"/>
            <a:ext cx="0" cy="253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250627" y="2759834"/>
            <a:ext cx="0" cy="253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97141" y="5016362"/>
            <a:ext cx="0" cy="253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4097141" y="2781144"/>
            <a:ext cx="0" cy="216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8250627" y="4763185"/>
            <a:ext cx="393545" cy="24101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4097141" y="4763185"/>
            <a:ext cx="393545" cy="24101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7836627" y="4168073"/>
            <a:ext cx="812069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7830934" y="3569739"/>
            <a:ext cx="812069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689282" y="4171104"/>
            <a:ext cx="812069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3689282" y="3569739"/>
            <a:ext cx="812069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857958" y="3268961"/>
            <a:ext cx="785045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873878" y="3885390"/>
            <a:ext cx="785045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7857958" y="4470701"/>
            <a:ext cx="785045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3683578" y="3858162"/>
            <a:ext cx="785045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716306" y="3262879"/>
            <a:ext cx="785045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701772" y="4460263"/>
            <a:ext cx="785045" cy="3007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3683578" y="3031911"/>
            <a:ext cx="425250" cy="23538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7844582" y="3034225"/>
            <a:ext cx="425250" cy="23538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73351" y="2759834"/>
            <a:ext cx="828000" cy="249754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avec flèche 53"/>
          <p:cNvCxnSpPr/>
          <p:nvPr/>
        </p:nvCxnSpPr>
        <p:spPr>
          <a:xfrm flipV="1">
            <a:off x="2705072" y="3868277"/>
            <a:ext cx="140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 flipH="1">
                <a:off x="2618249" y="3319039"/>
                <a:ext cx="1002820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400" b="1" dirty="0" smtClean="0"/>
                  <a:t>&gt; 0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18249" y="3319039"/>
                <a:ext cx="1002820" cy="496674"/>
              </a:xfrm>
              <a:prstGeom prst="rect">
                <a:avLst/>
              </a:prstGeom>
              <a:blipFill>
                <a:blip r:embed="rId6"/>
                <a:stretch>
                  <a:fillRect l="-4268" t="-8537" r="-610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avec flèche 57"/>
          <p:cNvCxnSpPr/>
          <p:nvPr/>
        </p:nvCxnSpPr>
        <p:spPr>
          <a:xfrm flipH="1">
            <a:off x="6057087" y="1011457"/>
            <a:ext cx="0" cy="7331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102204" y="1147205"/>
            <a:ext cx="99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W&gt;0</a:t>
            </a:r>
            <a:endParaRPr lang="fr-FR" sz="24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3856877" y="5973137"/>
            <a:ext cx="29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</a:t>
            </a:r>
            <a:endParaRPr lang="fr-FR" sz="3200" b="1" dirty="0"/>
          </a:p>
        </p:txBody>
      </p:sp>
      <p:sp>
        <p:nvSpPr>
          <p:cNvPr id="52" name="Multiplication 51"/>
          <p:cNvSpPr/>
          <p:nvPr/>
        </p:nvSpPr>
        <p:spPr>
          <a:xfrm>
            <a:off x="3999684" y="1654448"/>
            <a:ext cx="216000" cy="21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856877" y="1123791"/>
            <a:ext cx="2973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A</a:t>
            </a:r>
            <a:endParaRPr lang="fr-FR" sz="3200" b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8109212" y="1137543"/>
            <a:ext cx="2973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B</a:t>
            </a:r>
            <a:endParaRPr lang="fr-FR" sz="3200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8044839" y="5888888"/>
            <a:ext cx="2973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</a:t>
            </a:r>
            <a:endParaRPr lang="fr-FR" sz="3200" b="1" dirty="0"/>
          </a:p>
        </p:txBody>
      </p:sp>
      <p:sp>
        <p:nvSpPr>
          <p:cNvPr id="63" name="Multiplication 62"/>
          <p:cNvSpPr/>
          <p:nvPr/>
        </p:nvSpPr>
        <p:spPr>
          <a:xfrm>
            <a:off x="8161832" y="1628042"/>
            <a:ext cx="216000" cy="21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Multiplication 63"/>
          <p:cNvSpPr/>
          <p:nvPr/>
        </p:nvSpPr>
        <p:spPr>
          <a:xfrm>
            <a:off x="8149896" y="5765287"/>
            <a:ext cx="216000" cy="21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Multiplication 64"/>
          <p:cNvSpPr/>
          <p:nvPr/>
        </p:nvSpPr>
        <p:spPr>
          <a:xfrm>
            <a:off x="3979351" y="5795684"/>
            <a:ext cx="216000" cy="216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7"/>
          <a:srcRect l="44140" t="-451" r="43248" b="95517"/>
          <a:stretch/>
        </p:blipFill>
        <p:spPr>
          <a:xfrm>
            <a:off x="5362005" y="846161"/>
            <a:ext cx="1555844" cy="2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7" y="439714"/>
            <a:ext cx="9791201" cy="6527468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-263402" y="0"/>
            <a:ext cx="3693084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Le réfrigérateur</a:t>
            </a:r>
            <a:endParaRPr lang="fr-FR" sz="4000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2695982" y="4821144"/>
            <a:ext cx="5256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=1,6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H="1">
            <a:off x="2753309" y="2082862"/>
            <a:ext cx="6192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B</a:t>
            </a:r>
            <a:endParaRPr lang="fr-FR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=18,3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7652387" y="4744063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</a:t>
            </a:r>
            <a:endParaRPr lang="fr-FR" sz="2400" b="1" dirty="0">
              <a:solidFill>
                <a:srgbClr val="7030A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60000" flipV="1">
            <a:off x="8214259" y="3537109"/>
            <a:ext cx="237127" cy="6509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5321331" y="2072196"/>
            <a:ext cx="3636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042799" y="2075878"/>
            <a:ext cx="127487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Multiplication 34"/>
          <p:cNvSpPr/>
          <p:nvPr/>
        </p:nvSpPr>
        <p:spPr>
          <a:xfrm>
            <a:off x="8897661" y="1958868"/>
            <a:ext cx="180000" cy="18000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C</a:t>
            </a:r>
            <a:endParaRPr lang="fr-FR" sz="2400" b="1" dirty="0">
              <a:solidFill>
                <a:srgbClr val="00B0F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5309217" y="2089613"/>
            <a:ext cx="0" cy="27360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5306085" y="2496530"/>
            <a:ext cx="0" cy="13033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901472" y="5141521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D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47" name="Multiplication 46"/>
          <p:cNvSpPr/>
          <p:nvPr/>
        </p:nvSpPr>
        <p:spPr>
          <a:xfrm>
            <a:off x="5216085" y="1990598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5306085" y="4817244"/>
            <a:ext cx="262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6139975" y="4810852"/>
            <a:ext cx="957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-240000" flipV="1">
            <a:off x="7888656" y="2079583"/>
            <a:ext cx="1174056" cy="2700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6"/>
          <p:cNvSpPr/>
          <p:nvPr/>
        </p:nvSpPr>
        <p:spPr>
          <a:xfrm>
            <a:off x="7861982" y="4713148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Multiplication 48"/>
          <p:cNvSpPr/>
          <p:nvPr/>
        </p:nvSpPr>
        <p:spPr>
          <a:xfrm>
            <a:off x="5216085" y="4736298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38" name="Multiplication 37"/>
          <p:cNvSpPr/>
          <p:nvPr/>
        </p:nvSpPr>
        <p:spPr>
          <a:xfrm>
            <a:off x="235334" y="2759526"/>
            <a:ext cx="180000" cy="180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81891" y="2944328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</a:t>
            </a:r>
            <a:endParaRPr lang="fr-FR" sz="2400" b="1" dirty="0"/>
          </a:p>
        </p:txBody>
      </p:sp>
      <p:sp>
        <p:nvSpPr>
          <p:cNvPr id="40" name="Multiplication 39"/>
          <p:cNvSpPr/>
          <p:nvPr/>
        </p:nvSpPr>
        <p:spPr>
          <a:xfrm>
            <a:off x="235334" y="931413"/>
            <a:ext cx="180000" cy="180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59964" y="508548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</a:t>
            </a:r>
            <a:endParaRPr lang="fr-FR" sz="2400" b="1" dirty="0"/>
          </a:p>
        </p:txBody>
      </p:sp>
      <p:sp>
        <p:nvSpPr>
          <p:cNvPr id="48" name="Multiplication 47"/>
          <p:cNvSpPr/>
          <p:nvPr/>
        </p:nvSpPr>
        <p:spPr>
          <a:xfrm>
            <a:off x="2095133" y="931413"/>
            <a:ext cx="180000" cy="180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Multiplication 55"/>
          <p:cNvSpPr/>
          <p:nvPr/>
        </p:nvSpPr>
        <p:spPr>
          <a:xfrm>
            <a:off x="2094501" y="2759526"/>
            <a:ext cx="180000" cy="180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2050777" y="538307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</a:t>
            </a:r>
            <a:endParaRPr lang="fr-FR" sz="2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964581" y="2870967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</a:t>
            </a:r>
            <a:endParaRPr lang="fr-FR" sz="2400" b="1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8993197" y="2015748"/>
            <a:ext cx="0" cy="446693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7956513" y="4811965"/>
            <a:ext cx="0" cy="1692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8897661" y="6482687"/>
                <a:ext cx="44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661" y="6482687"/>
                <a:ext cx="4436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7680235" y="6535007"/>
                <a:ext cx="44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235" y="6535007"/>
                <a:ext cx="4436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3832517" y="148511"/>
                <a:ext cx="795664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De A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 smtClean="0"/>
                  <a:t>B: Compression adiabatique réversible: isentropique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517" y="148511"/>
                <a:ext cx="7956645" cy="738664"/>
              </a:xfrm>
              <a:prstGeom prst="rect">
                <a:avLst/>
              </a:prstGeom>
              <a:blipFill>
                <a:blip r:embed="rId8"/>
                <a:stretch>
                  <a:fillRect l="-1226" t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7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6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7" y="439714"/>
            <a:ext cx="9791201" cy="6527468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-263402" y="0"/>
            <a:ext cx="3693084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smtClean="0"/>
              <a:t>Le réfrigérateur</a:t>
            </a:r>
            <a:endParaRPr lang="fr-FR" sz="4000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2695982" y="4821144"/>
            <a:ext cx="5256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=1,6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21" y="4668729"/>
                <a:ext cx="182978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H="1">
            <a:off x="2753309" y="2082862"/>
            <a:ext cx="6192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B</a:t>
            </a:r>
            <a:endParaRPr lang="fr-FR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=18,3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08" y="1701762"/>
                <a:ext cx="182978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7652387" y="4744063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</a:t>
            </a:r>
            <a:endParaRPr lang="fr-FR" sz="2400" b="1" dirty="0">
              <a:solidFill>
                <a:srgbClr val="7030A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60000" flipV="1">
            <a:off x="8214259" y="3537109"/>
            <a:ext cx="237127" cy="6509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043941" y="1546530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5321331" y="2072196"/>
            <a:ext cx="3636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042799" y="2075878"/>
            <a:ext cx="1274872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Multiplication 34"/>
          <p:cNvSpPr/>
          <p:nvPr/>
        </p:nvSpPr>
        <p:spPr>
          <a:xfrm>
            <a:off x="8897661" y="1958868"/>
            <a:ext cx="180000" cy="18000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5064997" y="1560073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C</a:t>
            </a:r>
            <a:endParaRPr lang="fr-FR" sz="2400" b="1" dirty="0">
              <a:solidFill>
                <a:srgbClr val="00B0F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5309217" y="2089613"/>
            <a:ext cx="0" cy="27360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5306085" y="2496530"/>
            <a:ext cx="0" cy="13033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901472" y="5141521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D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47" name="Multiplication 46"/>
          <p:cNvSpPr/>
          <p:nvPr/>
        </p:nvSpPr>
        <p:spPr>
          <a:xfrm>
            <a:off x="5216085" y="1990598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5306085" y="4817244"/>
            <a:ext cx="262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6139975" y="4810852"/>
            <a:ext cx="957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-240000" flipV="1">
            <a:off x="7888656" y="2079583"/>
            <a:ext cx="1174056" cy="2700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6"/>
          <p:cNvSpPr/>
          <p:nvPr/>
        </p:nvSpPr>
        <p:spPr>
          <a:xfrm>
            <a:off x="7861982" y="4713148"/>
            <a:ext cx="180000" cy="180000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Multiplication 48"/>
          <p:cNvSpPr/>
          <p:nvPr/>
        </p:nvSpPr>
        <p:spPr>
          <a:xfrm>
            <a:off x="5216085" y="4736298"/>
            <a:ext cx="180000" cy="180000"/>
          </a:xfrm>
          <a:prstGeom prst="mathMultiply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" y="702982"/>
            <a:ext cx="2332554" cy="2374582"/>
          </a:xfrm>
          <a:prstGeom prst="rect">
            <a:avLst/>
          </a:prstGeom>
        </p:spPr>
      </p:pic>
      <p:sp>
        <p:nvSpPr>
          <p:cNvPr id="38" name="Multiplication 37"/>
          <p:cNvSpPr/>
          <p:nvPr/>
        </p:nvSpPr>
        <p:spPr>
          <a:xfrm>
            <a:off x="235334" y="2759526"/>
            <a:ext cx="180000" cy="180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81891" y="2944328"/>
            <a:ext cx="29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</a:t>
            </a:r>
            <a:endParaRPr lang="fr-FR" sz="2400" b="1" dirty="0"/>
          </a:p>
        </p:txBody>
      </p:sp>
      <p:sp>
        <p:nvSpPr>
          <p:cNvPr id="40" name="Multiplication 39"/>
          <p:cNvSpPr/>
          <p:nvPr/>
        </p:nvSpPr>
        <p:spPr>
          <a:xfrm>
            <a:off x="235334" y="931413"/>
            <a:ext cx="180000" cy="180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59964" y="508548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</a:t>
            </a:r>
            <a:endParaRPr lang="fr-FR" sz="2400" b="1" dirty="0"/>
          </a:p>
        </p:txBody>
      </p:sp>
      <p:sp>
        <p:nvSpPr>
          <p:cNvPr id="48" name="Multiplication 47"/>
          <p:cNvSpPr/>
          <p:nvPr/>
        </p:nvSpPr>
        <p:spPr>
          <a:xfrm>
            <a:off x="2095133" y="931413"/>
            <a:ext cx="180000" cy="180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Multiplication 55"/>
          <p:cNvSpPr/>
          <p:nvPr/>
        </p:nvSpPr>
        <p:spPr>
          <a:xfrm>
            <a:off x="2094501" y="2759526"/>
            <a:ext cx="180000" cy="180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2050777" y="538307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</a:t>
            </a:r>
            <a:endParaRPr lang="fr-FR" sz="2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964581" y="2870967"/>
            <a:ext cx="2973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</a:t>
            </a:r>
            <a:endParaRPr lang="fr-FR" sz="2400" b="1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5306085" y="4780339"/>
            <a:ext cx="0" cy="183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7956513" y="4811965"/>
            <a:ext cx="0" cy="1692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097909" y="6538731"/>
                <a:ext cx="44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909" y="6538731"/>
                <a:ext cx="4436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7680235" y="6535007"/>
                <a:ext cx="44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235" y="6535007"/>
                <a:ext cx="4436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3876574" y="153292"/>
                <a:ext cx="732893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De D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 smtClean="0"/>
                  <a:t>A: Vaporisation partielle isobare, isotherme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74" y="153292"/>
                <a:ext cx="7328934" cy="738664"/>
              </a:xfrm>
              <a:prstGeom prst="rect">
                <a:avLst/>
              </a:prstGeom>
              <a:blipFill>
                <a:blip r:embed="rId8"/>
                <a:stretch>
                  <a:fillRect l="-1331" t="-66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8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39987" y="2169995"/>
            <a:ext cx="32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bg1"/>
                </a:solidFill>
              </a:rPr>
              <a:t>Annexe</a:t>
            </a:r>
            <a:endParaRPr lang="fr-FR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5091" y="395786"/>
            <a:ext cx="4675723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500" dirty="0" smtClean="0"/>
              <a:t>Cycle de Stirling</a:t>
            </a:r>
            <a:endParaRPr lang="fr-FR" sz="45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" y="1781032"/>
            <a:ext cx="5213445" cy="391008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901744" y="395785"/>
            <a:ext cx="6129665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 smtClean="0"/>
              <a:t>Cycle de Beau de Rochas</a:t>
            </a:r>
            <a:endParaRPr lang="fr-FR" sz="44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5483134" y="-19921"/>
            <a:ext cx="0" cy="691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5" y="1781032"/>
            <a:ext cx="5213445" cy="39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rganigramme : Terminateur 38"/>
          <p:cNvSpPr/>
          <p:nvPr/>
        </p:nvSpPr>
        <p:spPr>
          <a:xfrm>
            <a:off x="1090746" y="1284879"/>
            <a:ext cx="1495699" cy="545884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5483134" y="-19921"/>
            <a:ext cx="0" cy="691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1064622" y="2356110"/>
            <a:ext cx="1515293" cy="1144736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01782" y="2671519"/>
            <a:ext cx="126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Système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3169917" y="2455816"/>
            <a:ext cx="1449977" cy="945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137259" y="2425761"/>
                <a:ext cx="1515291" cy="1015663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solidFill>
                      <a:schemeClr val="bg1"/>
                    </a:solidFill>
                  </a:rPr>
                  <a:t>Source à température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259" y="2425761"/>
                <a:ext cx="1515291" cy="1015663"/>
              </a:xfrm>
              <a:prstGeom prst="rect">
                <a:avLst/>
              </a:prstGeom>
              <a:blipFill>
                <a:blip r:embed="rId2"/>
                <a:stretch>
                  <a:fillRect l="-4435" t="-3593" r="-6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>
            <a:stCxn id="10" idx="1"/>
            <a:endCxn id="7" idx="6"/>
          </p:cNvCxnSpPr>
          <p:nvPr/>
        </p:nvCxnSpPr>
        <p:spPr>
          <a:xfrm flipH="1" flipV="1">
            <a:off x="2579915" y="2928478"/>
            <a:ext cx="557344" cy="5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835330" y="1823012"/>
            <a:ext cx="0" cy="5330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666998" y="2411462"/>
            <a:ext cx="55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234443" y="1781403"/>
            <a:ext cx="55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W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4541" y="187164"/>
            <a:ext cx="472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 smtClean="0">
                <a:latin typeface="Bookman Old Style" panose="02050604050505020204" pitchFamily="18" charset="0"/>
              </a:rPr>
              <a:t>Machine Monotherme</a:t>
            </a:r>
            <a:endParaRPr lang="fr-FR" sz="3200" i="1" u="sng" dirty="0">
              <a:latin typeface="Bookman Old Style" panose="020506040505050202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155179" y="187163"/>
            <a:ext cx="387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 smtClean="0">
                <a:latin typeface="Bookman Old Style" panose="02050604050505020204" pitchFamily="18" charset="0"/>
              </a:rPr>
              <a:t>Machine Ditherme</a:t>
            </a:r>
            <a:endParaRPr lang="fr-FR" sz="3200" i="1" u="sng" dirty="0">
              <a:latin typeface="Bookman Old Style" panose="020506040505050202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6773" y="4457989"/>
            <a:ext cx="4944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On a W&gt;0 et Q&lt;0</a:t>
            </a:r>
          </a:p>
          <a:p>
            <a:endParaRPr lang="fr-FR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rgbClr val="FF0000"/>
                </a:solidFill>
              </a:rPr>
              <a:t>Ne marche qu’en mode récepteur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077684" y="1371231"/>
            <a:ext cx="151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Extérieur</a:t>
            </a:r>
            <a:endParaRPr lang="fr-FR" sz="2000" dirty="0"/>
          </a:p>
        </p:txBody>
      </p:sp>
      <p:sp>
        <p:nvSpPr>
          <p:cNvPr id="42" name="Organigramme : Terminateur 41"/>
          <p:cNvSpPr/>
          <p:nvPr/>
        </p:nvSpPr>
        <p:spPr>
          <a:xfrm>
            <a:off x="8203474" y="1275502"/>
            <a:ext cx="1495699" cy="545884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8177350" y="2346733"/>
            <a:ext cx="1515293" cy="1144736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8314510" y="2662142"/>
            <a:ext cx="126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Système</a:t>
            </a:r>
            <a:endParaRPr lang="fr-FR" sz="2400" dirty="0"/>
          </a:p>
        </p:txBody>
      </p:sp>
      <p:sp>
        <p:nvSpPr>
          <p:cNvPr id="45" name="Rectangle 44"/>
          <p:cNvSpPr/>
          <p:nvPr/>
        </p:nvSpPr>
        <p:spPr>
          <a:xfrm>
            <a:off x="10309859" y="2430888"/>
            <a:ext cx="1449977" cy="9453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10277202" y="2565156"/>
                <a:ext cx="15152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solidFill>
                      <a:schemeClr val="bg1"/>
                    </a:solidFill>
                  </a:rPr>
                  <a:t>Source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haude</m:t>
                    </m:r>
                    <m:r>
                      <a:rPr lang="fr-FR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202" y="2565156"/>
                <a:ext cx="1515291" cy="707886"/>
              </a:xfrm>
              <a:prstGeom prst="rect">
                <a:avLst/>
              </a:prstGeom>
              <a:blipFill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/>
          <p:cNvCxnSpPr>
            <a:stCxn id="46" idx="1"/>
            <a:endCxn id="43" idx="6"/>
          </p:cNvCxnSpPr>
          <p:nvPr/>
        </p:nvCxnSpPr>
        <p:spPr>
          <a:xfrm flipH="1">
            <a:off x="9692643" y="2919099"/>
            <a:ext cx="584559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8948058" y="1813635"/>
            <a:ext cx="0" cy="5330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9752513" y="2403574"/>
                <a:ext cx="55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13" y="2403574"/>
                <a:ext cx="557346" cy="461665"/>
              </a:xfrm>
              <a:prstGeom prst="rect">
                <a:avLst/>
              </a:prstGeom>
              <a:blipFill>
                <a:blip r:embed="rId4"/>
                <a:stretch>
                  <a:fillRect l="-5495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/>
          <p:cNvSpPr txBox="1"/>
          <p:nvPr/>
        </p:nvSpPr>
        <p:spPr>
          <a:xfrm>
            <a:off x="8347171" y="1772026"/>
            <a:ext cx="55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W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190412" y="1361854"/>
            <a:ext cx="151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Extérieur</a:t>
            </a:r>
            <a:endParaRPr lang="fr-FR" sz="2000" dirty="0"/>
          </a:p>
        </p:txBody>
      </p:sp>
      <p:sp>
        <p:nvSpPr>
          <p:cNvPr id="57" name="Rectangle 56"/>
          <p:cNvSpPr/>
          <p:nvPr/>
        </p:nvSpPr>
        <p:spPr>
          <a:xfrm>
            <a:off x="6090547" y="2430888"/>
            <a:ext cx="1449977" cy="945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6058979" y="2526720"/>
                <a:ext cx="1515291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/>
                  <a:t>Source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roide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79" y="2526720"/>
                <a:ext cx="1515291" cy="732508"/>
              </a:xfrm>
              <a:prstGeom prst="rect">
                <a:avLst/>
              </a:prstGeom>
              <a:blipFill>
                <a:blip r:embed="rId5"/>
                <a:stretch>
                  <a:fillRect t="-4132" b="-107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cteur droit avec flèche 59"/>
          <p:cNvCxnSpPr/>
          <p:nvPr/>
        </p:nvCxnSpPr>
        <p:spPr>
          <a:xfrm>
            <a:off x="7547055" y="2915379"/>
            <a:ext cx="6041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7540524" y="2420596"/>
                <a:ext cx="557346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524" y="2420596"/>
                <a:ext cx="557346" cy="496674"/>
              </a:xfrm>
              <a:prstGeom prst="rect">
                <a:avLst/>
              </a:prstGeom>
              <a:blipFill>
                <a:blip r:embed="rId6"/>
                <a:stretch>
                  <a:fillRect l="-6593"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6639076" y="3934769"/>
            <a:ext cx="145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Moteur</a:t>
            </a:r>
            <a:endParaRPr lang="fr-FR" sz="2400" i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6372901" y="4709721"/>
                <a:ext cx="2635439" cy="185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ym typeface="Wingdings" panose="05000000000000000000" pitchFamily="2" charset="2"/>
                  </a:rPr>
                  <a:t>W&lt;0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800" b="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800" b="0" i="0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fr-FR" sz="2800" dirty="0" smtClean="0">
                    <a:sym typeface="Wingdings" panose="05000000000000000000" pitchFamily="2" charset="2"/>
                  </a:rPr>
                  <a:t>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sz="2800" b="0" i="0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 smtClean="0">
                    <a:sym typeface="Wingdings" panose="05000000000000000000" pitchFamily="2" charset="2"/>
                  </a:rPr>
                  <a:t>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8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01" y="4709721"/>
                <a:ext cx="2635439" cy="1850378"/>
              </a:xfrm>
              <a:prstGeom prst="rect">
                <a:avLst/>
              </a:prstGeom>
              <a:blipFill>
                <a:blip r:embed="rId7"/>
                <a:stretch>
                  <a:fillRect l="-4157" t="-33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8948057" y="3898624"/>
            <a:ext cx="15244" cy="276535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9705703" y="3934932"/>
            <a:ext cx="206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Récepteur</a:t>
            </a:r>
            <a:endParaRPr lang="fr-FR" sz="2800" i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9752513" y="4709721"/>
                <a:ext cx="1785944" cy="185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ym typeface="Wingdings" panose="05000000000000000000" pitchFamily="2" charset="2"/>
                  </a:rPr>
                  <a:t>W&gt;0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800" b="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800" b="0" i="0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 smtClean="0">
                    <a:sym typeface="Wingdings" panose="05000000000000000000" pitchFamily="2" charset="2"/>
                  </a:rPr>
                  <a:t>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sz="2800" b="0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fr-FR" sz="2800" dirty="0" smtClean="0">
                    <a:sym typeface="Wingdings" panose="05000000000000000000" pitchFamily="2" charset="2"/>
                  </a:rPr>
                  <a:t>0</a:t>
                </a:r>
              </a:p>
              <a:p>
                <a:endParaRPr lang="fr-FR" sz="2800" b="0" i="1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13" y="4709721"/>
                <a:ext cx="1785944" cy="1850378"/>
              </a:xfrm>
              <a:prstGeom prst="rect">
                <a:avLst/>
              </a:prstGeom>
              <a:blipFill>
                <a:blip r:embed="rId8"/>
                <a:stretch>
                  <a:fillRect l="-6143" t="-33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4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97280" y="286603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smtClean="0"/>
              <a:t>Cycle de Carnot</a:t>
            </a:r>
            <a:endParaRPr lang="fr-FR" sz="6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688" r="50005" b="6506"/>
          <a:stretch/>
        </p:blipFill>
        <p:spPr>
          <a:xfrm>
            <a:off x="5902692" y="968991"/>
            <a:ext cx="4797151" cy="43813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3605" r="1" b="6131"/>
          <a:stretch/>
        </p:blipFill>
        <p:spPr>
          <a:xfrm>
            <a:off x="464024" y="1009935"/>
            <a:ext cx="4558352" cy="42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15644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" y="1760921"/>
            <a:ext cx="4503761" cy="388129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63270" y="475810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391012" y="4816042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55581" y="226527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17255" y="2267021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238392" y="3873764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15835" y="4219607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I</a:t>
            </a:r>
            <a:endParaRPr lang="fr-FR" sz="24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69765" y="4611331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91012" y="3546774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D</a:t>
            </a:r>
            <a:endParaRPr lang="fr-FR" sz="24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015205" y="1857610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C</a:t>
            </a:r>
            <a:endParaRPr lang="fr-FR" sz="2400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76998" y="2333514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B</a:t>
            </a:r>
            <a:endParaRPr lang="fr-FR" sz="2400" b="1" i="1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856959" y="5738900"/>
            <a:ext cx="3595102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latin typeface="Bookman Old Style" panose="02050604050505020204" pitchFamily="18" charset="0"/>
              </a:rPr>
              <a:t>Cycle Réel</a:t>
            </a:r>
            <a:endParaRPr lang="fr-FR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15644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" y="1760921"/>
            <a:ext cx="4503761" cy="388129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63270" y="475810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391012" y="4816042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55581" y="226527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17255" y="2267021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238392" y="3873764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15835" y="4219607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I</a:t>
            </a:r>
            <a:endParaRPr lang="fr-FR" sz="24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69765" y="4611331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91012" y="3546774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D</a:t>
            </a:r>
            <a:endParaRPr lang="fr-FR" sz="24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015205" y="1857610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C</a:t>
            </a:r>
            <a:endParaRPr lang="fr-FR" sz="2400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76998" y="2333514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B</a:t>
            </a:r>
            <a:endParaRPr lang="fr-FR" sz="2400" b="1" i="1" dirty="0"/>
          </a:p>
        </p:txBody>
      </p:sp>
      <p:sp>
        <p:nvSpPr>
          <p:cNvPr id="18" name="Flèche droite 17"/>
          <p:cNvSpPr/>
          <p:nvPr/>
        </p:nvSpPr>
        <p:spPr>
          <a:xfrm>
            <a:off x="5083175" y="3316406"/>
            <a:ext cx="2054603" cy="3275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052774" y="2858732"/>
            <a:ext cx="21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Modélisation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856959" y="5738900"/>
            <a:ext cx="3595102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latin typeface="Bookman Old Style" panose="02050604050505020204" pitchFamily="18" charset="0"/>
              </a:rPr>
              <a:t>Cycle Réel</a:t>
            </a:r>
            <a:endParaRPr lang="fr-FR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15644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96" y="1659663"/>
            <a:ext cx="5310064" cy="39825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" y="1760921"/>
            <a:ext cx="4503761" cy="388129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63270" y="475810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391012" y="4816042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55581" y="226527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17255" y="2267021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238392" y="3873764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15835" y="4219607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I</a:t>
            </a:r>
            <a:endParaRPr lang="fr-FR" sz="24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69765" y="4611331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91012" y="3546774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D</a:t>
            </a:r>
            <a:endParaRPr lang="fr-FR" sz="24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015205" y="1857610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C</a:t>
            </a:r>
            <a:endParaRPr lang="fr-FR" sz="2400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76998" y="2333514"/>
            <a:ext cx="27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B</a:t>
            </a:r>
            <a:endParaRPr lang="fr-FR" sz="2400" b="1" i="1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7778942" y="5706920"/>
            <a:ext cx="3595102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latin typeface="Bookman Old Style" panose="02050604050505020204" pitchFamily="18" charset="0"/>
              </a:rPr>
              <a:t>Cycle Diesel</a:t>
            </a:r>
            <a:endParaRPr lang="fr-FR" sz="3600" dirty="0">
              <a:latin typeface="Bookman Old Style" panose="02050604050505020204" pitchFamily="18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5083175" y="3316406"/>
            <a:ext cx="2054603" cy="3275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052774" y="2858732"/>
            <a:ext cx="21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Modélisation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856959" y="5738900"/>
            <a:ext cx="3595102" cy="7369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latin typeface="Bookman Old Style" panose="02050604050505020204" pitchFamily="18" charset="0"/>
              </a:rPr>
              <a:t>Cycle Réel</a:t>
            </a:r>
            <a:endParaRPr lang="fr-FR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15644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569985"/>
            <a:ext cx="5000229" cy="3848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re 1"/>
              <p:cNvSpPr txBox="1">
                <a:spLocks/>
              </p:cNvSpPr>
              <p:nvPr/>
            </p:nvSpPr>
            <p:spPr>
              <a:xfrm>
                <a:off x="2931468" y="6000046"/>
                <a:ext cx="6826751" cy="736979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3600" dirty="0" smtClean="0">
                    <a:latin typeface="Bookman Old Style" panose="020506040505050202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3600" dirty="0" smtClean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A: </a:t>
                </a:r>
                <a:r>
                  <a:rPr lang="fr-FR" sz="3600" dirty="0" smtClean="0">
                    <a:latin typeface="Bookman Old Style" panose="02050604050505020204" pitchFamily="18" charset="0"/>
                  </a:rPr>
                  <a:t>Admission isobare de l’air</a:t>
                </a:r>
                <a:endParaRPr lang="fr-FR" sz="36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4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468" y="6000046"/>
                <a:ext cx="6826751" cy="736979"/>
              </a:xfrm>
              <a:prstGeom prst="rect">
                <a:avLst/>
              </a:prstGeom>
              <a:blipFill>
                <a:blip r:embed="rId6"/>
                <a:stretch>
                  <a:fillRect l="-1696" t="-23967" r="-1607" b="-41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2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15644" y="251119"/>
            <a:ext cx="10058400" cy="7369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/>
              <a:t>Moteur à explosion interne</a:t>
            </a:r>
            <a:endParaRPr lang="fr-FR" sz="6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9" y="1603695"/>
            <a:ext cx="5090426" cy="384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/>
              <p:cNvSpPr txBox="1">
                <a:spLocks/>
              </p:cNvSpPr>
              <p:nvPr/>
            </p:nvSpPr>
            <p:spPr>
              <a:xfrm>
                <a:off x="1452655" y="6067692"/>
                <a:ext cx="9784378" cy="7369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3500" dirty="0" smtClean="0">
                    <a:latin typeface="Bookman Old Style" panose="0205060405050502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fr-FR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3500" dirty="0" smtClean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B: </a:t>
                </a:r>
                <a:r>
                  <a:rPr lang="fr-FR" sz="3500" dirty="0" smtClean="0">
                    <a:latin typeface="Bookman Old Style" panose="02050604050505020204" pitchFamily="18" charset="0"/>
                  </a:rPr>
                  <a:t>Compression adiabatique réversible</a:t>
                </a:r>
                <a:endParaRPr lang="fr-FR" sz="35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55" y="6067692"/>
                <a:ext cx="9784378" cy="736979"/>
              </a:xfrm>
              <a:prstGeom prst="rect">
                <a:avLst/>
              </a:prstGeom>
              <a:blipFill>
                <a:blip r:embed="rId6"/>
                <a:stretch>
                  <a:fillRect t="-23967" b="-41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9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1110</Words>
  <Application>Microsoft Office PowerPoint</Application>
  <PresentationFormat>Grand écran</PresentationFormat>
  <Paragraphs>248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Bookman Old Style</vt:lpstr>
      <vt:lpstr>Calibri</vt:lpstr>
      <vt:lpstr>Calibri Light</vt:lpstr>
      <vt:lpstr>Cambria Math</vt:lpstr>
      <vt:lpstr>Wingdings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Machines thermiques réelles</dc:title>
  <dc:creator>juliette plo</dc:creator>
  <cp:lastModifiedBy>juliette plo</cp:lastModifiedBy>
  <cp:revision>77</cp:revision>
  <dcterms:created xsi:type="dcterms:W3CDTF">2021-01-30T10:04:26Z</dcterms:created>
  <dcterms:modified xsi:type="dcterms:W3CDTF">2021-02-07T14:50:19Z</dcterms:modified>
</cp:coreProperties>
</file>