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60" r:id="rId4"/>
    <p:sldId id="259" r:id="rId5"/>
    <p:sldId id="266" r:id="rId6"/>
    <p:sldId id="262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  <a:srgbClr val="008000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77" autoAdjust="0"/>
    <p:restoredTop sz="94660"/>
  </p:normalViewPr>
  <p:slideViewPr>
    <p:cSldViewPr snapToGrid="0">
      <p:cViewPr varScale="1">
        <p:scale>
          <a:sx n="81" d="100"/>
          <a:sy n="81" d="100"/>
        </p:scale>
        <p:origin x="96" y="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69194D-8A10-440D-8AE4-6C707BCF6E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43AA269-376D-4999-8C37-17AB23710A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92AC61-FD2C-46C7-BC92-DDDB4A8C4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9B2F1-6D0E-40FA-A81A-B29F5AFBB213}" type="datetimeFigureOut">
              <a:rPr lang="fr-FR" smtClean="0"/>
              <a:t>09/02/2021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69ABEC-44F0-4E31-8FAD-1B9B6F043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0830944-15BB-43AA-9230-E2F76C7D8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0C5EC-5E5E-48B4-9FA9-2950361195C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23745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6E797E-F89C-489D-B657-59CAC8E14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A69894B-FDD2-4A9A-BE10-1ECF2EFAB7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B957E0-2114-4889-BF87-8B77E5AA1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9B2F1-6D0E-40FA-A81A-B29F5AFBB213}" type="datetimeFigureOut">
              <a:rPr lang="fr-FR" smtClean="0"/>
              <a:t>09/02/2021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8BCEED-BBFC-42E6-B40D-18A7E136B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70996A6-FB64-4B51-8724-8E6ED49EB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0C5EC-5E5E-48B4-9FA9-2950361195C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32090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D243606-DC73-47CC-8CC0-DB15C1ADBD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E6F1AC0-8E77-4C23-A4A1-EB05878269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C50098F-680C-4443-84B1-B29AF3743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9B2F1-6D0E-40FA-A81A-B29F5AFBB213}" type="datetimeFigureOut">
              <a:rPr lang="fr-FR" smtClean="0"/>
              <a:t>09/02/2021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3D58B9-07CC-4223-8642-AF0FB5A4D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774C51C-6AB8-4F0A-8296-246392332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0C5EC-5E5E-48B4-9FA9-2950361195C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1999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AC7C38-1075-48E4-AD7F-FF5BE1547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39D9DF1-D696-4FDE-B861-1E98FA2000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2283FA-DD23-4DCF-BA48-D81363137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9B2F1-6D0E-40FA-A81A-B29F5AFBB213}" type="datetimeFigureOut">
              <a:rPr lang="fr-FR" smtClean="0"/>
              <a:t>09/02/2021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89A0C7-B616-4D5C-8C1D-AFFBB53F4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F9C82E0-3AA9-44E5-809E-B534A23FF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0C5EC-5E5E-48B4-9FA9-2950361195C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77918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6A481E-B8A6-466D-A495-27132B95B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245BD02-0370-4268-BB7D-596489D2E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C2D6F74-3562-400B-8773-09FE912C1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9B2F1-6D0E-40FA-A81A-B29F5AFBB213}" type="datetimeFigureOut">
              <a:rPr lang="fr-FR" smtClean="0"/>
              <a:t>09/02/2021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D5BA5BB-8D7A-46C4-A614-09A8376A8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C73DF7B-8167-4806-8856-9A2C7DB65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0C5EC-5E5E-48B4-9FA9-2950361195C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65337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8BD5DE-0D43-4F0D-83A7-3FD9EA69B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B64F253-860F-4B85-B8B5-465AE16256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F7D67A8-3D69-4921-AEC7-495B49647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D02CEE7-E64A-4998-85D2-71DC9CC01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9B2F1-6D0E-40FA-A81A-B29F5AFBB213}" type="datetimeFigureOut">
              <a:rPr lang="fr-FR" smtClean="0"/>
              <a:t>09/02/2021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B389456-5195-48B7-BF01-CA25356FD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4B6376F-4BFF-4FC4-A603-53FCE475F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0C5EC-5E5E-48B4-9FA9-2950361195C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84423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0D5B8C-FEEF-49FD-A91A-9F70E7968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6A23EA0-0225-43D2-AD25-22FA997D62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93C7BAB-1AAD-434D-9A55-1CF482416E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B222AA8-9659-4AF7-A82D-C1D4D14A60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6EEE1CD-4D68-4620-9723-09AC930A4D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8026D35-8ED8-4E7B-A0E3-957C9CC9D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9B2F1-6D0E-40FA-A81A-B29F5AFBB213}" type="datetimeFigureOut">
              <a:rPr lang="fr-FR" smtClean="0"/>
              <a:t>09/02/2021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6386560-F360-4D5C-AA41-8EC3E5D1C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E3C45FD-4983-478F-8462-FA2052016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0C5EC-5E5E-48B4-9FA9-2950361195C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9801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C4AC44-6881-4E7C-A27C-1E4D0BF95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5BB329A-8576-4E2B-85DA-A9F97F6A3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9B2F1-6D0E-40FA-A81A-B29F5AFBB213}" type="datetimeFigureOut">
              <a:rPr lang="fr-FR" smtClean="0"/>
              <a:t>09/02/2021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452541E-0D61-4F51-89FF-595F9FF3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47F1AC6-D66D-4912-B92F-AB2480D75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0C5EC-5E5E-48B4-9FA9-2950361195C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82219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874DA09-9D4E-40A0-A395-679FFB432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9B2F1-6D0E-40FA-A81A-B29F5AFBB213}" type="datetimeFigureOut">
              <a:rPr lang="fr-FR" smtClean="0"/>
              <a:t>09/02/2021</a:t>
            </a:fld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6D8CD4B-3B95-47FD-89A6-648189B03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61D16F3-63A2-4201-92BF-8627FB0B9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0C5EC-5E5E-48B4-9FA9-2950361195C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67540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E9C1D1-7D40-49D0-BBF2-2698DDEFB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10B6E3-3EC1-4ABF-A7CB-785D50BDA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2AA3E01-CE2C-4A20-8664-9C05EE5712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90F6E34-29C2-4599-9CDD-BFE11666E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9B2F1-6D0E-40FA-A81A-B29F5AFBB213}" type="datetimeFigureOut">
              <a:rPr lang="fr-FR" smtClean="0"/>
              <a:t>09/02/2021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E3D0B26-4509-41E1-BEEB-718994769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C6C8070-8D1A-4E33-8AC2-9EB2ADABE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0C5EC-5E5E-48B4-9FA9-2950361195C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8385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7A8351-2266-48B2-92C5-A7334FF8D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CE03CA4-DF02-4076-A934-413458EBA7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112EE8D-376E-4B0B-858B-4D58888A79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9779766-DF57-41FA-AD72-95B73DCD2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9B2F1-6D0E-40FA-A81A-B29F5AFBB213}" type="datetimeFigureOut">
              <a:rPr lang="fr-FR" smtClean="0"/>
              <a:t>09/02/2021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547FB98-DB0B-4D2F-B2A3-3B0958C13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17715C7-EC28-4CA2-A218-AD0044910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0C5EC-5E5E-48B4-9FA9-2950361195C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4644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91ACD0-3FE5-4585-81E5-EC5D99019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BEFD351-65D4-41E9-A7E2-958D010B24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0DD7E22-26DD-4553-A524-62F303909E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9B2F1-6D0E-40FA-A81A-B29F5AFBB213}" type="datetimeFigureOut">
              <a:rPr lang="fr-FR" smtClean="0"/>
              <a:t>09/02/2021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97E021-9F53-46E8-8725-C671472673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8776184-5BA4-47C5-A91A-832FE5FDE9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0C5EC-5E5E-48B4-9FA9-2950361195C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59992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0.png"/><Relationship Id="rId4" Type="http://schemas.openxmlformats.org/officeDocument/2006/relationships/image" Target="../media/image9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28AE35-5E3B-41D1-BA25-2BBF1CB7A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3494" y="267848"/>
            <a:ext cx="9609306" cy="1325563"/>
          </a:xfrm>
        </p:spPr>
        <p:txBody>
          <a:bodyPr/>
          <a:lstStyle/>
          <a:p>
            <a:r>
              <a:rPr lang="fr-FR" dirty="0"/>
              <a:t>Premier principe de la thermodynamique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F38C45D-2793-4F99-8B80-430F6B578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235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fr-FR" b="1" dirty="0"/>
              <a:t>Niveau :</a:t>
            </a:r>
            <a:r>
              <a:rPr lang="fr-FR" dirty="0"/>
              <a:t> L1</a:t>
            </a:r>
          </a:p>
          <a:p>
            <a:pPr marL="0" indent="0">
              <a:buNone/>
            </a:pPr>
            <a:r>
              <a:rPr lang="fr-FR" b="1" dirty="0"/>
              <a:t>Prérequis :</a:t>
            </a:r>
            <a:r>
              <a:rPr lang="fr-FR" dirty="0"/>
              <a:t> </a:t>
            </a:r>
          </a:p>
          <a:p>
            <a:r>
              <a:rPr lang="fr-FR" dirty="0"/>
              <a:t>Introduction à la thermodynamique : système fermé, équilibre thermodynamique, transformations, variables et fonctions d’état</a:t>
            </a:r>
          </a:p>
          <a:p>
            <a:r>
              <a:rPr lang="fr-FR" dirty="0"/>
              <a:t>Equation d’état des gaz parfait</a:t>
            </a:r>
          </a:p>
          <a:p>
            <a:r>
              <a:rPr lang="fr-FR" dirty="0"/>
              <a:t>Dérivées partielles et différentielle</a:t>
            </a:r>
          </a:p>
        </p:txBody>
      </p:sp>
    </p:spTree>
    <p:extLst>
      <p:ext uri="{BB962C8B-B14F-4D97-AF65-F5344CB8AC3E}">
        <p14:creationId xmlns:p14="http://schemas.microsoft.com/office/powerpoint/2010/main" val="3586259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D9EB7F34-1117-4FFD-A12B-EB184485BE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747" y="670510"/>
            <a:ext cx="10221362" cy="5374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888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dre 2">
            <a:extLst>
              <a:ext uri="{FF2B5EF4-FFF2-40B4-BE49-F238E27FC236}">
                <a16:creationId xmlns:a16="http://schemas.microsoft.com/office/drawing/2014/main" id="{5229E1F0-04E8-4EFB-B563-7634E06F8180}"/>
              </a:ext>
            </a:extLst>
          </p:cNvPr>
          <p:cNvSpPr/>
          <p:nvPr/>
        </p:nvSpPr>
        <p:spPr>
          <a:xfrm>
            <a:off x="1145308" y="3052423"/>
            <a:ext cx="3315855" cy="2221540"/>
          </a:xfrm>
          <a:prstGeom prst="frame">
            <a:avLst>
              <a:gd name="adj1" fmla="val 8235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dirty="0">
              <a:solidFill>
                <a:schemeClr val="tx1"/>
              </a:solidFill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6D9DBF2-D6F8-4453-9F8B-A5502F2DB36B}"/>
              </a:ext>
            </a:extLst>
          </p:cNvPr>
          <p:cNvSpPr txBox="1"/>
          <p:nvPr/>
        </p:nvSpPr>
        <p:spPr>
          <a:xfrm>
            <a:off x="2470634" y="563263"/>
            <a:ext cx="68275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Exemple d’une transformation </a:t>
            </a:r>
            <a:r>
              <a:rPr lang="fr-FR" sz="2800" b="1" dirty="0"/>
              <a:t>isobare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42A94D1-C6B7-48C3-A81E-CF0027541E07}"/>
              </a:ext>
            </a:extLst>
          </p:cNvPr>
          <p:cNvSpPr txBox="1"/>
          <p:nvPr/>
        </p:nvSpPr>
        <p:spPr>
          <a:xfrm>
            <a:off x="2124953" y="5454184"/>
            <a:ext cx="1661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État initial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6A0BF95-BD44-4E34-A66C-46E1F7D2522C}"/>
              </a:ext>
            </a:extLst>
          </p:cNvPr>
          <p:cNvSpPr txBox="1"/>
          <p:nvPr/>
        </p:nvSpPr>
        <p:spPr>
          <a:xfrm>
            <a:off x="4073237" y="1948872"/>
            <a:ext cx="4276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Système : gaz dans l’enceinte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>
                <a:extLst>
                  <a:ext uri="{FF2B5EF4-FFF2-40B4-BE49-F238E27FC236}">
                    <a16:creationId xmlns:a16="http://schemas.microsoft.com/office/drawing/2014/main" id="{C297D8DD-EEBC-43C3-B725-13F549AA7307}"/>
                  </a:ext>
                </a:extLst>
              </p:cNvPr>
              <p:cNvSpPr txBox="1"/>
              <p:nvPr/>
            </p:nvSpPr>
            <p:spPr>
              <a:xfrm>
                <a:off x="1581110" y="4459789"/>
                <a:ext cx="1670091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fr-FR" sz="2800" dirty="0"/>
              </a:p>
            </p:txBody>
          </p:sp>
        </mc:Choice>
        <mc:Fallback xmlns="">
          <p:sp>
            <p:nvSpPr>
              <p:cNvPr id="15" name="ZoneTexte 14">
                <a:extLst>
                  <a:ext uri="{FF2B5EF4-FFF2-40B4-BE49-F238E27FC236}">
                    <a16:creationId xmlns:a16="http://schemas.microsoft.com/office/drawing/2014/main" id="{C297D8DD-EEBC-43C3-B725-13F549AA73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1110" y="4459789"/>
                <a:ext cx="1670091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2F08FA3A-B1FA-4EFA-A72D-E98B77CB85D6}"/>
              </a:ext>
            </a:extLst>
          </p:cNvPr>
          <p:cNvSpPr/>
          <p:nvPr/>
        </p:nvSpPr>
        <p:spPr>
          <a:xfrm>
            <a:off x="3687003" y="3277157"/>
            <a:ext cx="267854" cy="1775135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Cadre 17">
            <a:extLst>
              <a:ext uri="{FF2B5EF4-FFF2-40B4-BE49-F238E27FC236}">
                <a16:creationId xmlns:a16="http://schemas.microsoft.com/office/drawing/2014/main" id="{EE56382D-D57A-47C5-8AF2-57544E6F14D9}"/>
              </a:ext>
            </a:extLst>
          </p:cNvPr>
          <p:cNvSpPr/>
          <p:nvPr/>
        </p:nvSpPr>
        <p:spPr>
          <a:xfrm>
            <a:off x="7458363" y="3057152"/>
            <a:ext cx="3315855" cy="2221540"/>
          </a:xfrm>
          <a:prstGeom prst="frame">
            <a:avLst>
              <a:gd name="adj1" fmla="val 8235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dirty="0">
              <a:solidFill>
                <a:schemeClr val="tx1"/>
              </a:solidFill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A651A755-F9A3-4B12-94CB-5B1D0EC4D7CA}"/>
              </a:ext>
            </a:extLst>
          </p:cNvPr>
          <p:cNvSpPr txBox="1"/>
          <p:nvPr/>
        </p:nvSpPr>
        <p:spPr>
          <a:xfrm>
            <a:off x="8438008" y="5458913"/>
            <a:ext cx="1661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État final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F250C50-A27C-4C64-84AA-BA8F0DADAE52}"/>
              </a:ext>
            </a:extLst>
          </p:cNvPr>
          <p:cNvSpPr/>
          <p:nvPr/>
        </p:nvSpPr>
        <p:spPr>
          <a:xfrm>
            <a:off x="10432473" y="3256717"/>
            <a:ext cx="544946" cy="181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ZoneTexte 20">
                <a:extLst>
                  <a:ext uri="{FF2B5EF4-FFF2-40B4-BE49-F238E27FC236}">
                    <a16:creationId xmlns:a16="http://schemas.microsoft.com/office/drawing/2014/main" id="{1F75D486-F376-4887-8DC8-8E1781115A4B}"/>
                  </a:ext>
                </a:extLst>
              </p:cNvPr>
              <p:cNvSpPr txBox="1"/>
              <p:nvPr/>
            </p:nvSpPr>
            <p:spPr>
              <a:xfrm>
                <a:off x="7581084" y="4439097"/>
                <a:ext cx="1670091" cy="46538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</m:oMath>
                  </m:oMathPara>
                </a14:m>
                <a:endParaRPr lang="fr-FR" sz="2800" dirty="0"/>
              </a:p>
            </p:txBody>
          </p:sp>
        </mc:Choice>
        <mc:Fallback xmlns="">
          <p:sp>
            <p:nvSpPr>
              <p:cNvPr id="21" name="ZoneTexte 20">
                <a:extLst>
                  <a:ext uri="{FF2B5EF4-FFF2-40B4-BE49-F238E27FC236}">
                    <a16:creationId xmlns:a16="http://schemas.microsoft.com/office/drawing/2014/main" id="{1F75D486-F376-4887-8DC8-8E1781115A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1084" y="4439097"/>
                <a:ext cx="1670091" cy="46538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0145C571-0047-4695-AA48-A61601FF7394}"/>
              </a:ext>
            </a:extLst>
          </p:cNvPr>
          <p:cNvSpPr/>
          <p:nvPr/>
        </p:nvSpPr>
        <p:spPr>
          <a:xfrm>
            <a:off x="9141080" y="3281886"/>
            <a:ext cx="267854" cy="1775135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ZoneTexte 22">
                <a:extLst>
                  <a:ext uri="{FF2B5EF4-FFF2-40B4-BE49-F238E27FC236}">
                    <a16:creationId xmlns:a16="http://schemas.microsoft.com/office/drawing/2014/main" id="{BC63FBD9-BA45-4114-8EF5-FDB8837560AC}"/>
                  </a:ext>
                </a:extLst>
              </p:cNvPr>
              <p:cNvSpPr txBox="1"/>
              <p:nvPr/>
            </p:nvSpPr>
            <p:spPr>
              <a:xfrm>
                <a:off x="7680531" y="3463064"/>
                <a:ext cx="1510221" cy="4653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fr-F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FR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8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fr-FR" sz="2800" i="1">
                              <a:latin typeface="Cambria Math" panose="02040503050406030204" pitchFamily="18" charset="0"/>
                            </a:rPr>
                            <m:t>𝑒𝑥𝑡</m:t>
                          </m:r>
                        </m:sub>
                      </m:sSub>
                    </m:oMath>
                  </m:oMathPara>
                </a14:m>
                <a:endParaRPr lang="fr-FR" sz="2800" dirty="0"/>
              </a:p>
            </p:txBody>
          </p:sp>
        </mc:Choice>
        <mc:Fallback>
          <p:sp>
            <p:nvSpPr>
              <p:cNvPr id="23" name="ZoneTexte 22">
                <a:extLst>
                  <a:ext uri="{FF2B5EF4-FFF2-40B4-BE49-F238E27FC236}">
                    <a16:creationId xmlns:a16="http://schemas.microsoft.com/office/drawing/2014/main" id="{BC63FBD9-BA45-4114-8EF5-FDB8837560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0531" y="3463064"/>
                <a:ext cx="1510221" cy="46538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D5142BC9-7FC7-4883-9B87-C7AD4E4BA065}"/>
              </a:ext>
            </a:extLst>
          </p:cNvPr>
          <p:cNvCxnSpPr>
            <a:cxnSpLocks/>
          </p:cNvCxnSpPr>
          <p:nvPr/>
        </p:nvCxnSpPr>
        <p:spPr>
          <a:xfrm>
            <a:off x="5384573" y="4143437"/>
            <a:ext cx="1422854" cy="0"/>
          </a:xfrm>
          <a:prstGeom prst="straightConnector1">
            <a:avLst/>
          </a:prstGeom>
          <a:ln w="38100">
            <a:solidFill>
              <a:srgbClr val="4472C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ZoneTexte 30">
                <a:extLst>
                  <a:ext uri="{FF2B5EF4-FFF2-40B4-BE49-F238E27FC236}">
                    <a16:creationId xmlns:a16="http://schemas.microsoft.com/office/drawing/2014/main" id="{2D476A04-5C73-41F4-B9DC-852607C7D526}"/>
                  </a:ext>
                </a:extLst>
              </p:cNvPr>
              <p:cNvSpPr txBox="1"/>
              <p:nvPr/>
            </p:nvSpPr>
            <p:spPr>
              <a:xfrm>
                <a:off x="7660365" y="3958219"/>
                <a:ext cx="1490986" cy="4653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8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sz="2800" i="1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fr-F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FR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8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sz="2800" i="1">
                              <a:latin typeface="Cambria Math" panose="02040503050406030204" pitchFamily="18" charset="0"/>
                            </a:rPr>
                            <m:t>𝑒𝑥𝑡</m:t>
                          </m:r>
                        </m:sub>
                      </m:sSub>
                    </m:oMath>
                  </m:oMathPara>
                </a14:m>
                <a:endParaRPr lang="fr-FR" sz="2800" dirty="0"/>
              </a:p>
            </p:txBody>
          </p:sp>
        </mc:Choice>
        <mc:Fallback xmlns="">
          <p:sp>
            <p:nvSpPr>
              <p:cNvPr id="31" name="ZoneTexte 30">
                <a:extLst>
                  <a:ext uri="{FF2B5EF4-FFF2-40B4-BE49-F238E27FC236}">
                    <a16:creationId xmlns:a16="http://schemas.microsoft.com/office/drawing/2014/main" id="{2D476A04-5C73-41F4-B9DC-852607C7D5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0365" y="3958219"/>
                <a:ext cx="1490986" cy="46538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ectangle 23">
            <a:extLst>
              <a:ext uri="{FF2B5EF4-FFF2-40B4-BE49-F238E27FC236}">
                <a16:creationId xmlns:a16="http://schemas.microsoft.com/office/drawing/2014/main" id="{85DDFBA5-7B2D-4E1E-8250-5A7396488158}"/>
              </a:ext>
            </a:extLst>
          </p:cNvPr>
          <p:cNvSpPr/>
          <p:nvPr/>
        </p:nvSpPr>
        <p:spPr>
          <a:xfrm>
            <a:off x="4130119" y="3256718"/>
            <a:ext cx="544946" cy="181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ZoneTexte 16">
                <a:extLst>
                  <a:ext uri="{FF2B5EF4-FFF2-40B4-BE49-F238E27FC236}">
                    <a16:creationId xmlns:a16="http://schemas.microsoft.com/office/drawing/2014/main" id="{B2C66B48-F2CA-4D7C-91A2-055AD3CCD263}"/>
                  </a:ext>
                </a:extLst>
              </p:cNvPr>
              <p:cNvSpPr txBox="1"/>
              <p:nvPr/>
            </p:nvSpPr>
            <p:spPr>
              <a:xfrm>
                <a:off x="4176288" y="3547488"/>
                <a:ext cx="70147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</m:sub>
                      </m:sSub>
                    </m:oMath>
                  </m:oMathPara>
                </a14:m>
                <a:endParaRPr lang="fr-FR" sz="2800" dirty="0"/>
              </a:p>
            </p:txBody>
          </p:sp>
        </mc:Choice>
        <mc:Fallback xmlns="">
          <p:sp>
            <p:nvSpPr>
              <p:cNvPr id="17" name="ZoneTexte 16">
                <a:extLst>
                  <a:ext uri="{FF2B5EF4-FFF2-40B4-BE49-F238E27FC236}">
                    <a16:creationId xmlns:a16="http://schemas.microsoft.com/office/drawing/2014/main" id="{B2C66B48-F2CA-4D7C-91A2-055AD3CCD2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6288" y="3547488"/>
                <a:ext cx="701474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ZoneTexte 29">
                <a:extLst>
                  <a:ext uri="{FF2B5EF4-FFF2-40B4-BE49-F238E27FC236}">
                    <a16:creationId xmlns:a16="http://schemas.microsoft.com/office/drawing/2014/main" id="{231141F8-786B-4F57-A90B-22EB9593FF7F}"/>
                  </a:ext>
                </a:extLst>
              </p:cNvPr>
              <p:cNvSpPr txBox="1"/>
              <p:nvPr/>
            </p:nvSpPr>
            <p:spPr>
              <a:xfrm>
                <a:off x="1739174" y="3965776"/>
                <a:ext cx="145046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fr-FR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8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fr-FR" sz="28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&gt;</m:t>
                          </m:r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</m:sub>
                      </m:sSub>
                    </m:oMath>
                  </m:oMathPara>
                </a14:m>
                <a:endParaRPr lang="fr-FR" sz="2800" dirty="0"/>
              </a:p>
            </p:txBody>
          </p:sp>
        </mc:Choice>
        <mc:Fallback xmlns="">
          <p:sp>
            <p:nvSpPr>
              <p:cNvPr id="30" name="ZoneTexte 29">
                <a:extLst>
                  <a:ext uri="{FF2B5EF4-FFF2-40B4-BE49-F238E27FC236}">
                    <a16:creationId xmlns:a16="http://schemas.microsoft.com/office/drawing/2014/main" id="{231141F8-786B-4F57-A90B-22EB9593FF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9174" y="3965776"/>
                <a:ext cx="1450462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ZoneTexte 24">
                <a:extLst>
                  <a:ext uri="{FF2B5EF4-FFF2-40B4-BE49-F238E27FC236}">
                    <a16:creationId xmlns:a16="http://schemas.microsoft.com/office/drawing/2014/main" id="{7FF955B8-5B6E-4E76-9750-9F46F5653096}"/>
                  </a:ext>
                </a:extLst>
              </p:cNvPr>
              <p:cNvSpPr txBox="1"/>
              <p:nvPr/>
            </p:nvSpPr>
            <p:spPr>
              <a:xfrm>
                <a:off x="1747467" y="3475036"/>
                <a:ext cx="146809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fr-F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F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</m:sub>
                      </m:sSub>
                    </m:oMath>
                  </m:oMathPara>
                </a14:m>
                <a:endParaRPr lang="fr-FR" sz="2800" dirty="0"/>
              </a:p>
            </p:txBody>
          </p:sp>
        </mc:Choice>
        <mc:Fallback xmlns="">
          <p:sp>
            <p:nvSpPr>
              <p:cNvPr id="25" name="ZoneTexte 24">
                <a:extLst>
                  <a:ext uri="{FF2B5EF4-FFF2-40B4-BE49-F238E27FC236}">
                    <a16:creationId xmlns:a16="http://schemas.microsoft.com/office/drawing/2014/main" id="{7FF955B8-5B6E-4E76-9750-9F46F56530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7467" y="3475036"/>
                <a:ext cx="1468094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ZoneTexte 25">
                <a:extLst>
                  <a:ext uri="{FF2B5EF4-FFF2-40B4-BE49-F238E27FC236}">
                    <a16:creationId xmlns:a16="http://schemas.microsoft.com/office/drawing/2014/main" id="{6E6AE350-D18B-4C77-BA47-7FEBBCF8F518}"/>
                  </a:ext>
                </a:extLst>
              </p:cNvPr>
              <p:cNvSpPr txBox="1"/>
              <p:nvPr/>
            </p:nvSpPr>
            <p:spPr>
              <a:xfrm>
                <a:off x="4176288" y="4165067"/>
                <a:ext cx="70147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</m:sub>
                      </m:sSub>
                    </m:oMath>
                  </m:oMathPara>
                </a14:m>
                <a:endParaRPr lang="fr-FR" sz="2800" dirty="0"/>
              </a:p>
            </p:txBody>
          </p:sp>
        </mc:Choice>
        <mc:Fallback xmlns="">
          <p:sp>
            <p:nvSpPr>
              <p:cNvPr id="26" name="ZoneTexte 25">
                <a:extLst>
                  <a:ext uri="{FF2B5EF4-FFF2-40B4-BE49-F238E27FC236}">
                    <a16:creationId xmlns:a16="http://schemas.microsoft.com/office/drawing/2014/main" id="{6E6AE350-D18B-4C77-BA47-7FEBBCF8F5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6288" y="4165067"/>
                <a:ext cx="701474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ZoneTexte 26">
                <a:extLst>
                  <a:ext uri="{FF2B5EF4-FFF2-40B4-BE49-F238E27FC236}">
                    <a16:creationId xmlns:a16="http://schemas.microsoft.com/office/drawing/2014/main" id="{915A3FF5-06B1-4AA9-B224-F61B9AA4C6A9}"/>
                  </a:ext>
                </a:extLst>
              </p:cNvPr>
              <p:cNvSpPr txBox="1"/>
              <p:nvPr/>
            </p:nvSpPr>
            <p:spPr>
              <a:xfrm>
                <a:off x="9709133" y="3547488"/>
                <a:ext cx="70147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</m:sub>
                      </m:sSub>
                    </m:oMath>
                  </m:oMathPara>
                </a14:m>
                <a:endParaRPr lang="fr-FR" sz="2800" dirty="0"/>
              </a:p>
            </p:txBody>
          </p:sp>
        </mc:Choice>
        <mc:Fallback xmlns="">
          <p:sp>
            <p:nvSpPr>
              <p:cNvPr id="27" name="ZoneTexte 26">
                <a:extLst>
                  <a:ext uri="{FF2B5EF4-FFF2-40B4-BE49-F238E27FC236}">
                    <a16:creationId xmlns:a16="http://schemas.microsoft.com/office/drawing/2014/main" id="{915A3FF5-06B1-4AA9-B224-F61B9AA4C6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09133" y="3547488"/>
                <a:ext cx="701474" cy="43088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ZoneTexte 27">
                <a:extLst>
                  <a:ext uri="{FF2B5EF4-FFF2-40B4-BE49-F238E27FC236}">
                    <a16:creationId xmlns:a16="http://schemas.microsoft.com/office/drawing/2014/main" id="{81D9C28F-1C81-4EA7-9BAE-627A7737B175}"/>
                  </a:ext>
                </a:extLst>
              </p:cNvPr>
              <p:cNvSpPr txBox="1"/>
              <p:nvPr/>
            </p:nvSpPr>
            <p:spPr>
              <a:xfrm>
                <a:off x="9709133" y="4165067"/>
                <a:ext cx="70147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</m:sub>
                      </m:sSub>
                    </m:oMath>
                  </m:oMathPara>
                </a14:m>
                <a:endParaRPr lang="fr-FR" sz="2800" dirty="0"/>
              </a:p>
            </p:txBody>
          </p:sp>
        </mc:Choice>
        <mc:Fallback xmlns="">
          <p:sp>
            <p:nvSpPr>
              <p:cNvPr id="28" name="ZoneTexte 27">
                <a:extLst>
                  <a:ext uri="{FF2B5EF4-FFF2-40B4-BE49-F238E27FC236}">
                    <a16:creationId xmlns:a16="http://schemas.microsoft.com/office/drawing/2014/main" id="{81D9C28F-1C81-4EA7-9BAE-627A7737B1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09133" y="4165067"/>
                <a:ext cx="701474" cy="43088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4609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F2C030AE-CEA6-48AB-B594-7315C702468E}"/>
              </a:ext>
            </a:extLst>
          </p:cNvPr>
          <p:cNvSpPr txBox="1"/>
          <p:nvPr/>
        </p:nvSpPr>
        <p:spPr>
          <a:xfrm>
            <a:off x="3289422" y="5223861"/>
            <a:ext cx="54924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Un gaz parfait suit les deux lois de Joule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288DFD73-F27D-4C76-B97F-8C54F08F1904}"/>
                  </a:ext>
                </a:extLst>
              </p:cNvPr>
              <p:cNvSpPr txBox="1"/>
              <p:nvPr/>
            </p:nvSpPr>
            <p:spPr>
              <a:xfrm>
                <a:off x="2495733" y="1674887"/>
                <a:ext cx="7423842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fr-FR" sz="2400" dirty="0"/>
                  <a:t>Un gaz suit la </a:t>
                </a:r>
                <a:r>
                  <a:rPr lang="fr-FR" sz="2400" i="1" dirty="0"/>
                  <a:t>première loi de Joule </a:t>
                </a:r>
                <a:r>
                  <a:rPr lang="fr-FR" sz="2400" dirty="0"/>
                  <a:t>si son énergie</a:t>
                </a:r>
              </a:p>
              <a:p>
                <a:r>
                  <a:rPr lang="fr-FR" sz="2400" dirty="0"/>
                  <a:t>interne ne dépend que de la température :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sz="2400" dirty="0"/>
              </a:p>
            </p:txBody>
          </p:sp>
        </mc:Choice>
        <mc:Fallback xmlns="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288DFD73-F27D-4C76-B97F-8C54F08F19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5733" y="1674887"/>
                <a:ext cx="7423842" cy="1200329"/>
              </a:xfrm>
              <a:prstGeom prst="rect">
                <a:avLst/>
              </a:prstGeom>
              <a:blipFill>
                <a:blip r:embed="rId2"/>
                <a:stretch>
                  <a:fillRect l="-1232" t="-4061" b="-609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5D6978DA-3BCA-4FC5-8CEA-973C972BFE96}"/>
                  </a:ext>
                </a:extLst>
              </p:cNvPr>
              <p:cNvSpPr txBox="1"/>
              <p:nvPr/>
            </p:nvSpPr>
            <p:spPr>
              <a:xfrm>
                <a:off x="2495732" y="3249050"/>
                <a:ext cx="7423842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fr-FR" sz="2400" dirty="0"/>
                  <a:t>Un gaz suit la </a:t>
                </a:r>
                <a:r>
                  <a:rPr lang="fr-FR" sz="2400" i="1" dirty="0"/>
                  <a:t>deuxième loi de Joule </a:t>
                </a:r>
                <a:r>
                  <a:rPr lang="fr-FR" sz="2400" dirty="0"/>
                  <a:t>si son enthalpie</a:t>
                </a:r>
              </a:p>
              <a:p>
                <a:r>
                  <a:rPr lang="fr-FR" sz="2400" dirty="0"/>
                  <a:t>ne dépend que de la température :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sz="2400" dirty="0"/>
              </a:p>
            </p:txBody>
          </p:sp>
        </mc:Choice>
        <mc:Fallback xmlns="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5D6978DA-3BCA-4FC5-8CEA-973C972BFE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5732" y="3249050"/>
                <a:ext cx="7423842" cy="1200329"/>
              </a:xfrm>
              <a:prstGeom prst="rect">
                <a:avLst/>
              </a:prstGeom>
              <a:blipFill>
                <a:blip r:embed="rId3"/>
                <a:stretch>
                  <a:fillRect l="-1232" t="-4061" b="-609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>
            <a:extLst>
              <a:ext uri="{FF2B5EF4-FFF2-40B4-BE49-F238E27FC236}">
                <a16:creationId xmlns:a16="http://schemas.microsoft.com/office/drawing/2014/main" id="{CD82B967-507E-43C8-9396-61ABE45361CB}"/>
              </a:ext>
            </a:extLst>
          </p:cNvPr>
          <p:cNvSpPr/>
          <p:nvPr/>
        </p:nvSpPr>
        <p:spPr>
          <a:xfrm>
            <a:off x="2878997" y="4967321"/>
            <a:ext cx="5993396" cy="974747"/>
          </a:xfrm>
          <a:prstGeom prst="rect">
            <a:avLst/>
          </a:prstGeom>
          <a:noFill/>
          <a:ln w="317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659AC7A-5D24-48E5-B0B3-692655E165BB}"/>
              </a:ext>
            </a:extLst>
          </p:cNvPr>
          <p:cNvSpPr txBox="1"/>
          <p:nvPr/>
        </p:nvSpPr>
        <p:spPr>
          <a:xfrm>
            <a:off x="4869249" y="605826"/>
            <a:ext cx="2513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Lois de Joule</a:t>
            </a:r>
          </a:p>
        </p:txBody>
      </p:sp>
    </p:spTree>
    <p:extLst>
      <p:ext uri="{BB962C8B-B14F-4D97-AF65-F5344CB8AC3E}">
        <p14:creationId xmlns:p14="http://schemas.microsoft.com/office/powerpoint/2010/main" val="1310429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2DFC2249-A895-49F6-96A8-24D2AFE73F00}"/>
              </a:ext>
            </a:extLst>
          </p:cNvPr>
          <p:cNvSpPr/>
          <p:nvPr/>
        </p:nvSpPr>
        <p:spPr>
          <a:xfrm rot="10800000" flipV="1">
            <a:off x="1689310" y="2470292"/>
            <a:ext cx="216000" cy="720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2A782EC1-BE64-4053-93F7-1E70EF1BD21D}"/>
              </a:ext>
            </a:extLst>
          </p:cNvPr>
          <p:cNvSpPr/>
          <p:nvPr/>
        </p:nvSpPr>
        <p:spPr>
          <a:xfrm rot="10800000" flipV="1">
            <a:off x="9789071" y="2491622"/>
            <a:ext cx="210815" cy="720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2A454D9-7D3D-496F-A63B-7D12FB54535E}"/>
              </a:ext>
            </a:extLst>
          </p:cNvPr>
          <p:cNvSpPr/>
          <p:nvPr/>
        </p:nvSpPr>
        <p:spPr>
          <a:xfrm>
            <a:off x="1721034" y="3230063"/>
            <a:ext cx="8892000" cy="142386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Arc plein 5">
            <a:extLst>
              <a:ext uri="{FF2B5EF4-FFF2-40B4-BE49-F238E27FC236}">
                <a16:creationId xmlns:a16="http://schemas.microsoft.com/office/drawing/2014/main" id="{FFDBC6DC-ECE3-4743-A59F-0E31ABC56A57}"/>
              </a:ext>
            </a:extLst>
          </p:cNvPr>
          <p:cNvSpPr/>
          <p:nvPr/>
        </p:nvSpPr>
        <p:spPr>
          <a:xfrm>
            <a:off x="7911936" y="1427725"/>
            <a:ext cx="2088000" cy="2088000"/>
          </a:xfrm>
          <a:prstGeom prst="blockArc">
            <a:avLst>
              <a:gd name="adj1" fmla="val 16176193"/>
              <a:gd name="adj2" fmla="val 100296"/>
              <a:gd name="adj3" fmla="val 10391"/>
            </a:avLst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3D704AF-7ABA-46BB-9CB4-650D0DE6B584}"/>
              </a:ext>
            </a:extLst>
          </p:cNvPr>
          <p:cNvSpPr/>
          <p:nvPr/>
        </p:nvSpPr>
        <p:spPr>
          <a:xfrm>
            <a:off x="2743206" y="1427725"/>
            <a:ext cx="6192000" cy="216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24A25E4-39B9-4DF4-B716-666C900E7D7A}"/>
              </a:ext>
            </a:extLst>
          </p:cNvPr>
          <p:cNvSpPr/>
          <p:nvPr/>
        </p:nvSpPr>
        <p:spPr>
          <a:xfrm>
            <a:off x="5371288" y="1128800"/>
            <a:ext cx="1080665" cy="846306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94BF78F-C5E5-42D0-AAB6-F5B52DBDDF2A}"/>
              </a:ext>
            </a:extLst>
          </p:cNvPr>
          <p:cNvSpPr/>
          <p:nvPr/>
        </p:nvSpPr>
        <p:spPr>
          <a:xfrm>
            <a:off x="8804149" y="1447181"/>
            <a:ext cx="216000" cy="1872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386CB9-E726-4F6B-B4E5-20532ED61011}"/>
              </a:ext>
            </a:extLst>
          </p:cNvPr>
          <p:cNvSpPr/>
          <p:nvPr/>
        </p:nvSpPr>
        <p:spPr>
          <a:xfrm rot="10800000" flipV="1">
            <a:off x="9439021" y="3421985"/>
            <a:ext cx="210815" cy="792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0673DA8-13D2-4BF6-93BF-531ACE67D378}"/>
              </a:ext>
            </a:extLst>
          </p:cNvPr>
          <p:cNvSpPr/>
          <p:nvPr/>
        </p:nvSpPr>
        <p:spPr>
          <a:xfrm>
            <a:off x="3083677" y="5036057"/>
            <a:ext cx="5508000" cy="216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Arc plein 13">
            <a:extLst>
              <a:ext uri="{FF2B5EF4-FFF2-40B4-BE49-F238E27FC236}">
                <a16:creationId xmlns:a16="http://schemas.microsoft.com/office/drawing/2014/main" id="{33C0C85B-AB78-4BF1-A12D-B229343AAB5E}"/>
              </a:ext>
            </a:extLst>
          </p:cNvPr>
          <p:cNvSpPr/>
          <p:nvPr/>
        </p:nvSpPr>
        <p:spPr>
          <a:xfrm rot="5400000">
            <a:off x="7600925" y="3198514"/>
            <a:ext cx="2052000" cy="2052000"/>
          </a:xfrm>
          <a:prstGeom prst="blockArc">
            <a:avLst>
              <a:gd name="adj1" fmla="val 16176193"/>
              <a:gd name="adj2" fmla="val 100296"/>
              <a:gd name="adj3" fmla="val 10391"/>
            </a:avLst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9E86A16-D7FC-46D0-91B4-7F9BD8A18CC2}"/>
              </a:ext>
            </a:extLst>
          </p:cNvPr>
          <p:cNvSpPr/>
          <p:nvPr/>
        </p:nvSpPr>
        <p:spPr>
          <a:xfrm>
            <a:off x="8471741" y="5053758"/>
            <a:ext cx="216000" cy="1872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Arc plein 16">
            <a:extLst>
              <a:ext uri="{FF2B5EF4-FFF2-40B4-BE49-F238E27FC236}">
                <a16:creationId xmlns:a16="http://schemas.microsoft.com/office/drawing/2014/main" id="{A11264EE-DD52-4C48-BA79-ADB7A9AE1D8E}"/>
              </a:ext>
            </a:extLst>
          </p:cNvPr>
          <p:cNvSpPr/>
          <p:nvPr/>
        </p:nvSpPr>
        <p:spPr>
          <a:xfrm rot="10800000">
            <a:off x="2041646" y="3160490"/>
            <a:ext cx="2052000" cy="2088000"/>
          </a:xfrm>
          <a:prstGeom prst="blockArc">
            <a:avLst>
              <a:gd name="adj1" fmla="val 16176193"/>
              <a:gd name="adj2" fmla="val 100296"/>
              <a:gd name="adj3" fmla="val 10391"/>
            </a:avLst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8" name="Arc plein 17">
            <a:extLst>
              <a:ext uri="{FF2B5EF4-FFF2-40B4-BE49-F238E27FC236}">
                <a16:creationId xmlns:a16="http://schemas.microsoft.com/office/drawing/2014/main" id="{694B2332-296B-4A1C-8E18-2D7894B20DC7}"/>
              </a:ext>
            </a:extLst>
          </p:cNvPr>
          <p:cNvSpPr/>
          <p:nvPr/>
        </p:nvSpPr>
        <p:spPr>
          <a:xfrm rot="16200000">
            <a:off x="1671477" y="1452628"/>
            <a:ext cx="2088000" cy="2052000"/>
          </a:xfrm>
          <a:prstGeom prst="blockArc">
            <a:avLst>
              <a:gd name="adj1" fmla="val 16176193"/>
              <a:gd name="adj2" fmla="val 100296"/>
              <a:gd name="adj3" fmla="val 10391"/>
            </a:avLst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692BB22-A657-4208-9E59-550CA9EE6B1E}"/>
              </a:ext>
            </a:extLst>
          </p:cNvPr>
          <p:cNvSpPr/>
          <p:nvPr/>
        </p:nvSpPr>
        <p:spPr>
          <a:xfrm rot="10800000" flipV="1">
            <a:off x="2041857" y="3281030"/>
            <a:ext cx="216000" cy="900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535B76-00D2-47F7-AE2F-CA4BB2A43127}"/>
              </a:ext>
            </a:extLst>
          </p:cNvPr>
          <p:cNvSpPr/>
          <p:nvPr/>
        </p:nvSpPr>
        <p:spPr>
          <a:xfrm>
            <a:off x="5371288" y="4753456"/>
            <a:ext cx="1080665" cy="781201"/>
          </a:xfrm>
          <a:prstGeom prst="rect">
            <a:avLst/>
          </a:prstGeom>
          <a:solidFill>
            <a:srgbClr val="0070C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40" name="Groupe 39">
            <a:extLst>
              <a:ext uri="{FF2B5EF4-FFF2-40B4-BE49-F238E27FC236}">
                <a16:creationId xmlns:a16="http://schemas.microsoft.com/office/drawing/2014/main" id="{2122A849-5570-4626-9AE2-8AE85834FC11}"/>
              </a:ext>
            </a:extLst>
          </p:cNvPr>
          <p:cNvGrpSpPr/>
          <p:nvPr/>
        </p:nvGrpSpPr>
        <p:grpSpPr>
          <a:xfrm rot="10800000">
            <a:off x="1689361" y="2730564"/>
            <a:ext cx="567620" cy="1129675"/>
            <a:chOff x="1341462" y="2776610"/>
            <a:chExt cx="567620" cy="1129675"/>
          </a:xfrm>
        </p:grpSpPr>
        <p:sp>
          <p:nvSpPr>
            <p:cNvPr id="21" name="Trapèze 20">
              <a:extLst>
                <a:ext uri="{FF2B5EF4-FFF2-40B4-BE49-F238E27FC236}">
                  <a16:creationId xmlns:a16="http://schemas.microsoft.com/office/drawing/2014/main" id="{2D87D990-B849-4ADD-B162-17F0FC593540}"/>
                </a:ext>
              </a:extLst>
            </p:cNvPr>
            <p:cNvSpPr/>
            <p:nvPr/>
          </p:nvSpPr>
          <p:spPr>
            <a:xfrm rot="5400000">
              <a:off x="1061979" y="3059182"/>
              <a:ext cx="1129675" cy="564531"/>
            </a:xfrm>
            <a:prstGeom prst="trapezoid">
              <a:avLst>
                <a:gd name="adj" fmla="val 71853"/>
              </a:avLst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cxnSp>
          <p:nvCxnSpPr>
            <p:cNvPr id="23" name="Connecteur droit 22">
              <a:extLst>
                <a:ext uri="{FF2B5EF4-FFF2-40B4-BE49-F238E27FC236}">
                  <a16:creationId xmlns:a16="http://schemas.microsoft.com/office/drawing/2014/main" id="{998BD6CC-B8FD-4648-ADA3-7ABDD15D1446}"/>
                </a:ext>
              </a:extLst>
            </p:cNvPr>
            <p:cNvCxnSpPr>
              <a:stCxn id="21" idx="2"/>
              <a:endCxn id="21" idx="0"/>
            </p:cNvCxnSpPr>
            <p:nvPr/>
          </p:nvCxnSpPr>
          <p:spPr>
            <a:xfrm>
              <a:off x="1344551" y="3341448"/>
              <a:ext cx="564531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cteur droit 23">
              <a:extLst>
                <a:ext uri="{FF2B5EF4-FFF2-40B4-BE49-F238E27FC236}">
                  <a16:creationId xmlns:a16="http://schemas.microsoft.com/office/drawing/2014/main" id="{2FB35D09-73EB-4F49-B02A-2AD415E07A8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44551" y="3490569"/>
              <a:ext cx="564531" cy="18648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cteur droit 26">
              <a:extLst>
                <a:ext uri="{FF2B5EF4-FFF2-40B4-BE49-F238E27FC236}">
                  <a16:creationId xmlns:a16="http://schemas.microsoft.com/office/drawing/2014/main" id="{CFC37670-579C-4C2E-9FA0-B82CB5E7CFCE}"/>
                </a:ext>
              </a:extLst>
            </p:cNvPr>
            <p:cNvCxnSpPr>
              <a:cxnSpLocks/>
            </p:cNvCxnSpPr>
            <p:nvPr/>
          </p:nvCxnSpPr>
          <p:spPr>
            <a:xfrm>
              <a:off x="1341462" y="3056381"/>
              <a:ext cx="567620" cy="14443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BCE9E5AC-4909-4BC6-B5BF-CF3F20180B1C}"/>
              </a:ext>
            </a:extLst>
          </p:cNvPr>
          <p:cNvGrpSpPr/>
          <p:nvPr/>
        </p:nvGrpSpPr>
        <p:grpSpPr>
          <a:xfrm>
            <a:off x="9435720" y="2744908"/>
            <a:ext cx="567620" cy="1129675"/>
            <a:chOff x="4176580" y="2776610"/>
            <a:chExt cx="567620" cy="1129675"/>
          </a:xfrm>
        </p:grpSpPr>
        <p:sp>
          <p:nvSpPr>
            <p:cNvPr id="31" name="Trapèze 30">
              <a:extLst>
                <a:ext uri="{FF2B5EF4-FFF2-40B4-BE49-F238E27FC236}">
                  <a16:creationId xmlns:a16="http://schemas.microsoft.com/office/drawing/2014/main" id="{7C61440E-635B-45EB-B2B9-50635DBA010D}"/>
                </a:ext>
              </a:extLst>
            </p:cNvPr>
            <p:cNvSpPr/>
            <p:nvPr/>
          </p:nvSpPr>
          <p:spPr>
            <a:xfrm rot="5400000">
              <a:off x="3897097" y="3059182"/>
              <a:ext cx="1129675" cy="564531"/>
            </a:xfrm>
            <a:prstGeom prst="trapezoid">
              <a:avLst>
                <a:gd name="adj" fmla="val 71853"/>
              </a:avLst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cxnSp>
          <p:nvCxnSpPr>
            <p:cNvPr id="32" name="Connecteur droit 31">
              <a:extLst>
                <a:ext uri="{FF2B5EF4-FFF2-40B4-BE49-F238E27FC236}">
                  <a16:creationId xmlns:a16="http://schemas.microsoft.com/office/drawing/2014/main" id="{A54A3039-2E0A-416B-9ED3-43931C3376B6}"/>
                </a:ext>
              </a:extLst>
            </p:cNvPr>
            <p:cNvCxnSpPr>
              <a:cxnSpLocks/>
              <a:stCxn id="31" idx="2"/>
              <a:endCxn id="31" idx="0"/>
            </p:cNvCxnSpPr>
            <p:nvPr/>
          </p:nvCxnSpPr>
          <p:spPr>
            <a:xfrm>
              <a:off x="4179669" y="3341448"/>
              <a:ext cx="564531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cteur droit 32">
              <a:extLst>
                <a:ext uri="{FF2B5EF4-FFF2-40B4-BE49-F238E27FC236}">
                  <a16:creationId xmlns:a16="http://schemas.microsoft.com/office/drawing/2014/main" id="{2BBA70AF-6412-402A-BC23-9DBCEDB7B10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79669" y="3490569"/>
              <a:ext cx="564531" cy="18648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necteur droit 33">
              <a:extLst>
                <a:ext uri="{FF2B5EF4-FFF2-40B4-BE49-F238E27FC236}">
                  <a16:creationId xmlns:a16="http://schemas.microsoft.com/office/drawing/2014/main" id="{7144DCF4-317C-4AA9-99BB-D8FF11BCF4B7}"/>
                </a:ext>
              </a:extLst>
            </p:cNvPr>
            <p:cNvCxnSpPr>
              <a:cxnSpLocks/>
            </p:cNvCxnSpPr>
            <p:nvPr/>
          </p:nvCxnSpPr>
          <p:spPr>
            <a:xfrm>
              <a:off x="4176580" y="3056381"/>
              <a:ext cx="567620" cy="14443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794CB88B-9104-463E-A4A2-46E40B094407}"/>
              </a:ext>
            </a:extLst>
          </p:cNvPr>
          <p:cNvSpPr/>
          <p:nvPr/>
        </p:nvSpPr>
        <p:spPr>
          <a:xfrm>
            <a:off x="10625745" y="3000607"/>
            <a:ext cx="1431290" cy="620677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alternateur</a:t>
            </a:r>
          </a:p>
        </p:txBody>
      </p:sp>
      <p:sp>
        <p:nvSpPr>
          <p:cNvPr id="43" name="Arc 42">
            <a:extLst>
              <a:ext uri="{FF2B5EF4-FFF2-40B4-BE49-F238E27FC236}">
                <a16:creationId xmlns:a16="http://schemas.microsoft.com/office/drawing/2014/main" id="{02C3C45A-9B40-4F0C-8F69-88E14EB82DA1}"/>
              </a:ext>
            </a:extLst>
          </p:cNvPr>
          <p:cNvSpPr/>
          <p:nvPr/>
        </p:nvSpPr>
        <p:spPr>
          <a:xfrm>
            <a:off x="4942030" y="2925011"/>
            <a:ext cx="527093" cy="740779"/>
          </a:xfrm>
          <a:prstGeom prst="arc">
            <a:avLst>
              <a:gd name="adj1" fmla="val 2385888"/>
              <a:gd name="adj2" fmla="val 18948427"/>
            </a:avLst>
          </a:prstGeom>
          <a:ln w="25400">
            <a:solidFill>
              <a:schemeClr val="tx1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F7501734-CB8F-4032-8500-DF8FF2BB7F34}"/>
              </a:ext>
            </a:extLst>
          </p:cNvPr>
          <p:cNvSpPr txBox="1"/>
          <p:nvPr/>
        </p:nvSpPr>
        <p:spPr>
          <a:xfrm>
            <a:off x="4700653" y="1993547"/>
            <a:ext cx="2497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échangeur chaud</a:t>
            </a: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7A21E221-4ACF-42FE-94E5-669DF8ED6E5E}"/>
              </a:ext>
            </a:extLst>
          </p:cNvPr>
          <p:cNvSpPr txBox="1"/>
          <p:nvPr/>
        </p:nvSpPr>
        <p:spPr>
          <a:xfrm>
            <a:off x="4778474" y="4240023"/>
            <a:ext cx="2547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échangeur froid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B58ED58C-8135-4FCC-A807-0B2E0046538E}"/>
              </a:ext>
            </a:extLst>
          </p:cNvPr>
          <p:cNvSpPr txBox="1"/>
          <p:nvPr/>
        </p:nvSpPr>
        <p:spPr>
          <a:xfrm>
            <a:off x="2321293" y="2644293"/>
            <a:ext cx="208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compresseur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9640630D-0713-4F9E-863D-D4BE09472C3B}"/>
              </a:ext>
            </a:extLst>
          </p:cNvPr>
          <p:cNvSpPr txBox="1"/>
          <p:nvPr/>
        </p:nvSpPr>
        <p:spPr>
          <a:xfrm>
            <a:off x="8230761" y="2677719"/>
            <a:ext cx="13136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turbine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B62B88F-911C-4FF1-8FC4-E25D794C5472}"/>
              </a:ext>
            </a:extLst>
          </p:cNvPr>
          <p:cNvSpPr/>
          <p:nvPr/>
        </p:nvSpPr>
        <p:spPr>
          <a:xfrm>
            <a:off x="3058592" y="5053758"/>
            <a:ext cx="216000" cy="1836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218F8FF-60B9-4626-AEE3-5F33C2C03BF3}"/>
              </a:ext>
            </a:extLst>
          </p:cNvPr>
          <p:cNvSpPr/>
          <p:nvPr/>
        </p:nvSpPr>
        <p:spPr>
          <a:xfrm>
            <a:off x="2715372" y="1444653"/>
            <a:ext cx="216000" cy="1908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55" name="Connecteur droit avec flèche 54">
            <a:extLst>
              <a:ext uri="{FF2B5EF4-FFF2-40B4-BE49-F238E27FC236}">
                <a16:creationId xmlns:a16="http://schemas.microsoft.com/office/drawing/2014/main" id="{0842FC34-79C3-4B63-A1B0-1FDA63799916}"/>
              </a:ext>
            </a:extLst>
          </p:cNvPr>
          <p:cNvCxnSpPr/>
          <p:nvPr/>
        </p:nvCxnSpPr>
        <p:spPr>
          <a:xfrm>
            <a:off x="7610386" y="1536970"/>
            <a:ext cx="544741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avec flèche 55">
            <a:extLst>
              <a:ext uri="{FF2B5EF4-FFF2-40B4-BE49-F238E27FC236}">
                <a16:creationId xmlns:a16="http://schemas.microsoft.com/office/drawing/2014/main" id="{292FC997-50DF-4992-9787-6FCD630C9E77}"/>
              </a:ext>
            </a:extLst>
          </p:cNvPr>
          <p:cNvCxnSpPr>
            <a:cxnSpLocks/>
          </p:cNvCxnSpPr>
          <p:nvPr/>
        </p:nvCxnSpPr>
        <p:spPr>
          <a:xfrm flipH="1">
            <a:off x="3777477" y="5150164"/>
            <a:ext cx="551242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>
            <a:extLst>
              <a:ext uri="{FF2B5EF4-FFF2-40B4-BE49-F238E27FC236}">
                <a16:creationId xmlns:a16="http://schemas.microsoft.com/office/drawing/2014/main" id="{2739355E-A307-4B60-B101-42A64F3B48D7}"/>
              </a:ext>
            </a:extLst>
          </p:cNvPr>
          <p:cNvSpPr/>
          <p:nvPr/>
        </p:nvSpPr>
        <p:spPr>
          <a:xfrm>
            <a:off x="1753691" y="900325"/>
            <a:ext cx="75233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252984B3-76D7-404A-9B4C-FAFC6D731D44}"/>
              </a:ext>
            </a:extLst>
          </p:cNvPr>
          <p:cNvSpPr/>
          <p:nvPr/>
        </p:nvSpPr>
        <p:spPr>
          <a:xfrm>
            <a:off x="9226069" y="867283"/>
            <a:ext cx="75233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B2ED4B02-EF8C-424A-A001-5F746BB5C90D}"/>
              </a:ext>
            </a:extLst>
          </p:cNvPr>
          <p:cNvSpPr/>
          <p:nvPr/>
        </p:nvSpPr>
        <p:spPr>
          <a:xfrm>
            <a:off x="8897500" y="5043030"/>
            <a:ext cx="75233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ADAAC0DC-752A-40D0-8813-5AA3231C074D}"/>
              </a:ext>
            </a:extLst>
          </p:cNvPr>
          <p:cNvSpPr/>
          <p:nvPr/>
        </p:nvSpPr>
        <p:spPr>
          <a:xfrm>
            <a:off x="1722253" y="4864160"/>
            <a:ext cx="75233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4148DEF2-555F-421B-BD13-B41A2FAEB1C4}"/>
              </a:ext>
            </a:extLst>
          </p:cNvPr>
          <p:cNvSpPr/>
          <p:nvPr/>
        </p:nvSpPr>
        <p:spPr>
          <a:xfrm>
            <a:off x="1703709" y="2435153"/>
            <a:ext cx="183600" cy="1872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6AFEAA17-1D4D-42AE-9C63-FB817CC0F0A0}"/>
              </a:ext>
            </a:extLst>
          </p:cNvPr>
          <p:cNvSpPr/>
          <p:nvPr/>
        </p:nvSpPr>
        <p:spPr>
          <a:xfrm>
            <a:off x="2061806" y="4101015"/>
            <a:ext cx="183600" cy="134465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3D1FB205-CF78-4A6E-8B07-1F4A02356534}"/>
              </a:ext>
            </a:extLst>
          </p:cNvPr>
          <p:cNvSpPr/>
          <p:nvPr/>
        </p:nvSpPr>
        <p:spPr>
          <a:xfrm>
            <a:off x="9459881" y="4074648"/>
            <a:ext cx="180000" cy="1872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7E7F1B8-E035-4212-B2C8-EBC58CD39B9E}"/>
              </a:ext>
            </a:extLst>
          </p:cNvPr>
          <p:cNvSpPr/>
          <p:nvPr/>
        </p:nvSpPr>
        <p:spPr>
          <a:xfrm>
            <a:off x="9806339" y="2431165"/>
            <a:ext cx="187200" cy="1872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02412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2DFC2249-A895-49F6-96A8-24D2AFE73F00}"/>
              </a:ext>
            </a:extLst>
          </p:cNvPr>
          <p:cNvSpPr/>
          <p:nvPr/>
        </p:nvSpPr>
        <p:spPr>
          <a:xfrm rot="10800000" flipV="1">
            <a:off x="1689310" y="2470292"/>
            <a:ext cx="216000" cy="720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2A782EC1-BE64-4053-93F7-1E70EF1BD21D}"/>
              </a:ext>
            </a:extLst>
          </p:cNvPr>
          <p:cNvSpPr/>
          <p:nvPr/>
        </p:nvSpPr>
        <p:spPr>
          <a:xfrm rot="10800000" flipV="1">
            <a:off x="9789071" y="2491622"/>
            <a:ext cx="210815" cy="720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2A454D9-7D3D-496F-A63B-7D12FB54535E}"/>
              </a:ext>
            </a:extLst>
          </p:cNvPr>
          <p:cNvSpPr/>
          <p:nvPr/>
        </p:nvSpPr>
        <p:spPr>
          <a:xfrm>
            <a:off x="1721034" y="3230063"/>
            <a:ext cx="8892000" cy="142386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Arc plein 5">
            <a:extLst>
              <a:ext uri="{FF2B5EF4-FFF2-40B4-BE49-F238E27FC236}">
                <a16:creationId xmlns:a16="http://schemas.microsoft.com/office/drawing/2014/main" id="{FFDBC6DC-ECE3-4743-A59F-0E31ABC56A57}"/>
              </a:ext>
            </a:extLst>
          </p:cNvPr>
          <p:cNvSpPr/>
          <p:nvPr/>
        </p:nvSpPr>
        <p:spPr>
          <a:xfrm>
            <a:off x="7911936" y="1427725"/>
            <a:ext cx="2088000" cy="2088000"/>
          </a:xfrm>
          <a:prstGeom prst="blockArc">
            <a:avLst>
              <a:gd name="adj1" fmla="val 16176193"/>
              <a:gd name="adj2" fmla="val 100296"/>
              <a:gd name="adj3" fmla="val 10391"/>
            </a:avLst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3D704AF-7ABA-46BB-9CB4-650D0DE6B584}"/>
              </a:ext>
            </a:extLst>
          </p:cNvPr>
          <p:cNvSpPr/>
          <p:nvPr/>
        </p:nvSpPr>
        <p:spPr>
          <a:xfrm>
            <a:off x="2743206" y="1427725"/>
            <a:ext cx="6192000" cy="216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24A25E4-39B9-4DF4-B716-666C900E7D7A}"/>
              </a:ext>
            </a:extLst>
          </p:cNvPr>
          <p:cNvSpPr/>
          <p:nvPr/>
        </p:nvSpPr>
        <p:spPr>
          <a:xfrm>
            <a:off x="5371288" y="1128800"/>
            <a:ext cx="1080665" cy="846306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94BF78F-C5E5-42D0-AAB6-F5B52DBDDF2A}"/>
              </a:ext>
            </a:extLst>
          </p:cNvPr>
          <p:cNvSpPr/>
          <p:nvPr/>
        </p:nvSpPr>
        <p:spPr>
          <a:xfrm>
            <a:off x="8804149" y="1447181"/>
            <a:ext cx="216000" cy="1872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386CB9-E726-4F6B-B4E5-20532ED61011}"/>
              </a:ext>
            </a:extLst>
          </p:cNvPr>
          <p:cNvSpPr/>
          <p:nvPr/>
        </p:nvSpPr>
        <p:spPr>
          <a:xfrm rot="10800000" flipV="1">
            <a:off x="9439021" y="3421985"/>
            <a:ext cx="210815" cy="792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0673DA8-13D2-4BF6-93BF-531ACE67D378}"/>
              </a:ext>
            </a:extLst>
          </p:cNvPr>
          <p:cNvSpPr/>
          <p:nvPr/>
        </p:nvSpPr>
        <p:spPr>
          <a:xfrm>
            <a:off x="3083677" y="5036057"/>
            <a:ext cx="5508000" cy="216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Arc plein 13">
            <a:extLst>
              <a:ext uri="{FF2B5EF4-FFF2-40B4-BE49-F238E27FC236}">
                <a16:creationId xmlns:a16="http://schemas.microsoft.com/office/drawing/2014/main" id="{33C0C85B-AB78-4BF1-A12D-B229343AAB5E}"/>
              </a:ext>
            </a:extLst>
          </p:cNvPr>
          <p:cNvSpPr/>
          <p:nvPr/>
        </p:nvSpPr>
        <p:spPr>
          <a:xfrm rot="5400000">
            <a:off x="7600925" y="3198514"/>
            <a:ext cx="2052000" cy="2052000"/>
          </a:xfrm>
          <a:prstGeom prst="blockArc">
            <a:avLst>
              <a:gd name="adj1" fmla="val 16176193"/>
              <a:gd name="adj2" fmla="val 100296"/>
              <a:gd name="adj3" fmla="val 10391"/>
            </a:avLst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9E86A16-D7FC-46D0-91B4-7F9BD8A18CC2}"/>
              </a:ext>
            </a:extLst>
          </p:cNvPr>
          <p:cNvSpPr/>
          <p:nvPr/>
        </p:nvSpPr>
        <p:spPr>
          <a:xfrm>
            <a:off x="8471741" y="5053758"/>
            <a:ext cx="216000" cy="1872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Arc plein 16">
            <a:extLst>
              <a:ext uri="{FF2B5EF4-FFF2-40B4-BE49-F238E27FC236}">
                <a16:creationId xmlns:a16="http://schemas.microsoft.com/office/drawing/2014/main" id="{A11264EE-DD52-4C48-BA79-ADB7A9AE1D8E}"/>
              </a:ext>
            </a:extLst>
          </p:cNvPr>
          <p:cNvSpPr/>
          <p:nvPr/>
        </p:nvSpPr>
        <p:spPr>
          <a:xfrm rot="10800000">
            <a:off x="2041646" y="3160490"/>
            <a:ext cx="2052000" cy="2088000"/>
          </a:xfrm>
          <a:prstGeom prst="blockArc">
            <a:avLst>
              <a:gd name="adj1" fmla="val 16176193"/>
              <a:gd name="adj2" fmla="val 100296"/>
              <a:gd name="adj3" fmla="val 10391"/>
            </a:avLst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8" name="Arc plein 17">
            <a:extLst>
              <a:ext uri="{FF2B5EF4-FFF2-40B4-BE49-F238E27FC236}">
                <a16:creationId xmlns:a16="http://schemas.microsoft.com/office/drawing/2014/main" id="{694B2332-296B-4A1C-8E18-2D7894B20DC7}"/>
              </a:ext>
            </a:extLst>
          </p:cNvPr>
          <p:cNvSpPr/>
          <p:nvPr/>
        </p:nvSpPr>
        <p:spPr>
          <a:xfrm rot="16200000">
            <a:off x="1671477" y="1452628"/>
            <a:ext cx="2088000" cy="2052000"/>
          </a:xfrm>
          <a:prstGeom prst="blockArc">
            <a:avLst>
              <a:gd name="adj1" fmla="val 16176193"/>
              <a:gd name="adj2" fmla="val 100296"/>
              <a:gd name="adj3" fmla="val 10391"/>
            </a:avLst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692BB22-A657-4208-9E59-550CA9EE6B1E}"/>
              </a:ext>
            </a:extLst>
          </p:cNvPr>
          <p:cNvSpPr/>
          <p:nvPr/>
        </p:nvSpPr>
        <p:spPr>
          <a:xfrm rot="10800000" flipV="1">
            <a:off x="2041857" y="3281030"/>
            <a:ext cx="216000" cy="900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535B76-00D2-47F7-AE2F-CA4BB2A43127}"/>
              </a:ext>
            </a:extLst>
          </p:cNvPr>
          <p:cNvSpPr/>
          <p:nvPr/>
        </p:nvSpPr>
        <p:spPr>
          <a:xfrm>
            <a:off x="5371288" y="4753456"/>
            <a:ext cx="1080665" cy="781201"/>
          </a:xfrm>
          <a:prstGeom prst="rect">
            <a:avLst/>
          </a:prstGeom>
          <a:solidFill>
            <a:srgbClr val="0070C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40" name="Groupe 39">
            <a:extLst>
              <a:ext uri="{FF2B5EF4-FFF2-40B4-BE49-F238E27FC236}">
                <a16:creationId xmlns:a16="http://schemas.microsoft.com/office/drawing/2014/main" id="{2122A849-5570-4626-9AE2-8AE85834FC11}"/>
              </a:ext>
            </a:extLst>
          </p:cNvPr>
          <p:cNvGrpSpPr/>
          <p:nvPr/>
        </p:nvGrpSpPr>
        <p:grpSpPr>
          <a:xfrm rot="10800000">
            <a:off x="1689361" y="2730564"/>
            <a:ext cx="567620" cy="1129675"/>
            <a:chOff x="1341462" y="2776610"/>
            <a:chExt cx="567620" cy="1129675"/>
          </a:xfrm>
        </p:grpSpPr>
        <p:sp>
          <p:nvSpPr>
            <p:cNvPr id="21" name="Trapèze 20">
              <a:extLst>
                <a:ext uri="{FF2B5EF4-FFF2-40B4-BE49-F238E27FC236}">
                  <a16:creationId xmlns:a16="http://schemas.microsoft.com/office/drawing/2014/main" id="{2D87D990-B849-4ADD-B162-17F0FC593540}"/>
                </a:ext>
              </a:extLst>
            </p:cNvPr>
            <p:cNvSpPr/>
            <p:nvPr/>
          </p:nvSpPr>
          <p:spPr>
            <a:xfrm rot="5400000">
              <a:off x="1061979" y="3059182"/>
              <a:ext cx="1129675" cy="564531"/>
            </a:xfrm>
            <a:prstGeom prst="trapezoid">
              <a:avLst>
                <a:gd name="adj" fmla="val 71853"/>
              </a:avLst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cxnSp>
          <p:nvCxnSpPr>
            <p:cNvPr id="23" name="Connecteur droit 22">
              <a:extLst>
                <a:ext uri="{FF2B5EF4-FFF2-40B4-BE49-F238E27FC236}">
                  <a16:creationId xmlns:a16="http://schemas.microsoft.com/office/drawing/2014/main" id="{998BD6CC-B8FD-4648-ADA3-7ABDD15D1446}"/>
                </a:ext>
              </a:extLst>
            </p:cNvPr>
            <p:cNvCxnSpPr>
              <a:stCxn id="21" idx="2"/>
              <a:endCxn id="21" idx="0"/>
            </p:cNvCxnSpPr>
            <p:nvPr/>
          </p:nvCxnSpPr>
          <p:spPr>
            <a:xfrm>
              <a:off x="1344551" y="3341448"/>
              <a:ext cx="564531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cteur droit 23">
              <a:extLst>
                <a:ext uri="{FF2B5EF4-FFF2-40B4-BE49-F238E27FC236}">
                  <a16:creationId xmlns:a16="http://schemas.microsoft.com/office/drawing/2014/main" id="{2FB35D09-73EB-4F49-B02A-2AD415E07A8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44551" y="3490569"/>
              <a:ext cx="564531" cy="18648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cteur droit 26">
              <a:extLst>
                <a:ext uri="{FF2B5EF4-FFF2-40B4-BE49-F238E27FC236}">
                  <a16:creationId xmlns:a16="http://schemas.microsoft.com/office/drawing/2014/main" id="{CFC37670-579C-4C2E-9FA0-B82CB5E7CFCE}"/>
                </a:ext>
              </a:extLst>
            </p:cNvPr>
            <p:cNvCxnSpPr>
              <a:cxnSpLocks/>
            </p:cNvCxnSpPr>
            <p:nvPr/>
          </p:nvCxnSpPr>
          <p:spPr>
            <a:xfrm>
              <a:off x="1341462" y="3056381"/>
              <a:ext cx="567620" cy="14443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BCE9E5AC-4909-4BC6-B5BF-CF3F20180B1C}"/>
              </a:ext>
            </a:extLst>
          </p:cNvPr>
          <p:cNvGrpSpPr/>
          <p:nvPr/>
        </p:nvGrpSpPr>
        <p:grpSpPr>
          <a:xfrm>
            <a:off x="9435720" y="2744908"/>
            <a:ext cx="567620" cy="1129675"/>
            <a:chOff x="4176580" y="2776610"/>
            <a:chExt cx="567620" cy="1129675"/>
          </a:xfrm>
        </p:grpSpPr>
        <p:sp>
          <p:nvSpPr>
            <p:cNvPr id="31" name="Trapèze 30">
              <a:extLst>
                <a:ext uri="{FF2B5EF4-FFF2-40B4-BE49-F238E27FC236}">
                  <a16:creationId xmlns:a16="http://schemas.microsoft.com/office/drawing/2014/main" id="{7C61440E-635B-45EB-B2B9-50635DBA010D}"/>
                </a:ext>
              </a:extLst>
            </p:cNvPr>
            <p:cNvSpPr/>
            <p:nvPr/>
          </p:nvSpPr>
          <p:spPr>
            <a:xfrm rot="5400000">
              <a:off x="3897097" y="3059182"/>
              <a:ext cx="1129675" cy="564531"/>
            </a:xfrm>
            <a:prstGeom prst="trapezoid">
              <a:avLst>
                <a:gd name="adj" fmla="val 71853"/>
              </a:avLst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cxnSp>
          <p:nvCxnSpPr>
            <p:cNvPr id="32" name="Connecteur droit 31">
              <a:extLst>
                <a:ext uri="{FF2B5EF4-FFF2-40B4-BE49-F238E27FC236}">
                  <a16:creationId xmlns:a16="http://schemas.microsoft.com/office/drawing/2014/main" id="{A54A3039-2E0A-416B-9ED3-43931C3376B6}"/>
                </a:ext>
              </a:extLst>
            </p:cNvPr>
            <p:cNvCxnSpPr>
              <a:cxnSpLocks/>
              <a:stCxn id="31" idx="2"/>
              <a:endCxn id="31" idx="0"/>
            </p:cNvCxnSpPr>
            <p:nvPr/>
          </p:nvCxnSpPr>
          <p:spPr>
            <a:xfrm>
              <a:off x="4179669" y="3341448"/>
              <a:ext cx="564531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cteur droit 32">
              <a:extLst>
                <a:ext uri="{FF2B5EF4-FFF2-40B4-BE49-F238E27FC236}">
                  <a16:creationId xmlns:a16="http://schemas.microsoft.com/office/drawing/2014/main" id="{2BBA70AF-6412-402A-BC23-9DBCEDB7B10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79669" y="3490569"/>
              <a:ext cx="564531" cy="18648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necteur droit 33">
              <a:extLst>
                <a:ext uri="{FF2B5EF4-FFF2-40B4-BE49-F238E27FC236}">
                  <a16:creationId xmlns:a16="http://schemas.microsoft.com/office/drawing/2014/main" id="{7144DCF4-317C-4AA9-99BB-D8FF11BCF4B7}"/>
                </a:ext>
              </a:extLst>
            </p:cNvPr>
            <p:cNvCxnSpPr>
              <a:cxnSpLocks/>
            </p:cNvCxnSpPr>
            <p:nvPr/>
          </p:nvCxnSpPr>
          <p:spPr>
            <a:xfrm>
              <a:off x="4176580" y="3056381"/>
              <a:ext cx="567620" cy="14443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794CB88B-9104-463E-A4A2-46E40B094407}"/>
              </a:ext>
            </a:extLst>
          </p:cNvPr>
          <p:cNvSpPr/>
          <p:nvPr/>
        </p:nvSpPr>
        <p:spPr>
          <a:xfrm>
            <a:off x="10625745" y="3000607"/>
            <a:ext cx="1431290" cy="620677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alternateur</a:t>
            </a:r>
          </a:p>
        </p:txBody>
      </p:sp>
      <p:sp>
        <p:nvSpPr>
          <p:cNvPr id="43" name="Arc 42">
            <a:extLst>
              <a:ext uri="{FF2B5EF4-FFF2-40B4-BE49-F238E27FC236}">
                <a16:creationId xmlns:a16="http://schemas.microsoft.com/office/drawing/2014/main" id="{02C3C45A-9B40-4F0C-8F69-88E14EB82DA1}"/>
              </a:ext>
            </a:extLst>
          </p:cNvPr>
          <p:cNvSpPr/>
          <p:nvPr/>
        </p:nvSpPr>
        <p:spPr>
          <a:xfrm>
            <a:off x="4942030" y="2925011"/>
            <a:ext cx="527093" cy="740779"/>
          </a:xfrm>
          <a:prstGeom prst="arc">
            <a:avLst>
              <a:gd name="adj1" fmla="val 2385888"/>
              <a:gd name="adj2" fmla="val 18948427"/>
            </a:avLst>
          </a:prstGeom>
          <a:ln w="25400">
            <a:solidFill>
              <a:schemeClr val="tx1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F7501734-CB8F-4032-8500-DF8FF2BB7F34}"/>
              </a:ext>
            </a:extLst>
          </p:cNvPr>
          <p:cNvSpPr txBox="1"/>
          <p:nvPr/>
        </p:nvSpPr>
        <p:spPr>
          <a:xfrm>
            <a:off x="4700653" y="1993547"/>
            <a:ext cx="2497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échangeur chaud</a:t>
            </a: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7A21E221-4ACF-42FE-94E5-669DF8ED6E5E}"/>
              </a:ext>
            </a:extLst>
          </p:cNvPr>
          <p:cNvSpPr txBox="1"/>
          <p:nvPr/>
        </p:nvSpPr>
        <p:spPr>
          <a:xfrm>
            <a:off x="4778474" y="4240023"/>
            <a:ext cx="2547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échangeur froid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B58ED58C-8135-4FCC-A807-0B2E0046538E}"/>
              </a:ext>
            </a:extLst>
          </p:cNvPr>
          <p:cNvSpPr txBox="1"/>
          <p:nvPr/>
        </p:nvSpPr>
        <p:spPr>
          <a:xfrm>
            <a:off x="2321293" y="2644293"/>
            <a:ext cx="208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compresseur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9640630D-0713-4F9E-863D-D4BE09472C3B}"/>
              </a:ext>
            </a:extLst>
          </p:cNvPr>
          <p:cNvSpPr txBox="1"/>
          <p:nvPr/>
        </p:nvSpPr>
        <p:spPr>
          <a:xfrm>
            <a:off x="8230761" y="2677719"/>
            <a:ext cx="13136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turbine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B62B88F-911C-4FF1-8FC4-E25D794C5472}"/>
              </a:ext>
            </a:extLst>
          </p:cNvPr>
          <p:cNvSpPr/>
          <p:nvPr/>
        </p:nvSpPr>
        <p:spPr>
          <a:xfrm>
            <a:off x="3058592" y="5053758"/>
            <a:ext cx="216000" cy="1836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218F8FF-60B9-4626-AEE3-5F33C2C03BF3}"/>
              </a:ext>
            </a:extLst>
          </p:cNvPr>
          <p:cNvSpPr/>
          <p:nvPr/>
        </p:nvSpPr>
        <p:spPr>
          <a:xfrm>
            <a:off x="2715372" y="1444653"/>
            <a:ext cx="216000" cy="1908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55" name="Connecteur droit avec flèche 54">
            <a:extLst>
              <a:ext uri="{FF2B5EF4-FFF2-40B4-BE49-F238E27FC236}">
                <a16:creationId xmlns:a16="http://schemas.microsoft.com/office/drawing/2014/main" id="{0842FC34-79C3-4B63-A1B0-1FDA63799916}"/>
              </a:ext>
            </a:extLst>
          </p:cNvPr>
          <p:cNvCxnSpPr/>
          <p:nvPr/>
        </p:nvCxnSpPr>
        <p:spPr>
          <a:xfrm>
            <a:off x="7610386" y="1536970"/>
            <a:ext cx="544741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avec flèche 55">
            <a:extLst>
              <a:ext uri="{FF2B5EF4-FFF2-40B4-BE49-F238E27FC236}">
                <a16:creationId xmlns:a16="http://schemas.microsoft.com/office/drawing/2014/main" id="{292FC997-50DF-4992-9787-6FCD630C9E77}"/>
              </a:ext>
            </a:extLst>
          </p:cNvPr>
          <p:cNvCxnSpPr>
            <a:cxnSpLocks/>
          </p:cNvCxnSpPr>
          <p:nvPr/>
        </p:nvCxnSpPr>
        <p:spPr>
          <a:xfrm flipH="1">
            <a:off x="3777477" y="5150164"/>
            <a:ext cx="551242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>
            <a:extLst>
              <a:ext uri="{FF2B5EF4-FFF2-40B4-BE49-F238E27FC236}">
                <a16:creationId xmlns:a16="http://schemas.microsoft.com/office/drawing/2014/main" id="{2739355E-A307-4B60-B101-42A64F3B48D7}"/>
              </a:ext>
            </a:extLst>
          </p:cNvPr>
          <p:cNvSpPr/>
          <p:nvPr/>
        </p:nvSpPr>
        <p:spPr>
          <a:xfrm>
            <a:off x="1753691" y="900325"/>
            <a:ext cx="75233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252984B3-76D7-404A-9B4C-FAFC6D731D44}"/>
              </a:ext>
            </a:extLst>
          </p:cNvPr>
          <p:cNvSpPr/>
          <p:nvPr/>
        </p:nvSpPr>
        <p:spPr>
          <a:xfrm>
            <a:off x="9226069" y="867283"/>
            <a:ext cx="75233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B2ED4B02-EF8C-424A-A001-5F746BB5C90D}"/>
              </a:ext>
            </a:extLst>
          </p:cNvPr>
          <p:cNvSpPr/>
          <p:nvPr/>
        </p:nvSpPr>
        <p:spPr>
          <a:xfrm>
            <a:off x="8897500" y="5043030"/>
            <a:ext cx="75233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ADAAC0DC-752A-40D0-8813-5AA3231C074D}"/>
              </a:ext>
            </a:extLst>
          </p:cNvPr>
          <p:cNvSpPr/>
          <p:nvPr/>
        </p:nvSpPr>
        <p:spPr>
          <a:xfrm>
            <a:off x="1722253" y="4864160"/>
            <a:ext cx="75233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ZoneTexte 65">
                <a:extLst>
                  <a:ext uri="{FF2B5EF4-FFF2-40B4-BE49-F238E27FC236}">
                    <a16:creationId xmlns:a16="http://schemas.microsoft.com/office/drawing/2014/main" id="{3DE9B352-D651-49B1-B166-F00FC9830704}"/>
                  </a:ext>
                </a:extLst>
              </p:cNvPr>
              <p:cNvSpPr txBox="1"/>
              <p:nvPr/>
            </p:nvSpPr>
            <p:spPr>
              <a:xfrm>
                <a:off x="4800444" y="613368"/>
                <a:ext cx="243059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b="1" dirty="0">
                    <a:solidFill>
                      <a:srgbClr val="008000"/>
                    </a:solidFill>
                  </a:rPr>
                  <a:t>isobare,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b="1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1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  <m:t>𝑸</m:t>
                        </m:r>
                      </m:e>
                      <m:sub>
                        <m:r>
                          <a:rPr lang="fr-FR" sz="2400" b="1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sub>
                    </m:sSub>
                    <m:r>
                      <a:rPr lang="fr-FR" sz="2400" b="1" i="1">
                        <a:solidFill>
                          <a:srgbClr val="008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fr-FR" sz="2400" b="1" i="1" smtClean="0">
                        <a:solidFill>
                          <a:srgbClr val="008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endParaRPr lang="fr-FR" sz="2400" b="1" dirty="0">
                  <a:solidFill>
                    <a:srgbClr val="008000"/>
                  </a:solidFill>
                </a:endParaRPr>
              </a:p>
            </p:txBody>
          </p:sp>
        </mc:Choice>
        <mc:Fallback xmlns="">
          <p:sp>
            <p:nvSpPr>
              <p:cNvPr id="66" name="ZoneTexte 65">
                <a:extLst>
                  <a:ext uri="{FF2B5EF4-FFF2-40B4-BE49-F238E27FC236}">
                    <a16:creationId xmlns:a16="http://schemas.microsoft.com/office/drawing/2014/main" id="{3DE9B352-D651-49B1-B166-F00FC98307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444" y="613368"/>
                <a:ext cx="2430598" cy="461665"/>
              </a:xfrm>
              <a:prstGeom prst="rect">
                <a:avLst/>
              </a:prstGeom>
              <a:blipFill>
                <a:blip r:embed="rId2"/>
                <a:stretch>
                  <a:fillRect l="-3759" t="-10667" b="-30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ZoneTexte 66">
                <a:extLst>
                  <a:ext uri="{FF2B5EF4-FFF2-40B4-BE49-F238E27FC236}">
                    <a16:creationId xmlns:a16="http://schemas.microsoft.com/office/drawing/2014/main" id="{062BB48E-8813-4A2A-AB40-EEA7C0D41CF1}"/>
                  </a:ext>
                </a:extLst>
              </p:cNvPr>
              <p:cNvSpPr txBox="1"/>
              <p:nvPr/>
            </p:nvSpPr>
            <p:spPr>
              <a:xfrm>
                <a:off x="9719530" y="3662482"/>
                <a:ext cx="2172659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b="1" dirty="0">
                    <a:solidFill>
                      <a:srgbClr val="008000"/>
                    </a:solidFill>
                  </a:rPr>
                  <a:t>adiabatique</a:t>
                </a:r>
              </a:p>
              <a:p>
                <a:r>
                  <a:rPr lang="fr-FR" sz="2400" b="1" dirty="0">
                    <a:solidFill>
                      <a:srgbClr val="008000"/>
                    </a:solidFill>
                  </a:rPr>
                  <a:t>quasistatique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b="1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1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  <m:t>𝑾</m:t>
                        </m:r>
                      </m:e>
                      <m:sub>
                        <m:r>
                          <a:rPr lang="fr-FR" sz="2400" b="1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  <m:r>
                      <a:rPr lang="fr-FR" sz="2400" b="1" i="1" smtClean="0">
                        <a:solidFill>
                          <a:srgbClr val="00800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r>
                      <a:rPr lang="fr-FR" sz="2400" b="1" i="1" smtClean="0">
                        <a:solidFill>
                          <a:srgbClr val="008000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lang="fr-FR" sz="2400" b="1" dirty="0">
                  <a:solidFill>
                    <a:srgbClr val="008000"/>
                  </a:solidFill>
                </a:endParaRPr>
              </a:p>
            </p:txBody>
          </p:sp>
        </mc:Choice>
        <mc:Fallback xmlns="">
          <p:sp>
            <p:nvSpPr>
              <p:cNvPr id="67" name="ZoneTexte 66">
                <a:extLst>
                  <a:ext uri="{FF2B5EF4-FFF2-40B4-BE49-F238E27FC236}">
                    <a16:creationId xmlns:a16="http://schemas.microsoft.com/office/drawing/2014/main" id="{062BB48E-8813-4A2A-AB40-EEA7C0D41C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9530" y="3662482"/>
                <a:ext cx="2172659" cy="1200329"/>
              </a:xfrm>
              <a:prstGeom prst="rect">
                <a:avLst/>
              </a:prstGeom>
              <a:blipFill>
                <a:blip r:embed="rId3"/>
                <a:stretch>
                  <a:fillRect l="-4202" t="-406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ZoneTexte 68">
                <a:extLst>
                  <a:ext uri="{FF2B5EF4-FFF2-40B4-BE49-F238E27FC236}">
                    <a16:creationId xmlns:a16="http://schemas.microsoft.com/office/drawing/2014/main" id="{CB4FB7BB-B519-4A0B-880F-582DE6130CA3}"/>
                  </a:ext>
                </a:extLst>
              </p:cNvPr>
              <p:cNvSpPr txBox="1"/>
              <p:nvPr/>
            </p:nvSpPr>
            <p:spPr>
              <a:xfrm>
                <a:off x="4824914" y="5620689"/>
                <a:ext cx="2381657" cy="4966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b="1" dirty="0">
                    <a:solidFill>
                      <a:srgbClr val="008000"/>
                    </a:solidFill>
                  </a:rPr>
                  <a:t>isobare,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b="1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1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  <m:t>𝑸</m:t>
                        </m:r>
                      </m:e>
                      <m:sub>
                        <m:r>
                          <a:rPr lang="fr-FR" sz="2400" b="1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sub>
                    </m:sSub>
                    <m:r>
                      <a:rPr lang="fr-FR" sz="2400" b="1" i="1" smtClean="0">
                        <a:solidFill>
                          <a:srgbClr val="008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fr-FR" sz="2400" b="1" i="1" smtClean="0">
                        <a:solidFill>
                          <a:srgbClr val="008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endParaRPr lang="fr-FR" sz="2400" b="1" dirty="0">
                  <a:solidFill>
                    <a:srgbClr val="008000"/>
                  </a:solidFill>
                </a:endParaRPr>
              </a:p>
            </p:txBody>
          </p:sp>
        </mc:Choice>
        <mc:Fallback xmlns="">
          <p:sp>
            <p:nvSpPr>
              <p:cNvPr id="69" name="ZoneTexte 68">
                <a:extLst>
                  <a:ext uri="{FF2B5EF4-FFF2-40B4-BE49-F238E27FC236}">
                    <a16:creationId xmlns:a16="http://schemas.microsoft.com/office/drawing/2014/main" id="{CB4FB7BB-B519-4A0B-880F-582DE6130C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4914" y="5620689"/>
                <a:ext cx="2381657" cy="496674"/>
              </a:xfrm>
              <a:prstGeom prst="rect">
                <a:avLst/>
              </a:prstGeom>
              <a:blipFill>
                <a:blip r:embed="rId4"/>
                <a:stretch>
                  <a:fillRect l="-3836" t="-8537" b="-2073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ZoneTexte 69">
                <a:extLst>
                  <a:ext uri="{FF2B5EF4-FFF2-40B4-BE49-F238E27FC236}">
                    <a16:creationId xmlns:a16="http://schemas.microsoft.com/office/drawing/2014/main" id="{E92B9D08-54F1-4B6F-9100-1991072BAA83}"/>
                  </a:ext>
                </a:extLst>
              </p:cNvPr>
              <p:cNvSpPr txBox="1"/>
              <p:nvPr/>
            </p:nvSpPr>
            <p:spPr>
              <a:xfrm>
                <a:off x="163002" y="3549658"/>
                <a:ext cx="2172659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b="1" dirty="0">
                    <a:solidFill>
                      <a:srgbClr val="008000"/>
                    </a:solidFill>
                  </a:rPr>
                  <a:t>adiabatique</a:t>
                </a:r>
              </a:p>
              <a:p>
                <a:r>
                  <a:rPr lang="fr-FR" sz="2400" b="1" dirty="0">
                    <a:solidFill>
                      <a:srgbClr val="008000"/>
                    </a:solidFill>
                  </a:rPr>
                  <a:t>quasistatique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b="1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1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  <m:t>𝑾</m:t>
                        </m:r>
                      </m:e>
                      <m:sub>
                        <m:r>
                          <a:rPr lang="fr-FR" sz="2400" b="1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sub>
                    </m:sSub>
                    <m:r>
                      <a:rPr lang="fr-FR" sz="2400" b="1" i="1" smtClean="0">
                        <a:solidFill>
                          <a:srgbClr val="008000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r>
                      <a:rPr lang="fr-FR" sz="2400" b="1" i="1" smtClean="0">
                        <a:solidFill>
                          <a:srgbClr val="008000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lang="fr-FR" sz="2400" b="1" dirty="0">
                  <a:solidFill>
                    <a:srgbClr val="008000"/>
                  </a:solidFill>
                </a:endParaRPr>
              </a:p>
            </p:txBody>
          </p:sp>
        </mc:Choice>
        <mc:Fallback xmlns="">
          <p:sp>
            <p:nvSpPr>
              <p:cNvPr id="70" name="ZoneTexte 69">
                <a:extLst>
                  <a:ext uri="{FF2B5EF4-FFF2-40B4-BE49-F238E27FC236}">
                    <a16:creationId xmlns:a16="http://schemas.microsoft.com/office/drawing/2014/main" id="{E92B9D08-54F1-4B6F-9100-1991072BAA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002" y="3549658"/>
                <a:ext cx="2172659" cy="1200329"/>
              </a:xfrm>
              <a:prstGeom prst="rect">
                <a:avLst/>
              </a:prstGeom>
              <a:blipFill>
                <a:blip r:embed="rId5"/>
                <a:stretch>
                  <a:fillRect l="-4494" t="-406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Rectangle 70">
            <a:extLst>
              <a:ext uri="{FF2B5EF4-FFF2-40B4-BE49-F238E27FC236}">
                <a16:creationId xmlns:a16="http://schemas.microsoft.com/office/drawing/2014/main" id="{4148DEF2-555F-421B-BD13-B41A2FAEB1C4}"/>
              </a:ext>
            </a:extLst>
          </p:cNvPr>
          <p:cNvSpPr/>
          <p:nvPr/>
        </p:nvSpPr>
        <p:spPr>
          <a:xfrm>
            <a:off x="1703709" y="2435153"/>
            <a:ext cx="183600" cy="1872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6AFEAA17-1D4D-42AE-9C63-FB817CC0F0A0}"/>
              </a:ext>
            </a:extLst>
          </p:cNvPr>
          <p:cNvSpPr/>
          <p:nvPr/>
        </p:nvSpPr>
        <p:spPr>
          <a:xfrm>
            <a:off x="2061806" y="4101015"/>
            <a:ext cx="183600" cy="134465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3D1FB205-CF78-4A6E-8B07-1F4A02356534}"/>
              </a:ext>
            </a:extLst>
          </p:cNvPr>
          <p:cNvSpPr/>
          <p:nvPr/>
        </p:nvSpPr>
        <p:spPr>
          <a:xfrm>
            <a:off x="9459881" y="4074648"/>
            <a:ext cx="180000" cy="1872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7E7F1B8-E035-4212-B2C8-EBC58CD39B9E}"/>
              </a:ext>
            </a:extLst>
          </p:cNvPr>
          <p:cNvSpPr/>
          <p:nvPr/>
        </p:nvSpPr>
        <p:spPr>
          <a:xfrm>
            <a:off x="9806339" y="2431165"/>
            <a:ext cx="187200" cy="1872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458546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1451</TotalTime>
  <Words>168</Words>
  <Application>Microsoft Office PowerPoint</Application>
  <PresentationFormat>Grand écran</PresentationFormat>
  <Paragraphs>52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Thème Office</vt:lpstr>
      <vt:lpstr>Premier principe de la thermodynamique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Quentin</dc:creator>
  <cp:lastModifiedBy>Quentin</cp:lastModifiedBy>
  <cp:revision>49</cp:revision>
  <dcterms:created xsi:type="dcterms:W3CDTF">2021-01-21T12:39:57Z</dcterms:created>
  <dcterms:modified xsi:type="dcterms:W3CDTF">2021-02-09T09:05:17Z</dcterms:modified>
</cp:coreProperties>
</file>