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5"/>
  </p:notesMasterIdLst>
  <p:sldIdLst>
    <p:sldId id="256" r:id="rId2"/>
    <p:sldId id="260" r:id="rId3"/>
    <p:sldId id="257" r:id="rId4"/>
    <p:sldId id="262" r:id="rId5"/>
    <p:sldId id="263" r:id="rId6"/>
    <p:sldId id="259" r:id="rId7"/>
    <p:sldId id="267" r:id="rId8"/>
    <p:sldId id="268" r:id="rId9"/>
    <p:sldId id="269" r:id="rId10"/>
    <p:sldId id="266" r:id="rId11"/>
    <p:sldId id="258" r:id="rId12"/>
    <p:sldId id="270" r:id="rId13"/>
    <p:sldId id="265" r:id="rId14"/>
    <p:sldId id="271" r:id="rId15"/>
    <p:sldId id="272" r:id="rId16"/>
    <p:sldId id="273" r:id="rId17"/>
    <p:sldId id="274" r:id="rId18"/>
    <p:sldId id="280" r:id="rId19"/>
    <p:sldId id="275" r:id="rId20"/>
    <p:sldId id="277" r:id="rId21"/>
    <p:sldId id="276" r:id="rId22"/>
    <p:sldId id="279" r:id="rId23"/>
    <p:sldId id="278" r:id="rId2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202" y="3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F69360-3D66-4039-8AA6-2FDBEA76891F}" type="datetimeFigureOut">
              <a:rPr lang="fr-FR" smtClean="0"/>
              <a:t>13/04/2021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BF2CFC-D729-4AFC-B1E6-43A34AEEC2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56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BF2CFC-D729-4AFC-B1E6-43A34AEEC28C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35041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BF2CFC-D729-4AFC-B1E6-43A34AEEC28C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6058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D40BC-96AE-4215-80B6-A9B518B7EFC1}" type="datetime1">
              <a:rPr lang="fr-FR" smtClean="0"/>
              <a:t>13/04/2021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Ecoulements visqueux naturels et industriels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6B40-6057-4BAB-8AF3-A5CABD51C0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970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EB5E9-B22B-490A-8F92-56548EBA941F}" type="datetime1">
              <a:rPr lang="fr-FR" smtClean="0"/>
              <a:t>13/04/2021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Ecoulements visqueux naturels et industriels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6B40-6057-4BAB-8AF3-A5CABD51C0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5267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55ACC-2732-4C15-95D5-B52A324F251C}" type="datetime1">
              <a:rPr lang="fr-FR" smtClean="0"/>
              <a:t>13/04/2021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Ecoulements visqueux naturels et industriels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6B40-6057-4BAB-8AF3-A5CABD51C0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9427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7EFCB-2537-412D-A080-CF07A9DD26DC}" type="datetime1">
              <a:rPr lang="fr-FR" smtClean="0"/>
              <a:t>13/04/2021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Ecoulements visqueux naturels et industriels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6B40-6057-4BAB-8AF3-A5CABD51C0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392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6041A-DB00-4B23-9E3A-40FA0F9E1196}" type="datetime1">
              <a:rPr lang="fr-FR" smtClean="0"/>
              <a:t>13/04/2021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Ecoulements visqueux naturels et industriels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6B40-6057-4BAB-8AF3-A5CABD51C0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7611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51DFA-7276-4A6F-A76A-0CC468809ECC}" type="datetime1">
              <a:rPr lang="fr-FR" smtClean="0"/>
              <a:t>13/04/2021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Ecoulements visqueux naturels et industriels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6B40-6057-4BAB-8AF3-A5CABD51C0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487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D309-8303-49E1-B7DC-495D6E48E623}" type="datetime1">
              <a:rPr lang="fr-FR" smtClean="0"/>
              <a:t>13/04/2021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Ecoulements visqueux naturels et industriels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6B40-6057-4BAB-8AF3-A5CABD51C0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8156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7F5E7-07D1-457F-A255-AC8AC129F1BE}" type="datetime1">
              <a:rPr lang="fr-FR" smtClean="0"/>
              <a:t>13/04/2021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Ecoulements visqueux naturels et industriels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6B40-6057-4BAB-8AF3-A5CABD51C0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7785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4D5AD-A5CA-4A02-8A30-DDF7D120A5E7}" type="datetime1">
              <a:rPr lang="fr-FR" smtClean="0"/>
              <a:t>13/04/2021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Ecoulements visqueux naturels et industriels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6B40-6057-4BAB-8AF3-A5CABD51C0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1688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81602-6BB7-4322-8C18-CD36E0045CAA}" type="datetime1">
              <a:rPr lang="fr-FR" smtClean="0"/>
              <a:t>13/04/2021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Ecoulements visqueux naturels et industriels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6B40-6057-4BAB-8AF3-A5CABD51C0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8689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68F0B-4FA8-4D13-AAD3-6B07FD082268}" type="datetime1">
              <a:rPr lang="fr-FR" smtClean="0"/>
              <a:t>13/04/2021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Ecoulements visqueux naturels et industriels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6B40-6057-4BAB-8AF3-A5CABD51C0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4544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107CF-0FFD-4BD6-88F4-239BBC313188}" type="datetime1">
              <a:rPr lang="fr-FR" smtClean="0"/>
              <a:t>13/04/2021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Ecoulements visqueux naturels et industriels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76B40-6057-4BAB-8AF3-A5CABD51C0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9261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g"/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687901" y="431320"/>
            <a:ext cx="9144000" cy="1612152"/>
          </a:xfrm>
        </p:spPr>
        <p:txBody>
          <a:bodyPr>
            <a:normAutofit/>
          </a:bodyPr>
          <a:lstStyle/>
          <a:p>
            <a:r>
              <a:rPr lang="fr-FR" sz="4800" b="1" dirty="0" smtClean="0"/>
              <a:t>Ecoulements visqueux naturels et industriels</a:t>
            </a:r>
            <a:endParaRPr lang="fr-FR" sz="48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09600" y="2480604"/>
            <a:ext cx="1512499" cy="443751"/>
          </a:xfrm>
        </p:spPr>
        <p:txBody>
          <a:bodyPr/>
          <a:lstStyle/>
          <a:p>
            <a:pPr algn="l"/>
            <a:r>
              <a:rPr lang="fr-FR" u="sng" dirty="0" smtClean="0"/>
              <a:t>Prérequis :</a:t>
            </a:r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>
            <a:off x="3142891" y="2480604"/>
            <a:ext cx="6294408" cy="39201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dirty="0" smtClean="0"/>
              <a:t>Cinématique des fluides parfaits</a:t>
            </a:r>
          </a:p>
          <a:p>
            <a:pPr algn="l"/>
            <a:r>
              <a:rPr lang="fr-FR" dirty="0" smtClean="0"/>
              <a:t>Description </a:t>
            </a:r>
            <a:r>
              <a:rPr lang="fr-FR" dirty="0" err="1" smtClean="0"/>
              <a:t>Eulerienne</a:t>
            </a:r>
            <a:r>
              <a:rPr lang="fr-FR" dirty="0" smtClean="0"/>
              <a:t> et Lagrangienne</a:t>
            </a:r>
          </a:p>
          <a:p>
            <a:pPr algn="l"/>
            <a:r>
              <a:rPr lang="fr-FR" dirty="0" smtClean="0"/>
              <a:t>Fluide et Ecoulement </a:t>
            </a:r>
            <a:r>
              <a:rPr lang="fr-FR" dirty="0" err="1" smtClean="0"/>
              <a:t>incompréssibles</a:t>
            </a:r>
            <a:endParaRPr lang="fr-FR" dirty="0" smtClean="0"/>
          </a:p>
          <a:p>
            <a:pPr algn="l"/>
            <a:r>
              <a:rPr lang="fr-FR" dirty="0" smtClean="0"/>
              <a:t>Equation de conservation de la masse</a:t>
            </a:r>
          </a:p>
          <a:p>
            <a:pPr algn="l"/>
            <a:r>
              <a:rPr lang="fr-FR" dirty="0" smtClean="0"/>
              <a:t>Equation d’Euler</a:t>
            </a:r>
          </a:p>
          <a:p>
            <a:pPr algn="l"/>
            <a:r>
              <a:rPr lang="fr-FR" dirty="0" smtClean="0"/>
              <a:t>Théorème de Bernoulli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67663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11760" y="-143986"/>
            <a:ext cx="12832080" cy="749808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6B40-6057-4BAB-8AF3-A5CABD51C034}" type="slidenum">
              <a:rPr lang="fr-FR" smtClean="0"/>
              <a:t>10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Ecoulements visqueux naturels et industriels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1362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5" name="Connecteur droit 64"/>
          <p:cNvCxnSpPr/>
          <p:nvPr/>
        </p:nvCxnSpPr>
        <p:spPr>
          <a:xfrm>
            <a:off x="7774849" y="4263755"/>
            <a:ext cx="0" cy="97087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cteur droit 65"/>
          <p:cNvCxnSpPr/>
          <p:nvPr/>
        </p:nvCxnSpPr>
        <p:spPr>
          <a:xfrm>
            <a:off x="3816766" y="4274377"/>
            <a:ext cx="0" cy="96025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60"/>
          <p:cNvCxnSpPr/>
          <p:nvPr/>
        </p:nvCxnSpPr>
        <p:spPr>
          <a:xfrm flipH="1">
            <a:off x="1756394" y="2234109"/>
            <a:ext cx="2050303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59"/>
          <p:cNvCxnSpPr/>
          <p:nvPr/>
        </p:nvCxnSpPr>
        <p:spPr>
          <a:xfrm flipH="1">
            <a:off x="1756394" y="4263755"/>
            <a:ext cx="2050303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806698" y="2245174"/>
            <a:ext cx="3968151" cy="2018581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4562947" y="1235883"/>
            <a:ext cx="3968151" cy="2018581"/>
          </a:xfrm>
          <a:prstGeom prst="rect">
            <a:avLst/>
          </a:prstGeom>
          <a:noFill/>
          <a:ln w="2857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0" name="Connecteur droit 9"/>
          <p:cNvCxnSpPr/>
          <p:nvPr/>
        </p:nvCxnSpPr>
        <p:spPr>
          <a:xfrm flipV="1">
            <a:off x="3806698" y="1235883"/>
            <a:ext cx="756249" cy="1009291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V="1">
            <a:off x="7774849" y="1235883"/>
            <a:ext cx="756249" cy="1009291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V="1">
            <a:off x="3806697" y="3254464"/>
            <a:ext cx="756249" cy="1009291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7774849" y="3254464"/>
            <a:ext cx="756249" cy="1009291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4562947" y="1235883"/>
            <a:ext cx="3968151" cy="1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8531098" y="1235882"/>
            <a:ext cx="0" cy="2018582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/>
          <p:nvPr/>
        </p:nvCxnSpPr>
        <p:spPr>
          <a:xfrm>
            <a:off x="6139281" y="1771009"/>
            <a:ext cx="3985260" cy="0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/>
          <p:nvPr/>
        </p:nvCxnSpPr>
        <p:spPr>
          <a:xfrm flipH="1">
            <a:off x="2405481" y="3775069"/>
            <a:ext cx="1401216" cy="0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>
            <a:off x="3867657" y="3775069"/>
            <a:ext cx="2020164" cy="0"/>
          </a:xfrm>
          <a:prstGeom prst="line">
            <a:avLst/>
          </a:prstGeom>
          <a:ln w="28575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/>
          <p:nvPr/>
        </p:nvCxnSpPr>
        <p:spPr>
          <a:xfrm flipV="1">
            <a:off x="1756394" y="1158240"/>
            <a:ext cx="0" cy="4066233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avec flèche 30"/>
          <p:cNvCxnSpPr/>
          <p:nvPr/>
        </p:nvCxnSpPr>
        <p:spPr>
          <a:xfrm>
            <a:off x="1773539" y="5234940"/>
            <a:ext cx="8482981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/>
          <p:nvPr/>
        </p:nvCxnSpPr>
        <p:spPr>
          <a:xfrm flipH="1">
            <a:off x="760079" y="5234940"/>
            <a:ext cx="1013460" cy="101346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1583109" y="626733"/>
            <a:ext cx="3465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/>
              <a:t>y</a:t>
            </a:r>
          </a:p>
        </p:txBody>
      </p:sp>
      <p:sp>
        <p:nvSpPr>
          <p:cNvPr id="41" name="Rectangle 40"/>
          <p:cNvSpPr/>
          <p:nvPr/>
        </p:nvSpPr>
        <p:spPr>
          <a:xfrm>
            <a:off x="10306755" y="4935230"/>
            <a:ext cx="3401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/>
              <a:t>x</a:t>
            </a:r>
            <a:endParaRPr lang="fr-FR" sz="2800" dirty="0"/>
          </a:p>
        </p:txBody>
      </p:sp>
      <p:sp>
        <p:nvSpPr>
          <p:cNvPr id="42" name="Rectangle 41"/>
          <p:cNvSpPr/>
          <p:nvPr/>
        </p:nvSpPr>
        <p:spPr>
          <a:xfrm>
            <a:off x="483940" y="6096000"/>
            <a:ext cx="3257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/>
              <a:t>z</a:t>
            </a:r>
            <a:endParaRPr lang="fr-FR" sz="2800" dirty="0"/>
          </a:p>
        </p:txBody>
      </p:sp>
      <p:sp>
        <p:nvSpPr>
          <p:cNvPr id="43" name="Rectangle 42"/>
          <p:cNvSpPr/>
          <p:nvPr/>
        </p:nvSpPr>
        <p:spPr>
          <a:xfrm>
            <a:off x="3642867" y="5313066"/>
            <a:ext cx="3401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/>
              <a:t>x</a:t>
            </a:r>
            <a:endParaRPr lang="fr-FR" sz="2800" dirty="0"/>
          </a:p>
        </p:txBody>
      </p:sp>
      <p:sp>
        <p:nvSpPr>
          <p:cNvPr id="44" name="Rectangle 43"/>
          <p:cNvSpPr/>
          <p:nvPr/>
        </p:nvSpPr>
        <p:spPr>
          <a:xfrm>
            <a:off x="7447787" y="5447494"/>
            <a:ext cx="86433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err="1"/>
              <a:t>x</a:t>
            </a:r>
            <a:r>
              <a:rPr lang="fr-FR" sz="2800" dirty="0" err="1" smtClean="0"/>
              <a:t>+dx</a:t>
            </a:r>
            <a:endParaRPr lang="fr-FR" sz="2800" dirty="0"/>
          </a:p>
        </p:txBody>
      </p:sp>
      <p:cxnSp>
        <p:nvCxnSpPr>
          <p:cNvPr id="46" name="Connecteur droit 45"/>
          <p:cNvCxnSpPr>
            <a:endCxn id="43" idx="0"/>
          </p:cNvCxnSpPr>
          <p:nvPr/>
        </p:nvCxnSpPr>
        <p:spPr>
          <a:xfrm>
            <a:off x="3812946" y="5135880"/>
            <a:ext cx="0" cy="17718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47"/>
          <p:cNvCxnSpPr/>
          <p:nvPr/>
        </p:nvCxnSpPr>
        <p:spPr>
          <a:xfrm>
            <a:off x="7773478" y="5146040"/>
            <a:ext cx="0" cy="17718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1014482" y="3998976"/>
            <a:ext cx="3465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/>
              <a:t>y</a:t>
            </a:r>
          </a:p>
        </p:txBody>
      </p:sp>
      <p:sp>
        <p:nvSpPr>
          <p:cNvPr id="50" name="Rectangle 49"/>
          <p:cNvSpPr/>
          <p:nvPr/>
        </p:nvSpPr>
        <p:spPr>
          <a:xfrm>
            <a:off x="630125" y="1965154"/>
            <a:ext cx="87716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err="1"/>
              <a:t>y</a:t>
            </a:r>
            <a:r>
              <a:rPr lang="fr-FR" sz="2800" dirty="0" err="1" smtClean="0"/>
              <a:t>+dy</a:t>
            </a:r>
            <a:endParaRPr lang="fr-FR" sz="2800" dirty="0"/>
          </a:p>
        </p:txBody>
      </p:sp>
      <p:cxnSp>
        <p:nvCxnSpPr>
          <p:cNvPr id="55" name="Connecteur droit 54"/>
          <p:cNvCxnSpPr/>
          <p:nvPr/>
        </p:nvCxnSpPr>
        <p:spPr>
          <a:xfrm flipH="1">
            <a:off x="1704959" y="2226764"/>
            <a:ext cx="13716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55"/>
          <p:cNvCxnSpPr/>
          <p:nvPr/>
        </p:nvCxnSpPr>
        <p:spPr>
          <a:xfrm flipH="1">
            <a:off x="1697339" y="4261304"/>
            <a:ext cx="13716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67" name="Rectangle 66"/>
              <p:cNvSpPr/>
              <p:nvPr/>
            </p:nvSpPr>
            <p:spPr>
              <a:xfrm>
                <a:off x="9156183" y="956500"/>
                <a:ext cx="2906277" cy="6655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l-GR" sz="2400" i="1" dirty="0" smtClean="0">
                    <a:solidFill>
                      <a:srgbClr val="C00000"/>
                    </a:solidFill>
                  </a:rPr>
                  <a:t>η</a:t>
                </a:r>
                <a:r>
                  <a:rPr lang="fr-FR" sz="2400" i="1" dirty="0" smtClean="0">
                    <a:solidFill>
                      <a:srgbClr val="C00000"/>
                    </a:solidFill>
                  </a:rPr>
                  <a:t> </a:t>
                </a:r>
                <a:r>
                  <a:rPr lang="fr-FR" sz="2400" i="1" dirty="0" err="1" smtClean="0">
                    <a:solidFill>
                      <a:srgbClr val="C00000"/>
                    </a:solidFill>
                  </a:rPr>
                  <a:t>dS</a:t>
                </a:r>
                <a:r>
                  <a:rPr lang="fr-FR" sz="2400" i="1" dirty="0" smtClean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4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𝑑𝑣</m:t>
                        </m:r>
                      </m:num>
                      <m:den>
                        <m:r>
                          <a:rPr lang="fr-FR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den>
                    </m:f>
                    <m:d>
                      <m:dPr>
                        <m:ctrlPr>
                          <a:rPr lang="fr-FR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fr-FR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fr-FR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e>
                    </m:d>
                    <m:r>
                      <a:rPr lang="fr-FR" sz="2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acc>
                      <m:accPr>
                        <m:chr m:val="⃗"/>
                        <m:ctrlPr>
                          <a:rPr lang="fr-FR" sz="24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fr-FR" sz="240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4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fr-FR" sz="24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e>
                    </m:acc>
                  </m:oMath>
                </a14:m>
                <a:endParaRPr lang="fr-FR" sz="2400" i="1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67" name="Rectangle 6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56183" y="956500"/>
                <a:ext cx="2906277" cy="665503"/>
              </a:xfrm>
              <a:prstGeom prst="rect">
                <a:avLst/>
              </a:prstGeom>
              <a:blipFill rotWithShape="0">
                <a:blip r:embed="rId2"/>
                <a:stretch>
                  <a:fillRect l="-3354" b="-275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8" name="Rectangle 67"/>
              <p:cNvSpPr/>
              <p:nvPr/>
            </p:nvSpPr>
            <p:spPr>
              <a:xfrm>
                <a:off x="2781545" y="4372146"/>
                <a:ext cx="2906277" cy="6655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fr-FR" sz="2400" i="1" dirty="0" smtClean="0">
                    <a:solidFill>
                      <a:srgbClr val="C00000"/>
                    </a:solidFill>
                  </a:rPr>
                  <a:t>-</a:t>
                </a:r>
                <a:r>
                  <a:rPr lang="el-GR" sz="2400" i="1" dirty="0" smtClean="0">
                    <a:solidFill>
                      <a:srgbClr val="C00000"/>
                    </a:solidFill>
                  </a:rPr>
                  <a:t>η</a:t>
                </a:r>
                <a:r>
                  <a:rPr lang="fr-FR" sz="2400" i="1" dirty="0" smtClean="0">
                    <a:solidFill>
                      <a:srgbClr val="C00000"/>
                    </a:solidFill>
                  </a:rPr>
                  <a:t> </a:t>
                </a:r>
                <a:r>
                  <a:rPr lang="fr-FR" sz="2400" i="1" dirty="0" err="1" smtClean="0">
                    <a:solidFill>
                      <a:srgbClr val="C00000"/>
                    </a:solidFill>
                  </a:rPr>
                  <a:t>dS</a:t>
                </a:r>
                <a:r>
                  <a:rPr lang="fr-FR" sz="2400" i="1" dirty="0" smtClean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4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𝑑𝑣</m:t>
                        </m:r>
                      </m:num>
                      <m:den>
                        <m:r>
                          <a:rPr lang="fr-FR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den>
                    </m:f>
                    <m:d>
                      <m:dPr>
                        <m:ctrlPr>
                          <a:rPr lang="fr-FR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fr-FR" sz="2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acc>
                      <m:accPr>
                        <m:chr m:val="⃗"/>
                        <m:ctrlPr>
                          <a:rPr lang="fr-FR" sz="24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fr-FR" sz="240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4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fr-FR" sz="24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e>
                    </m:acc>
                  </m:oMath>
                </a14:m>
                <a:endParaRPr lang="fr-FR" sz="2400" i="1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68" name="Rectangle 6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1545" y="4372146"/>
                <a:ext cx="2906277" cy="665503"/>
              </a:xfrm>
              <a:prstGeom prst="rect">
                <a:avLst/>
              </a:prstGeom>
              <a:blipFill rotWithShape="0">
                <a:blip r:embed="rId3"/>
                <a:stretch>
                  <a:fillRect l="-3145" b="-275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Espace réservé du numéro de diapositive 7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6B40-6057-4BAB-8AF3-A5CABD51C034}" type="slidenum">
              <a:rPr lang="fr-FR" smtClean="0"/>
              <a:t>11</a:t>
            </a:fld>
            <a:endParaRPr lang="fr-FR"/>
          </a:p>
        </p:txBody>
      </p:sp>
      <p:sp>
        <p:nvSpPr>
          <p:cNvPr id="73" name="Espace réservé du pied de page 7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Ecoulements visqueux naturels et industriels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4718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11760" y="-143986"/>
            <a:ext cx="12832080" cy="749808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6B40-6057-4BAB-8AF3-A5CABD51C034}" type="slidenum">
              <a:rPr lang="fr-FR" smtClean="0"/>
              <a:t>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Ecoulements visqueux naturels et industriels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3985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6B40-6057-4BAB-8AF3-A5CABD51C034}" type="slidenum">
              <a:rPr lang="fr-FR" smtClean="0"/>
              <a:t>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Ecoulements visqueux naturels et industriels</a:t>
            </a:r>
            <a:endParaRPr lang="fr-F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ZoneTexte 5"/>
              <p:cNvSpPr txBox="1"/>
              <p:nvPr/>
            </p:nvSpPr>
            <p:spPr>
              <a:xfrm>
                <a:off x="2113281" y="3207982"/>
                <a:ext cx="985520" cy="62491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fr-FR" sz="36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l-GR" sz="3600" i="1" smtClean="0">
                            <a:latin typeface="Cambria Math" panose="02040503050406030204" pitchFamily="18" charset="0"/>
                          </a:rPr>
                          <m:t>Δ</m:t>
                        </m:r>
                      </m:e>
                    </m:acc>
                    <m:acc>
                      <m:accPr>
                        <m:chr m:val="⃗"/>
                        <m:ctrlPr>
                          <a:rPr lang="fr-FR" sz="36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sz="36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acc>
                  </m:oMath>
                </a14:m>
                <a:r>
                  <a:rPr lang="fr-FR" sz="3600" dirty="0" smtClean="0"/>
                  <a:t> = </a:t>
                </a:r>
                <a:endParaRPr lang="fr-FR" sz="3600" dirty="0"/>
              </a:p>
            </p:txBody>
          </p:sp>
        </mc:Choice>
        <mc:Fallback>
          <p:sp>
            <p:nvSpPr>
              <p:cNvPr id="6" name="ZoneText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3281" y="3207982"/>
                <a:ext cx="985520" cy="624915"/>
              </a:xfrm>
              <a:prstGeom prst="rect">
                <a:avLst/>
              </a:prstGeom>
              <a:blipFill rotWithShape="0">
                <a:blip r:embed="rId2"/>
                <a:stretch>
                  <a:fillRect l="-621" t="-10680" r="-26708" b="-4368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Connecteur droit 7"/>
          <p:cNvCxnSpPr/>
          <p:nvPr/>
        </p:nvCxnSpPr>
        <p:spPr>
          <a:xfrm>
            <a:off x="3495040" y="1996439"/>
            <a:ext cx="0" cy="322072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ZoneTexte 9"/>
              <p:cNvSpPr txBox="1"/>
              <p:nvPr/>
            </p:nvSpPr>
            <p:spPr>
              <a:xfrm>
                <a:off x="3749040" y="1910077"/>
                <a:ext cx="4861560" cy="92589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l-GR" sz="3600" dirty="0" smtClean="0"/>
                  <a:t>Δ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3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36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fr-FR" sz="3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fr-FR" sz="3600" dirty="0" smtClean="0"/>
                  <a:t>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3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fr-FR" sz="36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fr-FR" sz="36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</m:e>
                          <m:sup>
                            <m:r>
                              <a:rPr lang="fr-FR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sSub>
                          <m:sSubPr>
                            <m:ctrlPr>
                              <a:rPr lang="el-GR" sz="36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3600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fr-FR" sz="3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num>
                      <m:den>
                        <m:sSup>
                          <m:sSupPr>
                            <m:ctrlPr>
                              <a:rPr lang="fr-FR" sz="36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fr-FR" sz="36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fr-FR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fr-FR" sz="3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fr-FR" sz="36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fr-FR" sz="3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fr-FR" sz="36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fr-FR" sz="36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</m:e>
                          <m:sup>
                            <m:r>
                              <a:rPr lang="fr-FR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sSub>
                          <m:sSubPr>
                            <m:ctrlPr>
                              <a:rPr lang="el-GR" sz="36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3600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fr-FR" sz="3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num>
                      <m:den>
                        <m:sSup>
                          <m:sSupPr>
                            <m:ctrlPr>
                              <a:rPr lang="fr-FR" sz="36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fr-FR" sz="36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fr-FR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fr-FR" sz="3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fr-FR" sz="36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fr-FR" sz="3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fr-FR" sz="36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fr-FR" sz="36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</m:e>
                          <m:sup>
                            <m:r>
                              <a:rPr lang="fr-FR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sSub>
                          <m:sSubPr>
                            <m:ctrlPr>
                              <a:rPr lang="el-GR" sz="36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3600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fr-FR" sz="3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num>
                      <m:den>
                        <m:sSup>
                          <m:sSupPr>
                            <m:ctrlPr>
                              <a:rPr lang="fr-FR" sz="36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fr-FR" sz="36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fr-FR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𝑧</m:t>
                            </m:r>
                          </m:e>
                          <m:sup>
                            <m:r>
                              <a:rPr lang="fr-FR" sz="3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fr-FR" sz="3600" dirty="0"/>
              </a:p>
            </p:txBody>
          </p:sp>
        </mc:Choice>
        <mc:Fallback>
          <p:sp>
            <p:nvSpPr>
              <p:cNvPr id="10" name="ZoneText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9040" y="1910077"/>
                <a:ext cx="4861560" cy="925894"/>
              </a:xfrm>
              <a:prstGeom prst="rect">
                <a:avLst/>
              </a:prstGeom>
              <a:blipFill rotWithShape="0">
                <a:blip r:embed="rId3"/>
                <a:stretch>
                  <a:fillRect l="-5639" b="-1052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ZoneTexte 13"/>
              <p:cNvSpPr txBox="1"/>
              <p:nvPr/>
            </p:nvSpPr>
            <p:spPr>
              <a:xfrm>
                <a:off x="3749040" y="3057492"/>
                <a:ext cx="4861560" cy="95955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l-GR" sz="3600" dirty="0" smtClean="0"/>
                  <a:t>Δ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3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36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fr-FR" sz="36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</m:oMath>
                </a14:m>
                <a:r>
                  <a:rPr lang="fr-FR" sz="3600" dirty="0" smtClean="0"/>
                  <a:t>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3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fr-FR" sz="36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fr-FR" sz="36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</m:e>
                          <m:sup>
                            <m:r>
                              <a:rPr lang="fr-FR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sSub>
                          <m:sSubPr>
                            <m:ctrlPr>
                              <a:rPr lang="el-GR" sz="36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3600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fr-FR" sz="36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num>
                      <m:den>
                        <m:sSup>
                          <m:sSupPr>
                            <m:ctrlPr>
                              <a:rPr lang="fr-FR" sz="36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fr-FR" sz="36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fr-FR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fr-FR" sz="3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fr-FR" sz="36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fr-FR" sz="3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fr-FR" sz="36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fr-FR" sz="36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</m:e>
                          <m:sup>
                            <m:r>
                              <a:rPr lang="fr-FR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sSub>
                          <m:sSubPr>
                            <m:ctrlPr>
                              <a:rPr lang="el-GR" sz="36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3600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fr-FR" sz="36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num>
                      <m:den>
                        <m:sSup>
                          <m:sSupPr>
                            <m:ctrlPr>
                              <a:rPr lang="fr-FR" sz="36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fr-FR" sz="36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fr-FR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fr-FR" sz="3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fr-FR" sz="36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fr-FR" sz="3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fr-FR" sz="36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fr-FR" sz="36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</m:e>
                          <m:sup>
                            <m:r>
                              <a:rPr lang="fr-FR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sSub>
                          <m:sSubPr>
                            <m:ctrlPr>
                              <a:rPr lang="el-GR" sz="36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3600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fr-FR" sz="36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num>
                      <m:den>
                        <m:sSup>
                          <m:sSupPr>
                            <m:ctrlPr>
                              <a:rPr lang="fr-FR" sz="36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fr-FR" sz="36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fr-FR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𝑧</m:t>
                            </m:r>
                          </m:e>
                          <m:sup>
                            <m:r>
                              <a:rPr lang="fr-FR" sz="3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fr-FR" sz="3600" dirty="0"/>
              </a:p>
            </p:txBody>
          </p:sp>
        </mc:Choice>
        <mc:Fallback>
          <p:sp>
            <p:nvSpPr>
              <p:cNvPr id="14" name="ZoneText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9040" y="3057492"/>
                <a:ext cx="4861560" cy="959558"/>
              </a:xfrm>
              <a:prstGeom prst="rect">
                <a:avLst/>
              </a:prstGeom>
              <a:blipFill rotWithShape="0">
                <a:blip r:embed="rId4"/>
                <a:stretch>
                  <a:fillRect l="-5639" b="-1019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ZoneTexte 14"/>
              <p:cNvSpPr txBox="1"/>
              <p:nvPr/>
            </p:nvSpPr>
            <p:spPr>
              <a:xfrm>
                <a:off x="3749040" y="4204907"/>
                <a:ext cx="4861560" cy="92589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l-GR" sz="3600" dirty="0" smtClean="0"/>
                  <a:t>Δ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3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36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fr-FR" sz="36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sub>
                    </m:sSub>
                  </m:oMath>
                </a14:m>
                <a:r>
                  <a:rPr lang="fr-FR" sz="3600" dirty="0" smtClean="0"/>
                  <a:t>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3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fr-FR" sz="36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fr-FR" sz="36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</m:e>
                          <m:sup>
                            <m:r>
                              <a:rPr lang="fr-FR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sSub>
                          <m:sSubPr>
                            <m:ctrlPr>
                              <a:rPr lang="el-GR" sz="36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3600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fr-FR" sz="3600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sub>
                        </m:sSub>
                      </m:num>
                      <m:den>
                        <m:sSup>
                          <m:sSupPr>
                            <m:ctrlPr>
                              <a:rPr lang="fr-FR" sz="36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fr-FR" sz="36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fr-FR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fr-FR" sz="3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fr-FR" sz="36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fr-FR" sz="3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fr-FR" sz="36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fr-FR" sz="36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</m:e>
                          <m:sup>
                            <m:r>
                              <a:rPr lang="fr-FR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sSub>
                          <m:sSubPr>
                            <m:ctrlPr>
                              <a:rPr lang="el-GR" sz="36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3600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fr-FR" sz="3600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sub>
                        </m:sSub>
                      </m:num>
                      <m:den>
                        <m:sSup>
                          <m:sSupPr>
                            <m:ctrlPr>
                              <a:rPr lang="fr-FR" sz="36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fr-FR" sz="36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fr-FR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fr-FR" sz="3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fr-FR" sz="36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fr-FR" sz="3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fr-FR" sz="36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fr-FR" sz="36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</m:e>
                          <m:sup>
                            <m:r>
                              <a:rPr lang="fr-FR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sSub>
                          <m:sSubPr>
                            <m:ctrlPr>
                              <a:rPr lang="el-GR" sz="36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3600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fr-FR" sz="3600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sub>
                        </m:sSub>
                      </m:num>
                      <m:den>
                        <m:sSup>
                          <m:sSupPr>
                            <m:ctrlPr>
                              <a:rPr lang="fr-FR" sz="36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fr-FR" sz="36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fr-FR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𝑧</m:t>
                            </m:r>
                          </m:e>
                          <m:sup>
                            <m:r>
                              <a:rPr lang="fr-FR" sz="3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fr-FR" sz="3600" dirty="0"/>
              </a:p>
            </p:txBody>
          </p:sp>
        </mc:Choice>
        <mc:Fallback>
          <p:sp>
            <p:nvSpPr>
              <p:cNvPr id="15" name="ZoneText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9040" y="4204907"/>
                <a:ext cx="4861560" cy="925894"/>
              </a:xfrm>
              <a:prstGeom prst="rect">
                <a:avLst/>
              </a:prstGeom>
              <a:blipFill rotWithShape="0">
                <a:blip r:embed="rId5"/>
                <a:stretch>
                  <a:fillRect l="-5639" b="-986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Rectangle 15"/>
              <p:cNvSpPr/>
              <p:nvPr/>
            </p:nvSpPr>
            <p:spPr>
              <a:xfrm>
                <a:off x="3259509" y="514973"/>
                <a:ext cx="5182124" cy="5783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fr-FR" sz="2800" u="sng" dirty="0" smtClean="0"/>
                  <a:t>Le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fr-FR" sz="2800" i="1" u="sng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l-GR" sz="2800" i="1" u="sng" smtClean="0">
                            <a:latin typeface="Cambria Math" panose="02040503050406030204" pitchFamily="18" charset="0"/>
                          </a:rPr>
                          <m:t>Δ</m:t>
                        </m:r>
                      </m:e>
                    </m:acc>
                  </m:oMath>
                </a14:m>
                <a:r>
                  <a:rPr lang="fr-FR" sz="2800" u="sng" dirty="0" smtClean="0"/>
                  <a:t>  n’est simple qu’en cartésien :</a:t>
                </a:r>
                <a:endParaRPr lang="fr-FR" sz="2800" u="sng" dirty="0"/>
              </a:p>
            </p:txBody>
          </p:sp>
        </mc:Choice>
        <mc:Fallback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9509" y="514973"/>
                <a:ext cx="5182124" cy="578300"/>
              </a:xfrm>
              <a:prstGeom prst="rect">
                <a:avLst/>
              </a:prstGeom>
              <a:blipFill rotWithShape="0">
                <a:blip r:embed="rId6"/>
                <a:stretch>
                  <a:fillRect l="-2471" r="-1529" b="-2947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95531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11760" y="-143986"/>
            <a:ext cx="12832080" cy="749808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6B40-6057-4BAB-8AF3-A5CABD51C034}" type="slidenum">
              <a:rPr lang="fr-FR" smtClean="0"/>
              <a:t>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Ecoulements visqueux naturels et industriels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7427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606800" y="4734560"/>
            <a:ext cx="4312920" cy="1325563"/>
          </a:xfrm>
        </p:spPr>
        <p:txBody>
          <a:bodyPr>
            <a:normAutofit/>
          </a:bodyPr>
          <a:lstStyle/>
          <a:p>
            <a:pPr algn="ctr"/>
            <a:r>
              <a:rPr lang="fr-FR" sz="3600" b="1" dirty="0" smtClean="0"/>
              <a:t>Osborne Reynolds (1842-1912)</a:t>
            </a:r>
            <a:endParaRPr lang="fr-FR" sz="3600" b="1" dirty="0"/>
          </a:p>
        </p:txBody>
      </p:sp>
      <p:pic>
        <p:nvPicPr>
          <p:cNvPr id="6" name="Espace réservé du contenu 5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305"/>
          <a:stretch/>
        </p:blipFill>
        <p:spPr>
          <a:xfrm>
            <a:off x="3515360" y="106255"/>
            <a:ext cx="4495800" cy="4628305"/>
          </a:xfrm>
        </p:spPr>
      </p:pic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Ecoulements visqueux naturels et industriels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6B40-6057-4BAB-8AF3-A5CABD51C034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1466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11760" y="-143986"/>
            <a:ext cx="12832080" cy="749808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6B40-6057-4BAB-8AF3-A5CABD51C034}" type="slidenum">
              <a:rPr lang="fr-FR" smtClean="0"/>
              <a:t>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Ecoulements visqueux naturels et industriels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2479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Ecoulements visqueux naturels et industriels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6B40-6057-4BAB-8AF3-A5CABD51C034}" type="slidenum">
              <a:rPr lang="fr-FR" smtClean="0"/>
              <a:t>17</a:t>
            </a:fld>
            <a:endParaRPr lang="fr-FR"/>
          </a:p>
        </p:txBody>
      </p:sp>
      <p:sp>
        <p:nvSpPr>
          <p:cNvPr id="6" name="Ellipse 5"/>
          <p:cNvSpPr/>
          <p:nvPr/>
        </p:nvSpPr>
        <p:spPr>
          <a:xfrm>
            <a:off x="1706880" y="1554480"/>
            <a:ext cx="1605280" cy="303784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7807960" y="1554480"/>
            <a:ext cx="1605280" cy="303784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Arc 7"/>
          <p:cNvSpPr/>
          <p:nvPr/>
        </p:nvSpPr>
        <p:spPr>
          <a:xfrm>
            <a:off x="7807960" y="1554480"/>
            <a:ext cx="1605280" cy="3037840"/>
          </a:xfrm>
          <a:prstGeom prst="arc">
            <a:avLst>
              <a:gd name="adj1" fmla="val 16200000"/>
              <a:gd name="adj2" fmla="val 5294651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0" name="Connecteur droit 9"/>
          <p:cNvCxnSpPr>
            <a:stCxn id="6" idx="0"/>
            <a:endCxn id="8" idx="0"/>
          </p:cNvCxnSpPr>
          <p:nvPr/>
        </p:nvCxnSpPr>
        <p:spPr>
          <a:xfrm>
            <a:off x="2509520" y="1554480"/>
            <a:ext cx="610108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>
            <a:off x="2509520" y="4592320"/>
            <a:ext cx="610108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>
            <a:off x="2475781" y="3071004"/>
            <a:ext cx="8013940" cy="0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 flipV="1">
            <a:off x="2489835" y="1732280"/>
            <a:ext cx="375285" cy="1338724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2351747" y="1971194"/>
            <a:ext cx="3802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>
                <a:solidFill>
                  <a:srgbClr val="7030A0"/>
                </a:solidFill>
              </a:rPr>
              <a:t>R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Rectangle 19"/>
              <p:cNvSpPr/>
              <p:nvPr/>
            </p:nvSpPr>
            <p:spPr>
              <a:xfrm>
                <a:off x="851526" y="2684944"/>
                <a:ext cx="58458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</m:oMath>
                  </m:oMathPara>
                </a14:m>
                <a:endParaRPr lang="fr-FR" sz="2800" dirty="0">
                  <a:solidFill>
                    <a:srgbClr val="7030A0"/>
                  </a:solidFill>
                </a:endParaRPr>
              </a:p>
            </p:txBody>
          </p:sp>
        </mc:Choice>
        <mc:Fallback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1526" y="2684944"/>
                <a:ext cx="584583" cy="52322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Rectangle 20"/>
              <p:cNvSpPr/>
              <p:nvPr/>
            </p:nvSpPr>
            <p:spPr>
              <a:xfrm>
                <a:off x="9524441" y="2401642"/>
                <a:ext cx="56598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</m:oMath>
                  </m:oMathPara>
                </a14:m>
                <a:endParaRPr lang="fr-FR" sz="2800" dirty="0">
                  <a:solidFill>
                    <a:srgbClr val="7030A0"/>
                  </a:solidFill>
                </a:endParaRPr>
              </a:p>
            </p:txBody>
          </p:sp>
        </mc:Choice>
        <mc:Fallback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24441" y="2401642"/>
                <a:ext cx="565989" cy="52322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Connecteur droit avec flèche 22"/>
          <p:cNvCxnSpPr/>
          <p:nvPr/>
        </p:nvCxnSpPr>
        <p:spPr>
          <a:xfrm>
            <a:off x="2509520" y="1386840"/>
            <a:ext cx="6101080" cy="0"/>
          </a:xfrm>
          <a:prstGeom prst="straightConnector1">
            <a:avLst/>
          </a:prstGeom>
          <a:ln w="19050">
            <a:solidFill>
              <a:srgbClr val="7030A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2108373" y="2946554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>
                <a:solidFill>
                  <a:srgbClr val="7030A0"/>
                </a:solidFill>
              </a:rPr>
              <a:t>0</a:t>
            </a:r>
          </a:p>
        </p:txBody>
      </p:sp>
      <p:sp>
        <p:nvSpPr>
          <p:cNvPr id="27" name="Rectangle 26"/>
          <p:cNvSpPr/>
          <p:nvPr/>
        </p:nvSpPr>
        <p:spPr>
          <a:xfrm>
            <a:off x="5392386" y="812970"/>
            <a:ext cx="3353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>
                <a:solidFill>
                  <a:srgbClr val="7030A0"/>
                </a:solidFill>
              </a:rPr>
              <a:t>L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0691766" y="2961794"/>
            <a:ext cx="3257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solidFill>
                  <a:srgbClr val="7030A0"/>
                </a:solidFill>
              </a:rPr>
              <a:t>z</a:t>
            </a:r>
            <a:endParaRPr lang="fr-FR" sz="2800" dirty="0">
              <a:solidFill>
                <a:srgbClr val="7030A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Rectangle 29"/>
              <p:cNvSpPr/>
              <p:nvPr/>
            </p:nvSpPr>
            <p:spPr>
              <a:xfrm>
                <a:off x="3433888" y="5123344"/>
                <a:ext cx="1209424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FR" sz="28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8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fr-FR" sz="28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</m:sSub>
                  </m:oMath>
                </a14:m>
                <a:r>
                  <a:rPr lang="fr-FR" sz="2800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 &gt;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28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8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fr-FR" sz="28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</m:oMath>
                </a14:m>
                <a:endParaRPr lang="fr-FR" sz="2800" dirty="0">
                  <a:solidFill>
                    <a:srgbClr val="7030A0"/>
                  </a:solidFill>
                </a:endParaRPr>
              </a:p>
              <a:p>
                <a:endParaRPr lang="fr-FR" sz="2800" dirty="0">
                  <a:solidFill>
                    <a:srgbClr val="7030A0"/>
                  </a:solidFill>
                </a:endParaRPr>
              </a:p>
            </p:txBody>
          </p:sp>
        </mc:Choice>
        <mc:Fallback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3888" y="5123344"/>
                <a:ext cx="1209424" cy="954107"/>
              </a:xfrm>
              <a:prstGeom prst="rect">
                <a:avLst/>
              </a:prstGeom>
              <a:blipFill rotWithShape="0">
                <a:blip r:embed="rId4"/>
                <a:stretch>
                  <a:fillRect t="-573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Rectangle 30"/>
              <p:cNvSpPr/>
              <p:nvPr/>
            </p:nvSpPr>
            <p:spPr>
              <a:xfrm>
                <a:off x="6024496" y="5123344"/>
                <a:ext cx="2733423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FR" sz="28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8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fr-FR" sz="28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</m:sSub>
                    <m:r>
                      <a:rPr lang="fr-FR" sz="2800" b="0" i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fr-FR" sz="28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8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fr-FR" sz="28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</m:oMath>
                </a14:m>
                <a:r>
                  <a:rPr lang="fr-FR" sz="2800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 = </a:t>
                </a:r>
                <a:r>
                  <a:rPr lang="el-GR" sz="2800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Δ</a:t>
                </a:r>
                <a:r>
                  <a:rPr lang="fr-FR" sz="2800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P &gt; 0</a:t>
                </a:r>
                <a:endParaRPr lang="fr-FR" sz="2800" dirty="0">
                  <a:solidFill>
                    <a:schemeClr val="accent1">
                      <a:lumMod val="75000"/>
                    </a:schemeClr>
                  </a:solidFill>
                </a:endParaRPr>
              </a:p>
              <a:p>
                <a:endParaRPr lang="fr-FR" sz="2800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4496" y="5123344"/>
                <a:ext cx="2733423" cy="954107"/>
              </a:xfrm>
              <a:prstGeom prst="rect">
                <a:avLst/>
              </a:prstGeom>
              <a:blipFill rotWithShape="0">
                <a:blip r:embed="rId5"/>
                <a:stretch>
                  <a:fillRect t="-573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1152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11760" y="-143986"/>
            <a:ext cx="12832080" cy="749808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6B40-6057-4BAB-8AF3-A5CABD51C034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>
                <a:solidFill>
                  <a:prstClr val="black">
                    <a:tint val="75000"/>
                  </a:prstClr>
                </a:solidFill>
              </a:rPr>
              <a:t>Ecoulements visqueux naturels et industriels</a:t>
            </a:r>
          </a:p>
        </p:txBody>
      </p:sp>
    </p:spTree>
    <p:extLst>
      <p:ext uri="{BB962C8B-B14F-4D97-AF65-F5344CB8AC3E}">
        <p14:creationId xmlns:p14="http://schemas.microsoft.com/office/powerpoint/2010/main" val="39227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Ecoulements visqueux naturels et industriels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6B40-6057-4BAB-8AF3-A5CABD51C034}" type="slidenum">
              <a:rPr lang="fr-FR" smtClean="0"/>
              <a:t>19</a:t>
            </a:fld>
            <a:endParaRPr lang="fr-FR"/>
          </a:p>
        </p:txBody>
      </p:sp>
      <p:cxnSp>
        <p:nvCxnSpPr>
          <p:cNvPr id="10" name="Connecteur droit 9"/>
          <p:cNvCxnSpPr/>
          <p:nvPr/>
        </p:nvCxnSpPr>
        <p:spPr>
          <a:xfrm>
            <a:off x="2509520" y="1554480"/>
            <a:ext cx="610108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>
            <a:off x="2509520" y="4592320"/>
            <a:ext cx="610108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>
            <a:off x="2475781" y="3071004"/>
            <a:ext cx="8013940" cy="0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 flipV="1">
            <a:off x="2489835" y="1554480"/>
            <a:ext cx="19685" cy="1516524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2095549" y="1967313"/>
            <a:ext cx="3802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>
                <a:solidFill>
                  <a:srgbClr val="7030A0"/>
                </a:solidFill>
              </a:rPr>
              <a:t>R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Rectangle 19"/>
              <p:cNvSpPr/>
              <p:nvPr/>
            </p:nvSpPr>
            <p:spPr>
              <a:xfrm>
                <a:off x="851526" y="2684944"/>
                <a:ext cx="58458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</m:oMath>
                  </m:oMathPara>
                </a14:m>
                <a:endParaRPr lang="fr-FR" sz="2800" dirty="0">
                  <a:solidFill>
                    <a:srgbClr val="7030A0"/>
                  </a:solidFill>
                </a:endParaRPr>
              </a:p>
            </p:txBody>
          </p:sp>
        </mc:Choice>
        <mc:Fallback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1526" y="2684944"/>
                <a:ext cx="584583" cy="52322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Rectangle 20"/>
              <p:cNvSpPr/>
              <p:nvPr/>
            </p:nvSpPr>
            <p:spPr>
              <a:xfrm>
                <a:off x="9524441" y="2401642"/>
                <a:ext cx="56598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</m:oMath>
                  </m:oMathPara>
                </a14:m>
                <a:endParaRPr lang="fr-FR" sz="2800" dirty="0">
                  <a:solidFill>
                    <a:srgbClr val="7030A0"/>
                  </a:solidFill>
                </a:endParaRPr>
              </a:p>
            </p:txBody>
          </p:sp>
        </mc:Choice>
        <mc:Fallback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24441" y="2401642"/>
                <a:ext cx="565989" cy="52322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Connecteur droit avec flèche 22"/>
          <p:cNvCxnSpPr/>
          <p:nvPr/>
        </p:nvCxnSpPr>
        <p:spPr>
          <a:xfrm>
            <a:off x="2509520" y="1386840"/>
            <a:ext cx="6101080" cy="0"/>
          </a:xfrm>
          <a:prstGeom prst="straightConnector1">
            <a:avLst/>
          </a:prstGeom>
          <a:ln w="19050">
            <a:solidFill>
              <a:srgbClr val="7030A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2108373" y="2946554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>
                <a:solidFill>
                  <a:srgbClr val="7030A0"/>
                </a:solidFill>
              </a:rPr>
              <a:t>0</a:t>
            </a:r>
          </a:p>
        </p:txBody>
      </p:sp>
      <p:sp>
        <p:nvSpPr>
          <p:cNvPr id="27" name="Rectangle 26"/>
          <p:cNvSpPr/>
          <p:nvPr/>
        </p:nvSpPr>
        <p:spPr>
          <a:xfrm>
            <a:off x="5392386" y="812970"/>
            <a:ext cx="3353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>
                <a:solidFill>
                  <a:srgbClr val="7030A0"/>
                </a:solidFill>
              </a:rPr>
              <a:t>L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0691766" y="2961794"/>
            <a:ext cx="3257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solidFill>
                  <a:srgbClr val="7030A0"/>
                </a:solidFill>
              </a:rPr>
              <a:t>z</a:t>
            </a:r>
            <a:endParaRPr lang="fr-FR" sz="2800" dirty="0">
              <a:solidFill>
                <a:srgbClr val="7030A0"/>
              </a:solidFill>
            </a:endParaRPr>
          </a:p>
        </p:txBody>
      </p:sp>
      <p:sp>
        <p:nvSpPr>
          <p:cNvPr id="12" name="Arc 11"/>
          <p:cNvSpPr/>
          <p:nvPr/>
        </p:nvSpPr>
        <p:spPr>
          <a:xfrm>
            <a:off x="2840449" y="1554480"/>
            <a:ext cx="4202971" cy="3037840"/>
          </a:xfrm>
          <a:prstGeom prst="arc">
            <a:avLst>
              <a:gd name="adj1" fmla="val 16200000"/>
              <a:gd name="adj2" fmla="val 5408508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5" name="Connecteur droit avec flèche 14"/>
          <p:cNvCxnSpPr/>
          <p:nvPr/>
        </p:nvCxnSpPr>
        <p:spPr>
          <a:xfrm>
            <a:off x="4942840" y="1772920"/>
            <a:ext cx="1076960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/>
          <p:nvPr/>
        </p:nvCxnSpPr>
        <p:spPr>
          <a:xfrm>
            <a:off x="4942840" y="1996440"/>
            <a:ext cx="1477010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avec flèche 31"/>
          <p:cNvCxnSpPr/>
          <p:nvPr/>
        </p:nvCxnSpPr>
        <p:spPr>
          <a:xfrm>
            <a:off x="4942840" y="2222500"/>
            <a:ext cx="1743710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avec flèche 33"/>
          <p:cNvCxnSpPr/>
          <p:nvPr/>
        </p:nvCxnSpPr>
        <p:spPr>
          <a:xfrm>
            <a:off x="4942840" y="2446020"/>
            <a:ext cx="1918970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avec flèche 34"/>
          <p:cNvCxnSpPr/>
          <p:nvPr/>
        </p:nvCxnSpPr>
        <p:spPr>
          <a:xfrm>
            <a:off x="4942840" y="2672080"/>
            <a:ext cx="2021840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avec flèche 36"/>
          <p:cNvCxnSpPr/>
          <p:nvPr/>
        </p:nvCxnSpPr>
        <p:spPr>
          <a:xfrm>
            <a:off x="4942840" y="2895600"/>
            <a:ext cx="2100580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avec flèche 37"/>
          <p:cNvCxnSpPr/>
          <p:nvPr/>
        </p:nvCxnSpPr>
        <p:spPr>
          <a:xfrm>
            <a:off x="4942840" y="3121660"/>
            <a:ext cx="2100580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avec flèche 38"/>
          <p:cNvCxnSpPr/>
          <p:nvPr/>
        </p:nvCxnSpPr>
        <p:spPr>
          <a:xfrm>
            <a:off x="4942840" y="3345180"/>
            <a:ext cx="2071370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avec flèche 39"/>
          <p:cNvCxnSpPr/>
          <p:nvPr/>
        </p:nvCxnSpPr>
        <p:spPr>
          <a:xfrm>
            <a:off x="4942840" y="3571240"/>
            <a:ext cx="1983740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avec flèche 41"/>
          <p:cNvCxnSpPr/>
          <p:nvPr/>
        </p:nvCxnSpPr>
        <p:spPr>
          <a:xfrm>
            <a:off x="4942840" y="3794760"/>
            <a:ext cx="1846580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avec flèche 42"/>
          <p:cNvCxnSpPr/>
          <p:nvPr/>
        </p:nvCxnSpPr>
        <p:spPr>
          <a:xfrm>
            <a:off x="4942840" y="4020820"/>
            <a:ext cx="1637030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avec flèche 43"/>
          <p:cNvCxnSpPr/>
          <p:nvPr/>
        </p:nvCxnSpPr>
        <p:spPr>
          <a:xfrm>
            <a:off x="4942840" y="4244340"/>
            <a:ext cx="1336040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avec flèche 44"/>
          <p:cNvCxnSpPr/>
          <p:nvPr/>
        </p:nvCxnSpPr>
        <p:spPr>
          <a:xfrm>
            <a:off x="4942840" y="4470400"/>
            <a:ext cx="784894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0059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284480" y="-132080"/>
            <a:ext cx="12832080" cy="749808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6B40-6057-4BAB-8AF3-A5CABD51C034}" type="slidenum">
              <a:rPr lang="fr-FR" smtClean="0"/>
              <a:t>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Ecoulements visqueux naturels et industriels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8908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11760" y="-143986"/>
            <a:ext cx="12832080" cy="749808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6B40-6057-4BAB-8AF3-A5CABD51C034}" type="slidenum">
              <a:rPr lang="fr-FR" smtClean="0"/>
              <a:t>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Ecoulements visqueux naturels et industriels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7700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ce réservé du contenu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7254" y="217298"/>
            <a:ext cx="3747866" cy="5820600"/>
          </a:xfrm>
        </p:spPr>
      </p:pic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Ecoulements visqueux naturels et industriels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6B40-6057-4BAB-8AF3-A5CABD51C034}" type="slidenum">
              <a:rPr lang="fr-FR" smtClean="0"/>
              <a:t>21</a:t>
            </a:fld>
            <a:endParaRPr lang="fr-FR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126" y="217298"/>
            <a:ext cx="7592948" cy="5694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4142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11760" y="-143986"/>
            <a:ext cx="12832080" cy="749808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6B40-6057-4BAB-8AF3-A5CABD51C034}" type="slidenum">
              <a:rPr lang="fr-FR" smtClean="0"/>
              <a:t>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Ecoulements visqueux naturels et industriels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7649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940280" y="1173192"/>
            <a:ext cx="8108829" cy="20444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" name="Connecteur droit avec flèche 4"/>
          <p:cNvCxnSpPr/>
          <p:nvPr/>
        </p:nvCxnSpPr>
        <p:spPr>
          <a:xfrm flipV="1">
            <a:off x="940280" y="672861"/>
            <a:ext cx="0" cy="2915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724619" y="3217652"/>
            <a:ext cx="8643668" cy="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>
            <a:off x="939479" y="1173192"/>
            <a:ext cx="8109630" cy="0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>
            <a:off x="9230264" y="966158"/>
            <a:ext cx="983411" cy="0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ZoneTexte 13"/>
              <p:cNvSpPr txBox="1"/>
              <p:nvPr/>
            </p:nvSpPr>
            <p:spPr>
              <a:xfrm>
                <a:off x="9049109" y="293298"/>
                <a:ext cx="1207699" cy="6186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sz="2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fr-FR" sz="28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8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fr-FR" sz="28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𝒐𝒑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fr-FR" sz="2800" b="1" i="1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14" name="ZoneText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49109" y="293298"/>
                <a:ext cx="1207699" cy="618631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/>
          <p:cNvSpPr/>
          <p:nvPr/>
        </p:nvSpPr>
        <p:spPr>
          <a:xfrm>
            <a:off x="766194" y="200013"/>
            <a:ext cx="3465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/>
              <a:t>y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60000" y="3217652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/>
              <a:t>0</a:t>
            </a:r>
            <a:endParaRPr lang="fr-FR" sz="2800" dirty="0"/>
          </a:p>
        </p:txBody>
      </p:sp>
      <p:sp>
        <p:nvSpPr>
          <p:cNvPr id="19" name="Rectangle 18"/>
          <p:cNvSpPr/>
          <p:nvPr/>
        </p:nvSpPr>
        <p:spPr>
          <a:xfrm>
            <a:off x="9525119" y="2956042"/>
            <a:ext cx="3401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/>
              <a:t>x</a:t>
            </a:r>
            <a:endParaRPr lang="fr-FR" sz="2800" dirty="0"/>
          </a:p>
        </p:txBody>
      </p:sp>
      <p:sp>
        <p:nvSpPr>
          <p:cNvPr id="21" name="Rectangle 20"/>
          <p:cNvSpPr/>
          <p:nvPr/>
        </p:nvSpPr>
        <p:spPr>
          <a:xfrm>
            <a:off x="1221982" y="1846417"/>
            <a:ext cx="30765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/>
              <a:t>Fluide réel visqueux</a:t>
            </a:r>
            <a:endParaRPr lang="fr-FR" sz="2800" dirty="0"/>
          </a:p>
        </p:txBody>
      </p:sp>
      <p:cxnSp>
        <p:nvCxnSpPr>
          <p:cNvPr id="72" name="Connecteur droit avec flèche 71"/>
          <p:cNvCxnSpPr/>
          <p:nvPr/>
        </p:nvCxnSpPr>
        <p:spPr>
          <a:xfrm>
            <a:off x="5875029" y="992037"/>
            <a:ext cx="2010139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ectangle 73"/>
          <p:cNvSpPr/>
          <p:nvPr/>
        </p:nvSpPr>
        <p:spPr>
          <a:xfrm>
            <a:off x="113430" y="1869114"/>
            <a:ext cx="3353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solidFill>
                  <a:schemeClr val="bg1">
                    <a:lumMod val="50000"/>
                  </a:schemeClr>
                </a:solidFill>
              </a:rPr>
              <a:t>L</a:t>
            </a:r>
            <a:endParaRPr lang="fr-FR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76" name="Connecteur droit 75"/>
          <p:cNvCxnSpPr/>
          <p:nvPr/>
        </p:nvCxnSpPr>
        <p:spPr>
          <a:xfrm>
            <a:off x="664776" y="1319842"/>
            <a:ext cx="0" cy="1759788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6B40-6057-4BAB-8AF3-A5CABD51C034}" type="slidenum">
              <a:rPr lang="fr-FR" smtClean="0"/>
              <a:t>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Ecoulements visqueux naturels et industriels</a:t>
            </a:r>
            <a:endParaRPr lang="fr-F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1" name="ZoneTexte 70"/>
              <p:cNvSpPr txBox="1"/>
              <p:nvPr/>
            </p:nvSpPr>
            <p:spPr>
              <a:xfrm>
                <a:off x="5194539" y="411251"/>
                <a:ext cx="295886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800" dirty="0" smtClean="0">
                    <a:solidFill>
                      <a:srgbClr val="7030A0"/>
                    </a:solidFill>
                  </a:rPr>
                  <a:t>Plaque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280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l-GR" sz="2800" dirty="0" smtClean="0">
                            <a:solidFill>
                              <a:srgbClr val="7030A0"/>
                            </a:solidFill>
                          </a:rPr>
                          <m:t>Σ</m:t>
                        </m:r>
                      </m:e>
                      <m:sub>
                        <m:r>
                          <a:rPr lang="fr-FR" sz="28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fr-FR" sz="2800" dirty="0" smtClean="0">
                    <a:solidFill>
                      <a:srgbClr val="7030A0"/>
                    </a:solidFill>
                  </a:rPr>
                  <a:t> à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fr-FR" sz="280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fr-FR" sz="2800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800" b="0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fr-FR" sz="2800" b="0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</m:oMath>
                </a14:m>
                <a:endParaRPr lang="fr-FR" sz="2800" dirty="0">
                  <a:solidFill>
                    <a:srgbClr val="7030A0"/>
                  </a:solidFill>
                </a:endParaRPr>
              </a:p>
            </p:txBody>
          </p:sp>
        </mc:Choice>
        <mc:Fallback>
          <p:sp>
            <p:nvSpPr>
              <p:cNvPr id="71" name="ZoneTexte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4539" y="411251"/>
                <a:ext cx="2958861" cy="523220"/>
              </a:xfrm>
              <a:prstGeom prst="rect">
                <a:avLst/>
              </a:prstGeom>
              <a:blipFill rotWithShape="0">
                <a:blip r:embed="rId3"/>
                <a:stretch>
                  <a:fillRect l="-4115" t="-10465" b="-3255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3" name="ZoneTexte 72"/>
              <p:cNvSpPr txBox="1"/>
              <p:nvPr/>
            </p:nvSpPr>
            <p:spPr>
              <a:xfrm>
                <a:off x="5046453" y="3716661"/>
                <a:ext cx="295886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800" dirty="0" smtClean="0">
                    <a:solidFill>
                      <a:srgbClr val="7030A0"/>
                    </a:solidFill>
                  </a:rPr>
                  <a:t>Plaque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280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l-GR" sz="2800" dirty="0" smtClean="0">
                            <a:solidFill>
                              <a:srgbClr val="7030A0"/>
                            </a:solidFill>
                          </a:rPr>
                          <m:t>Σ</m:t>
                        </m:r>
                      </m:e>
                      <m:sub>
                        <m:r>
                          <a:rPr lang="fr-FR" sz="28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fr-FR" sz="2800" dirty="0" smtClean="0">
                    <a:solidFill>
                      <a:srgbClr val="7030A0"/>
                    </a:solidFill>
                  </a:rPr>
                  <a:t> à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fr-FR" sz="280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fr-FR" sz="2800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800" b="0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fr-FR" sz="2800" b="0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endParaRPr lang="fr-FR" sz="2800" dirty="0">
                  <a:solidFill>
                    <a:srgbClr val="7030A0"/>
                  </a:solidFill>
                </a:endParaRPr>
              </a:p>
            </p:txBody>
          </p:sp>
        </mc:Choice>
        <mc:Fallback>
          <p:sp>
            <p:nvSpPr>
              <p:cNvPr id="73" name="ZoneTexte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6453" y="3716661"/>
                <a:ext cx="2958861" cy="523220"/>
              </a:xfrm>
              <a:prstGeom prst="rect">
                <a:avLst/>
              </a:prstGeom>
              <a:blipFill rotWithShape="0">
                <a:blip r:embed="rId4"/>
                <a:stretch>
                  <a:fillRect l="-4330" t="-11628" b="-3255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5" name="Connecteur droit 74"/>
          <p:cNvCxnSpPr/>
          <p:nvPr/>
        </p:nvCxnSpPr>
        <p:spPr>
          <a:xfrm>
            <a:off x="939479" y="3217652"/>
            <a:ext cx="8109630" cy="0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cteur droit avec flèche 76"/>
          <p:cNvCxnSpPr/>
          <p:nvPr/>
        </p:nvCxnSpPr>
        <p:spPr>
          <a:xfrm>
            <a:off x="5875029" y="3441629"/>
            <a:ext cx="743155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cteur droit avec flèche 77"/>
          <p:cNvCxnSpPr/>
          <p:nvPr/>
        </p:nvCxnSpPr>
        <p:spPr>
          <a:xfrm>
            <a:off x="5875029" y="2282357"/>
            <a:ext cx="1490971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7" name="Rectangle 46"/>
              <p:cNvSpPr/>
              <p:nvPr/>
            </p:nvSpPr>
            <p:spPr>
              <a:xfrm>
                <a:off x="5745444" y="1752657"/>
                <a:ext cx="124816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fr-FR" sz="2800" dirty="0" smtClean="0">
                    <a:solidFill>
                      <a:srgbClr val="7030A0"/>
                    </a:solidFill>
                  </a:rPr>
                  <a:t>v(</a:t>
                </a:r>
                <a:r>
                  <a:rPr lang="fr-FR" sz="2800" dirty="0" err="1" smtClean="0">
                    <a:solidFill>
                      <a:srgbClr val="7030A0"/>
                    </a:solidFill>
                  </a:rPr>
                  <a:t>y,t</a:t>
                </a:r>
                <a:r>
                  <a:rPr lang="fr-FR" sz="2800" dirty="0" smtClean="0">
                    <a:solidFill>
                      <a:srgbClr val="7030A0"/>
                    </a:solidFill>
                  </a:rPr>
                  <a:t>)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fr-FR" sz="280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fr-FR" sz="2800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800" b="0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fr-FR" sz="2800" b="0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e>
                    </m:acc>
                  </m:oMath>
                </a14:m>
                <a:endParaRPr lang="fr-FR" sz="2800" dirty="0">
                  <a:solidFill>
                    <a:srgbClr val="7030A0"/>
                  </a:solidFill>
                </a:endParaRPr>
              </a:p>
            </p:txBody>
          </p:sp>
        </mc:Choice>
        <mc:Fallback>
          <p:sp>
            <p:nvSpPr>
              <p:cNvPr id="47" name="Rectangle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5444" y="1752657"/>
                <a:ext cx="1248162" cy="523220"/>
              </a:xfrm>
              <a:prstGeom prst="rect">
                <a:avLst/>
              </a:prstGeom>
              <a:blipFill rotWithShape="0">
                <a:blip r:embed="rId5"/>
                <a:stretch>
                  <a:fillRect l="-9756" t="-11765" b="-3411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02919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940280" y="1173192"/>
            <a:ext cx="8108829" cy="20444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" name="Connecteur droit avec flèche 4"/>
          <p:cNvCxnSpPr/>
          <p:nvPr/>
        </p:nvCxnSpPr>
        <p:spPr>
          <a:xfrm flipV="1">
            <a:off x="940280" y="672861"/>
            <a:ext cx="0" cy="2915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724619" y="3217652"/>
            <a:ext cx="8643668" cy="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>
            <a:off x="672860" y="1173192"/>
            <a:ext cx="8635042" cy="0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>
            <a:off x="9230264" y="966158"/>
            <a:ext cx="983411" cy="0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ZoneTexte 13"/>
              <p:cNvSpPr txBox="1"/>
              <p:nvPr/>
            </p:nvSpPr>
            <p:spPr>
              <a:xfrm>
                <a:off x="9049109" y="293298"/>
                <a:ext cx="1207699" cy="6186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sz="2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fr-FR" sz="28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8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fr-FR" sz="28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𝒐𝒑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fr-FR" sz="2800" b="1" i="1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14" name="ZoneText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49109" y="293298"/>
                <a:ext cx="1207699" cy="618631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ZoneTexte 14"/>
              <p:cNvSpPr txBox="1"/>
              <p:nvPr/>
            </p:nvSpPr>
            <p:spPr>
              <a:xfrm>
                <a:off x="5046453" y="468817"/>
                <a:ext cx="295886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800" dirty="0" smtClean="0">
                    <a:solidFill>
                      <a:srgbClr val="7030A0"/>
                    </a:solidFill>
                  </a:rPr>
                  <a:t>Plaque à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fr-FR" sz="280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fr-FR" sz="2800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800" b="0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fr-FR" sz="2800" b="0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</m:acc>
                  </m:oMath>
                </a14:m>
                <a:endParaRPr lang="fr-FR" sz="2800" dirty="0">
                  <a:solidFill>
                    <a:srgbClr val="7030A0"/>
                  </a:solidFill>
                </a:endParaRPr>
              </a:p>
            </p:txBody>
          </p:sp>
        </mc:Choice>
        <mc:Fallback>
          <p:sp>
            <p:nvSpPr>
              <p:cNvPr id="15" name="ZoneText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6453" y="468817"/>
                <a:ext cx="2958861" cy="523220"/>
              </a:xfrm>
              <a:prstGeom prst="rect">
                <a:avLst/>
              </a:prstGeom>
              <a:blipFill rotWithShape="0">
                <a:blip r:embed="rId3"/>
                <a:stretch>
                  <a:fillRect l="-4330" t="-11628" b="-3255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/>
          <p:cNvSpPr/>
          <p:nvPr/>
        </p:nvSpPr>
        <p:spPr>
          <a:xfrm>
            <a:off x="766194" y="200013"/>
            <a:ext cx="3465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/>
              <a:t>y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60000" y="3217652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/>
              <a:t>0</a:t>
            </a:r>
            <a:endParaRPr lang="fr-FR" sz="2800" dirty="0"/>
          </a:p>
        </p:txBody>
      </p:sp>
      <p:sp>
        <p:nvSpPr>
          <p:cNvPr id="19" name="Rectangle 18"/>
          <p:cNvSpPr/>
          <p:nvPr/>
        </p:nvSpPr>
        <p:spPr>
          <a:xfrm>
            <a:off x="9525119" y="2956042"/>
            <a:ext cx="3401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/>
              <a:t>x</a:t>
            </a:r>
            <a:endParaRPr lang="fr-FR" sz="2800" dirty="0"/>
          </a:p>
        </p:txBody>
      </p:sp>
      <p:sp>
        <p:nvSpPr>
          <p:cNvPr id="21" name="Rectangle 20"/>
          <p:cNvSpPr/>
          <p:nvPr/>
        </p:nvSpPr>
        <p:spPr>
          <a:xfrm>
            <a:off x="2678383" y="1672202"/>
            <a:ext cx="30765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/>
              <a:t>Fluide réel visqueux</a:t>
            </a:r>
            <a:endParaRPr lang="fr-FR" sz="2800" dirty="0"/>
          </a:p>
        </p:txBody>
      </p:sp>
      <p:cxnSp>
        <p:nvCxnSpPr>
          <p:cNvPr id="23" name="Connecteur droit 22"/>
          <p:cNvCxnSpPr/>
          <p:nvPr/>
        </p:nvCxnSpPr>
        <p:spPr>
          <a:xfrm flipV="1">
            <a:off x="1053153" y="3211900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V="1">
            <a:off x="1256957" y="3217652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1495209" y="3226273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flipV="1">
            <a:off x="1718058" y="3226273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V="1">
            <a:off x="1940907" y="3214776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V="1">
            <a:off x="2148516" y="3217652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V="1">
            <a:off x="2356112" y="3211900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2563732" y="3211900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V="1">
            <a:off x="2785801" y="3223397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/>
          <p:cNvCxnSpPr/>
          <p:nvPr/>
        </p:nvCxnSpPr>
        <p:spPr>
          <a:xfrm flipV="1">
            <a:off x="3008650" y="3223397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/>
          <p:cNvCxnSpPr/>
          <p:nvPr/>
        </p:nvCxnSpPr>
        <p:spPr>
          <a:xfrm flipV="1">
            <a:off x="3231499" y="3211900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/>
          <p:cNvCxnSpPr/>
          <p:nvPr/>
        </p:nvCxnSpPr>
        <p:spPr>
          <a:xfrm flipV="1">
            <a:off x="3454348" y="3214776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/>
          <p:cNvCxnSpPr/>
          <p:nvPr/>
        </p:nvCxnSpPr>
        <p:spPr>
          <a:xfrm flipV="1">
            <a:off x="3707825" y="3211900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/>
          <p:cNvCxnSpPr/>
          <p:nvPr/>
        </p:nvCxnSpPr>
        <p:spPr>
          <a:xfrm flipV="1">
            <a:off x="3911629" y="3217652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/>
        </p:nvCxnSpPr>
        <p:spPr>
          <a:xfrm flipV="1">
            <a:off x="4149881" y="3226273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>
          <a:xfrm flipV="1">
            <a:off x="4372730" y="3226273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 flipV="1">
            <a:off x="4595579" y="3214776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/>
        </p:nvCxnSpPr>
        <p:spPr>
          <a:xfrm flipV="1">
            <a:off x="4818428" y="3217652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/>
        </p:nvCxnSpPr>
        <p:spPr>
          <a:xfrm flipV="1">
            <a:off x="5048505" y="3211900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/>
          <p:cNvCxnSpPr/>
          <p:nvPr/>
        </p:nvCxnSpPr>
        <p:spPr>
          <a:xfrm flipV="1">
            <a:off x="5266209" y="3211900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42"/>
          <p:cNvCxnSpPr/>
          <p:nvPr/>
        </p:nvCxnSpPr>
        <p:spPr>
          <a:xfrm flipV="1">
            <a:off x="5488278" y="3223397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43"/>
          <p:cNvCxnSpPr/>
          <p:nvPr/>
        </p:nvCxnSpPr>
        <p:spPr>
          <a:xfrm flipV="1">
            <a:off x="5711127" y="3223397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44"/>
          <p:cNvCxnSpPr/>
          <p:nvPr/>
        </p:nvCxnSpPr>
        <p:spPr>
          <a:xfrm flipV="1">
            <a:off x="5933976" y="3211900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45"/>
          <p:cNvCxnSpPr/>
          <p:nvPr/>
        </p:nvCxnSpPr>
        <p:spPr>
          <a:xfrm flipV="1">
            <a:off x="6156825" y="3214776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57"/>
          <p:cNvCxnSpPr/>
          <p:nvPr/>
        </p:nvCxnSpPr>
        <p:spPr>
          <a:xfrm flipV="1">
            <a:off x="6380586" y="3217869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cteur droit 58"/>
          <p:cNvCxnSpPr/>
          <p:nvPr/>
        </p:nvCxnSpPr>
        <p:spPr>
          <a:xfrm flipV="1">
            <a:off x="6584390" y="3223621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59"/>
          <p:cNvCxnSpPr/>
          <p:nvPr/>
        </p:nvCxnSpPr>
        <p:spPr>
          <a:xfrm flipV="1">
            <a:off x="6822642" y="3232242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60"/>
          <p:cNvCxnSpPr/>
          <p:nvPr/>
        </p:nvCxnSpPr>
        <p:spPr>
          <a:xfrm flipV="1">
            <a:off x="7045491" y="3232242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droit 61"/>
          <p:cNvCxnSpPr/>
          <p:nvPr/>
        </p:nvCxnSpPr>
        <p:spPr>
          <a:xfrm flipV="1">
            <a:off x="7268340" y="3220745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cteur droit 62"/>
          <p:cNvCxnSpPr/>
          <p:nvPr/>
        </p:nvCxnSpPr>
        <p:spPr>
          <a:xfrm flipV="1">
            <a:off x="7491189" y="3223621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cteur droit 63"/>
          <p:cNvCxnSpPr/>
          <p:nvPr/>
        </p:nvCxnSpPr>
        <p:spPr>
          <a:xfrm flipV="1">
            <a:off x="7721266" y="3217869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cteur droit 64"/>
          <p:cNvCxnSpPr/>
          <p:nvPr/>
        </p:nvCxnSpPr>
        <p:spPr>
          <a:xfrm flipV="1">
            <a:off x="7938970" y="3217869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cteur droit 65"/>
          <p:cNvCxnSpPr/>
          <p:nvPr/>
        </p:nvCxnSpPr>
        <p:spPr>
          <a:xfrm flipV="1">
            <a:off x="8161039" y="3229366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cteur droit 66"/>
          <p:cNvCxnSpPr/>
          <p:nvPr/>
        </p:nvCxnSpPr>
        <p:spPr>
          <a:xfrm flipV="1">
            <a:off x="8383888" y="3229366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 droit 67"/>
          <p:cNvCxnSpPr/>
          <p:nvPr/>
        </p:nvCxnSpPr>
        <p:spPr>
          <a:xfrm flipV="1">
            <a:off x="8606737" y="3217869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cteur droit 68"/>
          <p:cNvCxnSpPr/>
          <p:nvPr/>
        </p:nvCxnSpPr>
        <p:spPr>
          <a:xfrm flipV="1">
            <a:off x="8829586" y="3220745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angle 69"/>
          <p:cNvSpPr/>
          <p:nvPr/>
        </p:nvSpPr>
        <p:spPr>
          <a:xfrm>
            <a:off x="7442093" y="3398807"/>
            <a:ext cx="13050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/>
              <a:t>Plan fixe </a:t>
            </a:r>
            <a:endParaRPr lang="fr-FR" sz="2400" dirty="0"/>
          </a:p>
        </p:txBody>
      </p:sp>
      <p:cxnSp>
        <p:nvCxnSpPr>
          <p:cNvPr id="72" name="Connecteur droit avec flèche 71"/>
          <p:cNvCxnSpPr/>
          <p:nvPr/>
        </p:nvCxnSpPr>
        <p:spPr>
          <a:xfrm>
            <a:off x="5875029" y="992037"/>
            <a:ext cx="2010139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ectangle 73"/>
          <p:cNvSpPr/>
          <p:nvPr/>
        </p:nvSpPr>
        <p:spPr>
          <a:xfrm>
            <a:off x="113430" y="1869114"/>
            <a:ext cx="3353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solidFill>
                  <a:schemeClr val="bg1">
                    <a:lumMod val="50000"/>
                  </a:schemeClr>
                </a:solidFill>
              </a:rPr>
              <a:t>L</a:t>
            </a:r>
            <a:endParaRPr lang="fr-FR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76" name="Connecteur droit 75"/>
          <p:cNvCxnSpPr/>
          <p:nvPr/>
        </p:nvCxnSpPr>
        <p:spPr>
          <a:xfrm>
            <a:off x="664776" y="1319842"/>
            <a:ext cx="0" cy="1759788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Espace réservé du numéro de diapositive 7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6B40-6057-4BAB-8AF3-A5CABD51C034}" type="slidenum">
              <a:rPr lang="fr-FR" smtClean="0"/>
              <a:t>3</a:t>
            </a:fld>
            <a:endParaRPr lang="fr-FR"/>
          </a:p>
        </p:txBody>
      </p:sp>
      <p:sp>
        <p:nvSpPr>
          <p:cNvPr id="80" name="Espace réservé du pied de page 7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Ecoulements visqueux naturels et industriels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1079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940280" y="1173192"/>
            <a:ext cx="8108829" cy="20444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" name="Connecteur droit avec flèche 4"/>
          <p:cNvCxnSpPr/>
          <p:nvPr/>
        </p:nvCxnSpPr>
        <p:spPr>
          <a:xfrm flipV="1">
            <a:off x="940280" y="672861"/>
            <a:ext cx="0" cy="2915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724619" y="3217652"/>
            <a:ext cx="8643668" cy="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>
            <a:off x="672860" y="1173192"/>
            <a:ext cx="8635042" cy="0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>
            <a:off x="9230264" y="966158"/>
            <a:ext cx="983411" cy="0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ZoneTexte 13"/>
              <p:cNvSpPr txBox="1"/>
              <p:nvPr/>
            </p:nvSpPr>
            <p:spPr>
              <a:xfrm>
                <a:off x="9049109" y="293298"/>
                <a:ext cx="1207699" cy="6186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sz="2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fr-FR" sz="28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8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fr-FR" sz="28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𝒐𝒑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fr-FR" sz="2800" b="1" i="1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14" name="ZoneText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49109" y="293298"/>
                <a:ext cx="1207699" cy="618631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ZoneTexte 14"/>
              <p:cNvSpPr txBox="1"/>
              <p:nvPr/>
            </p:nvSpPr>
            <p:spPr>
              <a:xfrm>
                <a:off x="5046453" y="468817"/>
                <a:ext cx="295886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800" dirty="0" smtClean="0">
                    <a:solidFill>
                      <a:srgbClr val="7030A0"/>
                    </a:solidFill>
                  </a:rPr>
                  <a:t>Plaque à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fr-FR" sz="280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fr-FR" sz="2800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800" b="0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fr-FR" sz="2800" b="0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</m:acc>
                  </m:oMath>
                </a14:m>
                <a:endParaRPr lang="fr-FR" sz="2800" dirty="0">
                  <a:solidFill>
                    <a:srgbClr val="7030A0"/>
                  </a:solidFill>
                </a:endParaRPr>
              </a:p>
            </p:txBody>
          </p:sp>
        </mc:Choice>
        <mc:Fallback>
          <p:sp>
            <p:nvSpPr>
              <p:cNvPr id="15" name="ZoneText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6453" y="468817"/>
                <a:ext cx="2958861" cy="523220"/>
              </a:xfrm>
              <a:prstGeom prst="rect">
                <a:avLst/>
              </a:prstGeom>
              <a:blipFill rotWithShape="0">
                <a:blip r:embed="rId3"/>
                <a:stretch>
                  <a:fillRect l="-4330" t="-11628" b="-3255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/>
          <p:cNvSpPr/>
          <p:nvPr/>
        </p:nvSpPr>
        <p:spPr>
          <a:xfrm>
            <a:off x="766194" y="200013"/>
            <a:ext cx="3465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/>
              <a:t>y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60000" y="3217652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/>
              <a:t>0</a:t>
            </a:r>
            <a:endParaRPr lang="fr-FR" sz="2800" dirty="0"/>
          </a:p>
        </p:txBody>
      </p:sp>
      <p:sp>
        <p:nvSpPr>
          <p:cNvPr id="19" name="Rectangle 18"/>
          <p:cNvSpPr/>
          <p:nvPr/>
        </p:nvSpPr>
        <p:spPr>
          <a:xfrm>
            <a:off x="9525119" y="2956042"/>
            <a:ext cx="3401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/>
              <a:t>x</a:t>
            </a:r>
            <a:endParaRPr lang="fr-FR" sz="2800" dirty="0"/>
          </a:p>
        </p:txBody>
      </p:sp>
      <p:sp>
        <p:nvSpPr>
          <p:cNvPr id="21" name="Rectangle 20"/>
          <p:cNvSpPr/>
          <p:nvPr/>
        </p:nvSpPr>
        <p:spPr>
          <a:xfrm>
            <a:off x="2678383" y="1672202"/>
            <a:ext cx="30765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/>
              <a:t>Fluide réel visqueux</a:t>
            </a:r>
            <a:endParaRPr lang="fr-FR" sz="2800" dirty="0"/>
          </a:p>
        </p:txBody>
      </p:sp>
      <p:cxnSp>
        <p:nvCxnSpPr>
          <p:cNvPr id="23" name="Connecteur droit 22"/>
          <p:cNvCxnSpPr/>
          <p:nvPr/>
        </p:nvCxnSpPr>
        <p:spPr>
          <a:xfrm flipV="1">
            <a:off x="1053153" y="3211900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V="1">
            <a:off x="1256957" y="3217652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1495209" y="3226273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flipV="1">
            <a:off x="1718058" y="3226273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V="1">
            <a:off x="1940907" y="3214776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V="1">
            <a:off x="2148516" y="3217652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V="1">
            <a:off x="2356112" y="3211900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2563732" y="3211900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V="1">
            <a:off x="2785801" y="3223397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/>
          <p:cNvCxnSpPr/>
          <p:nvPr/>
        </p:nvCxnSpPr>
        <p:spPr>
          <a:xfrm flipV="1">
            <a:off x="3008650" y="3223397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/>
          <p:cNvCxnSpPr/>
          <p:nvPr/>
        </p:nvCxnSpPr>
        <p:spPr>
          <a:xfrm flipV="1">
            <a:off x="3231499" y="3211900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/>
          <p:cNvCxnSpPr/>
          <p:nvPr/>
        </p:nvCxnSpPr>
        <p:spPr>
          <a:xfrm flipV="1">
            <a:off x="3454348" y="3214776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/>
          <p:cNvCxnSpPr/>
          <p:nvPr/>
        </p:nvCxnSpPr>
        <p:spPr>
          <a:xfrm flipV="1">
            <a:off x="3707825" y="3211900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/>
          <p:cNvCxnSpPr/>
          <p:nvPr/>
        </p:nvCxnSpPr>
        <p:spPr>
          <a:xfrm flipV="1">
            <a:off x="3911629" y="3217652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/>
        </p:nvCxnSpPr>
        <p:spPr>
          <a:xfrm flipV="1">
            <a:off x="4149881" y="3226273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>
          <a:xfrm flipV="1">
            <a:off x="4372730" y="3226273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 flipV="1">
            <a:off x="4595579" y="3214776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/>
        </p:nvCxnSpPr>
        <p:spPr>
          <a:xfrm flipV="1">
            <a:off x="4818428" y="3217652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/>
        </p:nvCxnSpPr>
        <p:spPr>
          <a:xfrm flipV="1">
            <a:off x="5048505" y="3211900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/>
          <p:cNvCxnSpPr/>
          <p:nvPr/>
        </p:nvCxnSpPr>
        <p:spPr>
          <a:xfrm flipV="1">
            <a:off x="5266209" y="3211900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42"/>
          <p:cNvCxnSpPr/>
          <p:nvPr/>
        </p:nvCxnSpPr>
        <p:spPr>
          <a:xfrm flipV="1">
            <a:off x="5488278" y="3223397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43"/>
          <p:cNvCxnSpPr/>
          <p:nvPr/>
        </p:nvCxnSpPr>
        <p:spPr>
          <a:xfrm flipV="1">
            <a:off x="5711127" y="3223397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44"/>
          <p:cNvCxnSpPr/>
          <p:nvPr/>
        </p:nvCxnSpPr>
        <p:spPr>
          <a:xfrm flipV="1">
            <a:off x="5933976" y="3211900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45"/>
          <p:cNvCxnSpPr/>
          <p:nvPr/>
        </p:nvCxnSpPr>
        <p:spPr>
          <a:xfrm flipV="1">
            <a:off x="6156825" y="3214776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57"/>
          <p:cNvCxnSpPr/>
          <p:nvPr/>
        </p:nvCxnSpPr>
        <p:spPr>
          <a:xfrm flipV="1">
            <a:off x="6380586" y="3217869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cteur droit 58"/>
          <p:cNvCxnSpPr/>
          <p:nvPr/>
        </p:nvCxnSpPr>
        <p:spPr>
          <a:xfrm flipV="1">
            <a:off x="6584390" y="3223621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59"/>
          <p:cNvCxnSpPr/>
          <p:nvPr/>
        </p:nvCxnSpPr>
        <p:spPr>
          <a:xfrm flipV="1">
            <a:off x="6822642" y="3232242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60"/>
          <p:cNvCxnSpPr/>
          <p:nvPr/>
        </p:nvCxnSpPr>
        <p:spPr>
          <a:xfrm flipV="1">
            <a:off x="7045491" y="3232242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droit 61"/>
          <p:cNvCxnSpPr/>
          <p:nvPr/>
        </p:nvCxnSpPr>
        <p:spPr>
          <a:xfrm flipV="1">
            <a:off x="7268340" y="3220745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cteur droit 62"/>
          <p:cNvCxnSpPr/>
          <p:nvPr/>
        </p:nvCxnSpPr>
        <p:spPr>
          <a:xfrm flipV="1">
            <a:off x="7491189" y="3223621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cteur droit 63"/>
          <p:cNvCxnSpPr/>
          <p:nvPr/>
        </p:nvCxnSpPr>
        <p:spPr>
          <a:xfrm flipV="1">
            <a:off x="7721266" y="3217869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cteur droit 64"/>
          <p:cNvCxnSpPr/>
          <p:nvPr/>
        </p:nvCxnSpPr>
        <p:spPr>
          <a:xfrm flipV="1">
            <a:off x="7938970" y="3217869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cteur droit 65"/>
          <p:cNvCxnSpPr/>
          <p:nvPr/>
        </p:nvCxnSpPr>
        <p:spPr>
          <a:xfrm flipV="1">
            <a:off x="8161039" y="3229366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cteur droit 66"/>
          <p:cNvCxnSpPr/>
          <p:nvPr/>
        </p:nvCxnSpPr>
        <p:spPr>
          <a:xfrm flipV="1">
            <a:off x="8383888" y="3229366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 droit 67"/>
          <p:cNvCxnSpPr/>
          <p:nvPr/>
        </p:nvCxnSpPr>
        <p:spPr>
          <a:xfrm flipV="1">
            <a:off x="8606737" y="3217869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cteur droit 68"/>
          <p:cNvCxnSpPr/>
          <p:nvPr/>
        </p:nvCxnSpPr>
        <p:spPr>
          <a:xfrm flipV="1">
            <a:off x="8829586" y="3220745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angle 69"/>
          <p:cNvSpPr/>
          <p:nvPr/>
        </p:nvSpPr>
        <p:spPr>
          <a:xfrm>
            <a:off x="7442093" y="3398807"/>
            <a:ext cx="13050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/>
              <a:t>Plan fixe </a:t>
            </a:r>
            <a:endParaRPr lang="fr-FR" sz="2400" dirty="0"/>
          </a:p>
        </p:txBody>
      </p:sp>
      <p:cxnSp>
        <p:nvCxnSpPr>
          <p:cNvPr id="72" name="Connecteur droit avec flèche 71"/>
          <p:cNvCxnSpPr/>
          <p:nvPr/>
        </p:nvCxnSpPr>
        <p:spPr>
          <a:xfrm>
            <a:off x="5875029" y="992037"/>
            <a:ext cx="2010139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3" name="Rectangle 72"/>
              <p:cNvSpPr/>
              <p:nvPr/>
            </p:nvSpPr>
            <p:spPr>
              <a:xfrm>
                <a:off x="281104" y="4237049"/>
                <a:ext cx="11258228" cy="11706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fr-FR" sz="2800" dirty="0" smtClean="0"/>
                  <a:t>On mesure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fr-FR" sz="28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fr-FR" sz="2800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800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𝑭</m:t>
                            </m:r>
                          </m:e>
                          <m:sub>
                            <m:r>
                              <a:rPr lang="fr-FR" sz="2800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𝒐𝒑</m:t>
                            </m:r>
                          </m:sub>
                        </m:sSub>
                      </m:e>
                    </m:acc>
                  </m:oMath>
                </a14:m>
                <a:r>
                  <a:rPr lang="fr-FR" sz="2800" b="1" i="1" dirty="0" smtClean="0">
                    <a:solidFill>
                      <a:srgbClr val="C00000"/>
                    </a:solidFill>
                  </a:rPr>
                  <a:t> </a:t>
                </a:r>
                <a:r>
                  <a:rPr lang="fr-FR" sz="2800" dirty="0" smtClean="0"/>
                  <a:t>proportionnelle à 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28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  <m:sSub>
                          <m:sSubPr>
                            <m:ctrlPr>
                              <a:rPr lang="fr-FR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800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fr-FR" sz="28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num>
                      <m:den>
                        <m:r>
                          <a:rPr lang="fr-FR" sz="28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den>
                    </m:f>
                  </m:oMath>
                </a14:m>
                <a:r>
                  <a:rPr lang="fr-FR" sz="2800" b="1" i="1" dirty="0" smtClean="0">
                    <a:solidFill>
                      <a:srgbClr val="C00000"/>
                    </a:solidFill>
                  </a:rPr>
                  <a:t> </a:t>
                </a:r>
                <a:endParaRPr lang="fr-FR" sz="2800" b="1" i="1" dirty="0">
                  <a:solidFill>
                    <a:srgbClr val="C00000"/>
                  </a:solidFill>
                </a:endParaRPr>
              </a:p>
              <a:p>
                <a:r>
                  <a:rPr lang="fr-FR" sz="2800" dirty="0" smtClean="0"/>
                  <a:t> </a:t>
                </a:r>
                <a:endParaRPr lang="fr-FR" sz="2800" dirty="0"/>
              </a:p>
            </p:txBody>
          </p:sp>
        </mc:Choice>
        <mc:Fallback>
          <p:sp>
            <p:nvSpPr>
              <p:cNvPr id="73" name="Rectangle 7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104" y="4237049"/>
                <a:ext cx="11258228" cy="1170641"/>
              </a:xfrm>
              <a:prstGeom prst="rect">
                <a:avLst/>
              </a:prstGeom>
              <a:blipFill rotWithShape="0">
                <a:blip r:embed="rId4"/>
                <a:stretch>
                  <a:fillRect l="-108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4" name="Rectangle 73"/>
          <p:cNvSpPr/>
          <p:nvPr/>
        </p:nvSpPr>
        <p:spPr>
          <a:xfrm>
            <a:off x="113430" y="1869114"/>
            <a:ext cx="3353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solidFill>
                  <a:schemeClr val="bg1">
                    <a:lumMod val="50000"/>
                  </a:schemeClr>
                </a:solidFill>
              </a:rPr>
              <a:t>L</a:t>
            </a:r>
            <a:endParaRPr lang="fr-FR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76" name="Connecteur droit 75"/>
          <p:cNvCxnSpPr/>
          <p:nvPr/>
        </p:nvCxnSpPr>
        <p:spPr>
          <a:xfrm>
            <a:off x="664776" y="1319842"/>
            <a:ext cx="0" cy="1759788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6B40-6057-4BAB-8AF3-A5CABD51C034}" type="slidenum">
              <a:rPr lang="fr-FR" smtClean="0"/>
              <a:t>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Ecoulements visqueux naturels et industriels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8641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940280" y="1173192"/>
            <a:ext cx="8108829" cy="20444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" name="Connecteur droit avec flèche 4"/>
          <p:cNvCxnSpPr/>
          <p:nvPr/>
        </p:nvCxnSpPr>
        <p:spPr>
          <a:xfrm flipV="1">
            <a:off x="940280" y="672861"/>
            <a:ext cx="0" cy="2915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724619" y="3217652"/>
            <a:ext cx="8643668" cy="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>
            <a:off x="672860" y="1173192"/>
            <a:ext cx="8635042" cy="0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>
            <a:off x="9230264" y="966158"/>
            <a:ext cx="983411" cy="0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ZoneTexte 13"/>
              <p:cNvSpPr txBox="1"/>
              <p:nvPr/>
            </p:nvSpPr>
            <p:spPr>
              <a:xfrm>
                <a:off x="9049109" y="293298"/>
                <a:ext cx="1207699" cy="6186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sz="2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fr-FR" sz="28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8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fr-FR" sz="28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𝒐𝒑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fr-FR" sz="2800" b="1" i="1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14" name="ZoneText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49109" y="293298"/>
                <a:ext cx="1207699" cy="61863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ZoneTexte 14"/>
              <p:cNvSpPr txBox="1"/>
              <p:nvPr/>
            </p:nvSpPr>
            <p:spPr>
              <a:xfrm>
                <a:off x="5046453" y="468817"/>
                <a:ext cx="295886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800" dirty="0" smtClean="0">
                    <a:solidFill>
                      <a:srgbClr val="7030A0"/>
                    </a:solidFill>
                  </a:rPr>
                  <a:t>Plaque à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fr-FR" sz="280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fr-FR" sz="2800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800" b="0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fr-FR" sz="2800" b="0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</m:acc>
                  </m:oMath>
                </a14:m>
                <a:endParaRPr lang="fr-FR" sz="2800" dirty="0">
                  <a:solidFill>
                    <a:srgbClr val="7030A0"/>
                  </a:solidFill>
                </a:endParaRPr>
              </a:p>
            </p:txBody>
          </p:sp>
        </mc:Choice>
        <mc:Fallback>
          <p:sp>
            <p:nvSpPr>
              <p:cNvPr id="15" name="ZoneText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6453" y="468817"/>
                <a:ext cx="2958861" cy="523220"/>
              </a:xfrm>
              <a:prstGeom prst="rect">
                <a:avLst/>
              </a:prstGeom>
              <a:blipFill rotWithShape="0">
                <a:blip r:embed="rId4"/>
                <a:stretch>
                  <a:fillRect l="-4330" t="-11628" b="-3255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/>
          <p:cNvSpPr/>
          <p:nvPr/>
        </p:nvSpPr>
        <p:spPr>
          <a:xfrm>
            <a:off x="766194" y="200013"/>
            <a:ext cx="3465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/>
              <a:t>y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60000" y="3217652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/>
              <a:t>0</a:t>
            </a:r>
            <a:endParaRPr lang="fr-FR" sz="2800" dirty="0"/>
          </a:p>
        </p:txBody>
      </p:sp>
      <p:sp>
        <p:nvSpPr>
          <p:cNvPr id="19" name="Rectangle 18"/>
          <p:cNvSpPr/>
          <p:nvPr/>
        </p:nvSpPr>
        <p:spPr>
          <a:xfrm>
            <a:off x="9525119" y="2956042"/>
            <a:ext cx="3401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/>
              <a:t>x</a:t>
            </a:r>
            <a:endParaRPr lang="fr-FR" sz="2800" dirty="0"/>
          </a:p>
        </p:txBody>
      </p:sp>
      <p:sp>
        <p:nvSpPr>
          <p:cNvPr id="21" name="Rectangle 20"/>
          <p:cNvSpPr/>
          <p:nvPr/>
        </p:nvSpPr>
        <p:spPr>
          <a:xfrm>
            <a:off x="2678383" y="1672202"/>
            <a:ext cx="30765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/>
              <a:t>Fluide réel visqueux</a:t>
            </a:r>
            <a:endParaRPr lang="fr-FR" sz="2800" dirty="0"/>
          </a:p>
        </p:txBody>
      </p:sp>
      <p:cxnSp>
        <p:nvCxnSpPr>
          <p:cNvPr id="23" name="Connecteur droit 22"/>
          <p:cNvCxnSpPr/>
          <p:nvPr/>
        </p:nvCxnSpPr>
        <p:spPr>
          <a:xfrm flipV="1">
            <a:off x="1053153" y="3211900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V="1">
            <a:off x="1256957" y="3217652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1495209" y="3226273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flipV="1">
            <a:off x="1718058" y="3226273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V="1">
            <a:off x="1940907" y="3214776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V="1">
            <a:off x="2148516" y="3217652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V="1">
            <a:off x="2356112" y="3211900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2563732" y="3211900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V="1">
            <a:off x="2785801" y="3223397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/>
          <p:cNvCxnSpPr/>
          <p:nvPr/>
        </p:nvCxnSpPr>
        <p:spPr>
          <a:xfrm flipV="1">
            <a:off x="3008650" y="3223397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/>
          <p:cNvCxnSpPr/>
          <p:nvPr/>
        </p:nvCxnSpPr>
        <p:spPr>
          <a:xfrm flipV="1">
            <a:off x="3231499" y="3211900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/>
          <p:cNvCxnSpPr/>
          <p:nvPr/>
        </p:nvCxnSpPr>
        <p:spPr>
          <a:xfrm flipV="1">
            <a:off x="3454348" y="3214776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/>
          <p:cNvCxnSpPr/>
          <p:nvPr/>
        </p:nvCxnSpPr>
        <p:spPr>
          <a:xfrm flipV="1">
            <a:off x="3707825" y="3211900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/>
          <p:cNvCxnSpPr/>
          <p:nvPr/>
        </p:nvCxnSpPr>
        <p:spPr>
          <a:xfrm flipV="1">
            <a:off x="3911629" y="3217652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/>
        </p:nvCxnSpPr>
        <p:spPr>
          <a:xfrm flipV="1">
            <a:off x="4149881" y="3226273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>
          <a:xfrm flipV="1">
            <a:off x="4372730" y="3226273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 flipV="1">
            <a:off x="4595579" y="3214776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/>
        </p:nvCxnSpPr>
        <p:spPr>
          <a:xfrm flipV="1">
            <a:off x="4818428" y="3217652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/>
        </p:nvCxnSpPr>
        <p:spPr>
          <a:xfrm flipV="1">
            <a:off x="5048505" y="3211900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/>
          <p:cNvCxnSpPr/>
          <p:nvPr/>
        </p:nvCxnSpPr>
        <p:spPr>
          <a:xfrm flipV="1">
            <a:off x="5266209" y="3211900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42"/>
          <p:cNvCxnSpPr/>
          <p:nvPr/>
        </p:nvCxnSpPr>
        <p:spPr>
          <a:xfrm flipV="1">
            <a:off x="5488278" y="3223397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43"/>
          <p:cNvCxnSpPr/>
          <p:nvPr/>
        </p:nvCxnSpPr>
        <p:spPr>
          <a:xfrm flipV="1">
            <a:off x="5711127" y="3223397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44"/>
          <p:cNvCxnSpPr/>
          <p:nvPr/>
        </p:nvCxnSpPr>
        <p:spPr>
          <a:xfrm flipV="1">
            <a:off x="5933976" y="3211900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45"/>
          <p:cNvCxnSpPr/>
          <p:nvPr/>
        </p:nvCxnSpPr>
        <p:spPr>
          <a:xfrm flipV="1">
            <a:off x="6156825" y="3214776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57"/>
          <p:cNvCxnSpPr/>
          <p:nvPr/>
        </p:nvCxnSpPr>
        <p:spPr>
          <a:xfrm flipV="1">
            <a:off x="6380586" y="3217869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cteur droit 58"/>
          <p:cNvCxnSpPr/>
          <p:nvPr/>
        </p:nvCxnSpPr>
        <p:spPr>
          <a:xfrm flipV="1">
            <a:off x="6584390" y="3223621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59"/>
          <p:cNvCxnSpPr/>
          <p:nvPr/>
        </p:nvCxnSpPr>
        <p:spPr>
          <a:xfrm flipV="1">
            <a:off x="6822642" y="3232242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60"/>
          <p:cNvCxnSpPr/>
          <p:nvPr/>
        </p:nvCxnSpPr>
        <p:spPr>
          <a:xfrm flipV="1">
            <a:off x="7045491" y="3232242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droit 61"/>
          <p:cNvCxnSpPr/>
          <p:nvPr/>
        </p:nvCxnSpPr>
        <p:spPr>
          <a:xfrm flipV="1">
            <a:off x="7268340" y="3220745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cteur droit 62"/>
          <p:cNvCxnSpPr/>
          <p:nvPr/>
        </p:nvCxnSpPr>
        <p:spPr>
          <a:xfrm flipV="1">
            <a:off x="7491189" y="3223621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cteur droit 63"/>
          <p:cNvCxnSpPr/>
          <p:nvPr/>
        </p:nvCxnSpPr>
        <p:spPr>
          <a:xfrm flipV="1">
            <a:off x="7721266" y="3217869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cteur droit 64"/>
          <p:cNvCxnSpPr/>
          <p:nvPr/>
        </p:nvCxnSpPr>
        <p:spPr>
          <a:xfrm flipV="1">
            <a:off x="7938970" y="3217869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cteur droit 65"/>
          <p:cNvCxnSpPr/>
          <p:nvPr/>
        </p:nvCxnSpPr>
        <p:spPr>
          <a:xfrm flipV="1">
            <a:off x="8161039" y="3229366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cteur droit 66"/>
          <p:cNvCxnSpPr/>
          <p:nvPr/>
        </p:nvCxnSpPr>
        <p:spPr>
          <a:xfrm flipV="1">
            <a:off x="8383888" y="3229366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 droit 67"/>
          <p:cNvCxnSpPr/>
          <p:nvPr/>
        </p:nvCxnSpPr>
        <p:spPr>
          <a:xfrm flipV="1">
            <a:off x="8606737" y="3217869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cteur droit 68"/>
          <p:cNvCxnSpPr/>
          <p:nvPr/>
        </p:nvCxnSpPr>
        <p:spPr>
          <a:xfrm flipV="1">
            <a:off x="8829586" y="3220745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angle 69"/>
          <p:cNvSpPr/>
          <p:nvPr/>
        </p:nvSpPr>
        <p:spPr>
          <a:xfrm>
            <a:off x="7442093" y="3398807"/>
            <a:ext cx="13050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/>
              <a:t>Plan fixe </a:t>
            </a:r>
            <a:endParaRPr lang="fr-FR" sz="2400" dirty="0"/>
          </a:p>
        </p:txBody>
      </p:sp>
      <p:cxnSp>
        <p:nvCxnSpPr>
          <p:cNvPr id="72" name="Connecteur droit avec flèche 71"/>
          <p:cNvCxnSpPr/>
          <p:nvPr/>
        </p:nvCxnSpPr>
        <p:spPr>
          <a:xfrm>
            <a:off x="5875029" y="992037"/>
            <a:ext cx="2010139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3" name="Rectangle 72"/>
              <p:cNvSpPr/>
              <p:nvPr/>
            </p:nvSpPr>
            <p:spPr>
              <a:xfrm>
                <a:off x="281104" y="4237049"/>
                <a:ext cx="11258228" cy="11706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fr-FR" sz="2800" dirty="0" smtClean="0"/>
                  <a:t>On mesure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fr-FR" sz="28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fr-FR" sz="2800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800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𝑭</m:t>
                            </m:r>
                          </m:e>
                          <m:sub>
                            <m:r>
                              <a:rPr lang="fr-FR" sz="2800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𝒐𝒑</m:t>
                            </m:r>
                          </m:sub>
                        </m:sSub>
                      </m:e>
                    </m:acc>
                  </m:oMath>
                </a14:m>
                <a:r>
                  <a:rPr lang="fr-FR" sz="2800" b="1" i="1" dirty="0" smtClean="0">
                    <a:solidFill>
                      <a:srgbClr val="C00000"/>
                    </a:solidFill>
                  </a:rPr>
                  <a:t> </a:t>
                </a:r>
                <a:r>
                  <a:rPr lang="fr-FR" sz="2800" dirty="0" smtClean="0"/>
                  <a:t>proportionnelle à 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28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  <m:sSub>
                          <m:sSubPr>
                            <m:ctrlPr>
                              <a:rPr lang="fr-FR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800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fr-FR" sz="28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num>
                      <m:den>
                        <m:r>
                          <a:rPr lang="fr-FR" sz="28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den>
                    </m:f>
                  </m:oMath>
                </a14:m>
                <a:r>
                  <a:rPr lang="fr-FR" sz="2800" b="1" i="1" dirty="0" smtClean="0">
                    <a:solidFill>
                      <a:srgbClr val="C00000"/>
                    </a:solidFill>
                  </a:rPr>
                  <a:t> </a:t>
                </a:r>
                <a:endParaRPr lang="fr-FR" sz="2800" b="1" i="1" dirty="0">
                  <a:solidFill>
                    <a:srgbClr val="C00000"/>
                  </a:solidFill>
                </a:endParaRPr>
              </a:p>
              <a:p>
                <a:r>
                  <a:rPr lang="fr-FR" sz="2800" dirty="0" smtClean="0"/>
                  <a:t> </a:t>
                </a:r>
                <a:endParaRPr lang="fr-FR" sz="2800" dirty="0"/>
              </a:p>
            </p:txBody>
          </p:sp>
        </mc:Choice>
        <mc:Fallback>
          <p:sp>
            <p:nvSpPr>
              <p:cNvPr id="73" name="Rectangle 7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104" y="4237049"/>
                <a:ext cx="11258228" cy="1170641"/>
              </a:xfrm>
              <a:prstGeom prst="rect">
                <a:avLst/>
              </a:prstGeom>
              <a:blipFill rotWithShape="0">
                <a:blip r:embed="rId5"/>
                <a:stretch>
                  <a:fillRect l="-108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4" name="Rectangle 73"/>
          <p:cNvSpPr/>
          <p:nvPr/>
        </p:nvSpPr>
        <p:spPr>
          <a:xfrm>
            <a:off x="113430" y="1869114"/>
            <a:ext cx="3353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solidFill>
                  <a:schemeClr val="bg1">
                    <a:lumMod val="50000"/>
                  </a:schemeClr>
                </a:solidFill>
              </a:rPr>
              <a:t>L</a:t>
            </a:r>
            <a:endParaRPr lang="fr-FR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76" name="Connecteur droit 75"/>
          <p:cNvCxnSpPr/>
          <p:nvPr/>
        </p:nvCxnSpPr>
        <p:spPr>
          <a:xfrm>
            <a:off x="664776" y="1319842"/>
            <a:ext cx="0" cy="1759788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281104" y="5223661"/>
            <a:ext cx="112582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/>
              <a:t>La viscosité dynamique </a:t>
            </a:r>
            <a:r>
              <a:rPr lang="el-GR" sz="2800" dirty="0" smtClean="0"/>
              <a:t>η</a:t>
            </a:r>
            <a:r>
              <a:rPr lang="fr-FR" sz="2800" dirty="0" smtClean="0"/>
              <a:t> est le coefficient de proportionnalité.</a:t>
            </a:r>
            <a:endParaRPr lang="fr-FR" sz="2800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6B40-6057-4BAB-8AF3-A5CABD51C034}" type="slidenum">
              <a:rPr lang="fr-FR" smtClean="0"/>
              <a:t>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Ecoulements visqueux naturels et industriels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7116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940280" y="1173192"/>
            <a:ext cx="8108829" cy="20444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" name="Connecteur droit avec flèche 4"/>
          <p:cNvCxnSpPr/>
          <p:nvPr/>
        </p:nvCxnSpPr>
        <p:spPr>
          <a:xfrm flipV="1">
            <a:off x="940280" y="672861"/>
            <a:ext cx="0" cy="2915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724619" y="3217652"/>
            <a:ext cx="8643668" cy="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>
            <a:off x="672860" y="1173192"/>
            <a:ext cx="8635042" cy="0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>
            <a:off x="9230264" y="966158"/>
            <a:ext cx="983411" cy="0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ZoneTexte 13"/>
              <p:cNvSpPr txBox="1"/>
              <p:nvPr/>
            </p:nvSpPr>
            <p:spPr>
              <a:xfrm>
                <a:off x="9049109" y="293298"/>
                <a:ext cx="1207699" cy="6186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sz="2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fr-FR" sz="28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8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fr-FR" sz="28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𝒐𝒑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fr-FR" sz="2800" b="1" i="1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14" name="ZoneText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49109" y="293298"/>
                <a:ext cx="1207699" cy="618631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ZoneTexte 14"/>
              <p:cNvSpPr txBox="1"/>
              <p:nvPr/>
            </p:nvSpPr>
            <p:spPr>
              <a:xfrm>
                <a:off x="5046453" y="468817"/>
                <a:ext cx="295886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800" dirty="0" smtClean="0">
                    <a:solidFill>
                      <a:srgbClr val="7030A0"/>
                    </a:solidFill>
                  </a:rPr>
                  <a:t>Plaque à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fr-FR" sz="280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fr-FR" sz="2800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800" b="0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fr-FR" sz="2800" b="0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</m:acc>
                  </m:oMath>
                </a14:m>
                <a:endParaRPr lang="fr-FR" sz="2800" dirty="0">
                  <a:solidFill>
                    <a:srgbClr val="7030A0"/>
                  </a:solidFill>
                </a:endParaRPr>
              </a:p>
            </p:txBody>
          </p:sp>
        </mc:Choice>
        <mc:Fallback>
          <p:sp>
            <p:nvSpPr>
              <p:cNvPr id="15" name="ZoneText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6453" y="468817"/>
                <a:ext cx="2958861" cy="523220"/>
              </a:xfrm>
              <a:prstGeom prst="rect">
                <a:avLst/>
              </a:prstGeom>
              <a:blipFill rotWithShape="0">
                <a:blip r:embed="rId3"/>
                <a:stretch>
                  <a:fillRect l="-4330" t="-11628" b="-3255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/>
          <p:cNvSpPr/>
          <p:nvPr/>
        </p:nvSpPr>
        <p:spPr>
          <a:xfrm>
            <a:off x="766194" y="200013"/>
            <a:ext cx="3465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/>
              <a:t>y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60000" y="3217652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/>
              <a:t>0</a:t>
            </a:r>
            <a:endParaRPr lang="fr-FR" sz="2800" dirty="0"/>
          </a:p>
        </p:txBody>
      </p:sp>
      <p:sp>
        <p:nvSpPr>
          <p:cNvPr id="19" name="Rectangle 18"/>
          <p:cNvSpPr/>
          <p:nvPr/>
        </p:nvSpPr>
        <p:spPr>
          <a:xfrm>
            <a:off x="9525119" y="2956042"/>
            <a:ext cx="3401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/>
              <a:t>x</a:t>
            </a:r>
            <a:endParaRPr lang="fr-FR" sz="2800" dirty="0"/>
          </a:p>
        </p:txBody>
      </p:sp>
      <p:sp>
        <p:nvSpPr>
          <p:cNvPr id="21" name="Rectangle 20"/>
          <p:cNvSpPr/>
          <p:nvPr/>
        </p:nvSpPr>
        <p:spPr>
          <a:xfrm>
            <a:off x="2678383" y="1672202"/>
            <a:ext cx="30765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/>
              <a:t>Fluide réel visqueux</a:t>
            </a:r>
            <a:endParaRPr lang="fr-FR" sz="2800" dirty="0"/>
          </a:p>
        </p:txBody>
      </p:sp>
      <p:cxnSp>
        <p:nvCxnSpPr>
          <p:cNvPr id="23" name="Connecteur droit 22"/>
          <p:cNvCxnSpPr/>
          <p:nvPr/>
        </p:nvCxnSpPr>
        <p:spPr>
          <a:xfrm flipV="1">
            <a:off x="1053153" y="3211900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V="1">
            <a:off x="1256957" y="3217652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1495209" y="3226273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flipV="1">
            <a:off x="1718058" y="3226273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V="1">
            <a:off x="1940907" y="3214776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V="1">
            <a:off x="2148516" y="3217652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V="1">
            <a:off x="2356112" y="3211900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2563732" y="3211900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V="1">
            <a:off x="2785801" y="3223397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/>
          <p:cNvCxnSpPr/>
          <p:nvPr/>
        </p:nvCxnSpPr>
        <p:spPr>
          <a:xfrm flipV="1">
            <a:off x="3008650" y="3223397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/>
          <p:cNvCxnSpPr/>
          <p:nvPr/>
        </p:nvCxnSpPr>
        <p:spPr>
          <a:xfrm flipV="1">
            <a:off x="3231499" y="3211900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/>
          <p:cNvCxnSpPr/>
          <p:nvPr/>
        </p:nvCxnSpPr>
        <p:spPr>
          <a:xfrm flipV="1">
            <a:off x="3454348" y="3214776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/>
          <p:cNvCxnSpPr/>
          <p:nvPr/>
        </p:nvCxnSpPr>
        <p:spPr>
          <a:xfrm flipV="1">
            <a:off x="3707825" y="3211900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/>
          <p:cNvCxnSpPr/>
          <p:nvPr/>
        </p:nvCxnSpPr>
        <p:spPr>
          <a:xfrm flipV="1">
            <a:off x="3911629" y="3217652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/>
        </p:nvCxnSpPr>
        <p:spPr>
          <a:xfrm flipV="1">
            <a:off x="4149881" y="3226273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>
          <a:xfrm flipV="1">
            <a:off x="4372730" y="3226273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 flipV="1">
            <a:off x="4595579" y="3214776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/>
        </p:nvCxnSpPr>
        <p:spPr>
          <a:xfrm flipV="1">
            <a:off x="4818428" y="3217652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/>
        </p:nvCxnSpPr>
        <p:spPr>
          <a:xfrm flipV="1">
            <a:off x="5048505" y="3211900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/>
          <p:cNvCxnSpPr/>
          <p:nvPr/>
        </p:nvCxnSpPr>
        <p:spPr>
          <a:xfrm flipV="1">
            <a:off x="5266209" y="3211900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42"/>
          <p:cNvCxnSpPr/>
          <p:nvPr/>
        </p:nvCxnSpPr>
        <p:spPr>
          <a:xfrm flipV="1">
            <a:off x="5488278" y="3223397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43"/>
          <p:cNvCxnSpPr/>
          <p:nvPr/>
        </p:nvCxnSpPr>
        <p:spPr>
          <a:xfrm flipV="1">
            <a:off x="5711127" y="3223397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44"/>
          <p:cNvCxnSpPr/>
          <p:nvPr/>
        </p:nvCxnSpPr>
        <p:spPr>
          <a:xfrm flipV="1">
            <a:off x="5933976" y="3211900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45"/>
          <p:cNvCxnSpPr/>
          <p:nvPr/>
        </p:nvCxnSpPr>
        <p:spPr>
          <a:xfrm flipV="1">
            <a:off x="6156825" y="3214776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57"/>
          <p:cNvCxnSpPr/>
          <p:nvPr/>
        </p:nvCxnSpPr>
        <p:spPr>
          <a:xfrm flipV="1">
            <a:off x="6380586" y="3217869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cteur droit 58"/>
          <p:cNvCxnSpPr/>
          <p:nvPr/>
        </p:nvCxnSpPr>
        <p:spPr>
          <a:xfrm flipV="1">
            <a:off x="6584390" y="3223621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59"/>
          <p:cNvCxnSpPr/>
          <p:nvPr/>
        </p:nvCxnSpPr>
        <p:spPr>
          <a:xfrm flipV="1">
            <a:off x="6822642" y="3232242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60"/>
          <p:cNvCxnSpPr/>
          <p:nvPr/>
        </p:nvCxnSpPr>
        <p:spPr>
          <a:xfrm flipV="1">
            <a:off x="7045491" y="3232242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droit 61"/>
          <p:cNvCxnSpPr/>
          <p:nvPr/>
        </p:nvCxnSpPr>
        <p:spPr>
          <a:xfrm flipV="1">
            <a:off x="7268340" y="3220745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cteur droit 62"/>
          <p:cNvCxnSpPr/>
          <p:nvPr/>
        </p:nvCxnSpPr>
        <p:spPr>
          <a:xfrm flipV="1">
            <a:off x="7491189" y="3223621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cteur droit 63"/>
          <p:cNvCxnSpPr/>
          <p:nvPr/>
        </p:nvCxnSpPr>
        <p:spPr>
          <a:xfrm flipV="1">
            <a:off x="7721266" y="3217869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cteur droit 64"/>
          <p:cNvCxnSpPr/>
          <p:nvPr/>
        </p:nvCxnSpPr>
        <p:spPr>
          <a:xfrm flipV="1">
            <a:off x="7938970" y="3217869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cteur droit 65"/>
          <p:cNvCxnSpPr/>
          <p:nvPr/>
        </p:nvCxnSpPr>
        <p:spPr>
          <a:xfrm flipV="1">
            <a:off x="8161039" y="3229366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cteur droit 66"/>
          <p:cNvCxnSpPr/>
          <p:nvPr/>
        </p:nvCxnSpPr>
        <p:spPr>
          <a:xfrm flipV="1">
            <a:off x="8383888" y="3229366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 droit 67"/>
          <p:cNvCxnSpPr/>
          <p:nvPr/>
        </p:nvCxnSpPr>
        <p:spPr>
          <a:xfrm flipV="1">
            <a:off x="8606737" y="3217869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cteur droit 68"/>
          <p:cNvCxnSpPr/>
          <p:nvPr/>
        </p:nvCxnSpPr>
        <p:spPr>
          <a:xfrm flipV="1">
            <a:off x="8829586" y="3220745"/>
            <a:ext cx="163902" cy="189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angle 69"/>
          <p:cNvSpPr/>
          <p:nvPr/>
        </p:nvSpPr>
        <p:spPr>
          <a:xfrm>
            <a:off x="7442093" y="3398807"/>
            <a:ext cx="13050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/>
              <a:t>Plan fixe </a:t>
            </a:r>
            <a:endParaRPr lang="fr-FR" sz="2400" dirty="0"/>
          </a:p>
        </p:txBody>
      </p:sp>
      <p:cxnSp>
        <p:nvCxnSpPr>
          <p:cNvPr id="72" name="Connecteur droit avec flèche 71"/>
          <p:cNvCxnSpPr/>
          <p:nvPr/>
        </p:nvCxnSpPr>
        <p:spPr>
          <a:xfrm>
            <a:off x="5875029" y="992037"/>
            <a:ext cx="2010139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ectangle 73"/>
          <p:cNvSpPr/>
          <p:nvPr/>
        </p:nvSpPr>
        <p:spPr>
          <a:xfrm>
            <a:off x="113430" y="1869114"/>
            <a:ext cx="3353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solidFill>
                  <a:schemeClr val="bg1">
                    <a:lumMod val="50000"/>
                  </a:schemeClr>
                </a:solidFill>
              </a:rPr>
              <a:t>L</a:t>
            </a:r>
            <a:endParaRPr lang="fr-FR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76" name="Connecteur droit 75"/>
          <p:cNvCxnSpPr/>
          <p:nvPr/>
        </p:nvCxnSpPr>
        <p:spPr>
          <a:xfrm>
            <a:off x="664776" y="1319842"/>
            <a:ext cx="0" cy="1759788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5" name="Espace réservé du contenu 2"/>
              <p:cNvSpPr>
                <a:spLocks noGrp="1"/>
              </p:cNvSpPr>
              <p:nvPr>
                <p:ph idx="1"/>
              </p:nvPr>
            </p:nvSpPr>
            <p:spPr>
              <a:xfrm>
                <a:off x="6822642" y="4356186"/>
                <a:ext cx="4590887" cy="2082141"/>
              </a:xfrm>
            </p:spPr>
            <p:txBody>
              <a:bodyPr/>
              <a:lstStyle/>
              <a:p>
                <a:r>
                  <a:rPr lang="fr-FR" dirty="0" smtClean="0"/>
                  <a:t>Air : 1,8.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−5</m:t>
                        </m:r>
                      </m:sup>
                    </m:sSup>
                  </m:oMath>
                </a14:m>
                <a:r>
                  <a:rPr lang="fr-FR" dirty="0" smtClean="0"/>
                  <a:t> Pa.s</a:t>
                </a:r>
              </a:p>
              <a:p>
                <a:r>
                  <a:rPr lang="fr-FR" dirty="0" smtClean="0"/>
                  <a:t>Eau : </a:t>
                </a:r>
                <a:r>
                  <a:rPr lang="fr-FR" dirty="0" smtClean="0"/>
                  <a:t>1,0.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fr-FR" dirty="0" smtClean="0"/>
                  <a:t> Pa.s</a:t>
                </a:r>
              </a:p>
              <a:p>
                <a:r>
                  <a:rPr lang="fr-FR" dirty="0" smtClean="0"/>
                  <a:t>Huile : 0,1 Pa.s</a:t>
                </a:r>
              </a:p>
              <a:p>
                <a:r>
                  <a:rPr lang="fr-FR" dirty="0" err="1" smtClean="0"/>
                  <a:t>Glycerine</a:t>
                </a:r>
                <a:r>
                  <a:rPr lang="fr-FR" dirty="0" smtClean="0"/>
                  <a:t> : environ 1 </a:t>
                </a:r>
                <a:r>
                  <a:rPr lang="fr-FR" dirty="0" err="1" smtClean="0"/>
                  <a:t>Pa.s</a:t>
                </a:r>
                <a:endParaRPr lang="fr-FR" dirty="0"/>
              </a:p>
            </p:txBody>
          </p:sp>
        </mc:Choice>
        <mc:Fallback>
          <p:sp>
            <p:nvSpPr>
              <p:cNvPr id="55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22642" y="4356186"/>
                <a:ext cx="4590887" cy="2082141"/>
              </a:xfrm>
              <a:blipFill rotWithShape="0">
                <a:blip r:embed="rId4"/>
                <a:stretch>
                  <a:fillRect l="-2390" t="-4692" b="-527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6" name="Rectangle 55"/>
              <p:cNvSpPr/>
              <p:nvPr/>
            </p:nvSpPr>
            <p:spPr>
              <a:xfrm>
                <a:off x="591303" y="4893247"/>
                <a:ext cx="2417347" cy="7262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fr-FR" sz="29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fr-FR" sz="29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9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fr-FR" sz="29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𝑜𝑝</m:t>
                            </m:r>
                          </m:sub>
                        </m:sSub>
                      </m:e>
                    </m:acc>
                  </m:oMath>
                </a14:m>
                <a:r>
                  <a:rPr lang="fr-FR" sz="2900" i="1" dirty="0" smtClean="0">
                    <a:solidFill>
                      <a:schemeClr val="tx1"/>
                    </a:solidFill>
                  </a:rPr>
                  <a:t> = </a:t>
                </a:r>
                <a:r>
                  <a:rPr lang="el-GR" sz="2900" i="1" dirty="0" smtClean="0">
                    <a:solidFill>
                      <a:schemeClr val="tx1"/>
                    </a:solidFill>
                  </a:rPr>
                  <a:t>η</a:t>
                </a:r>
                <a:r>
                  <a:rPr lang="fr-FR" sz="2900" i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9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29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  <m:sSub>
                          <m:sSubPr>
                            <m:ctrlPr>
                              <a:rPr lang="fr-FR" sz="29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9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fr-FR" sz="29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num>
                      <m:den>
                        <m:r>
                          <a:rPr lang="fr-FR" sz="29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</m:den>
                    </m:f>
                    <m:acc>
                      <m:accPr>
                        <m:chr m:val="⃗"/>
                        <m:ctrlPr>
                          <a:rPr lang="fr-FR" sz="29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fr-FR" sz="29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9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fr-FR" sz="29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e>
                    </m:acc>
                  </m:oMath>
                </a14:m>
                <a:endParaRPr lang="fr-FR" sz="2900" i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6" name="Rectangle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303" y="4893247"/>
                <a:ext cx="2417347" cy="726224"/>
              </a:xfrm>
              <a:prstGeom prst="rect">
                <a:avLst/>
              </a:prstGeom>
              <a:blipFill rotWithShape="0">
                <a:blip r:embed="rId5"/>
                <a:stretch>
                  <a:fillRect b="-1176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Rectangle 56"/>
          <p:cNvSpPr/>
          <p:nvPr/>
        </p:nvSpPr>
        <p:spPr>
          <a:xfrm>
            <a:off x="5184648" y="5101998"/>
            <a:ext cx="13997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/>
              <a:t>ODG </a:t>
            </a:r>
            <a:r>
              <a:rPr lang="el-GR" sz="2800" i="1" dirty="0" smtClean="0">
                <a:solidFill>
                  <a:schemeClr val="tx1"/>
                </a:solidFill>
              </a:rPr>
              <a:t>η</a:t>
            </a:r>
            <a:r>
              <a:rPr lang="fr-FR" sz="2800" i="1" dirty="0" smtClean="0">
                <a:solidFill>
                  <a:schemeClr val="tx1"/>
                </a:solidFill>
              </a:rPr>
              <a:t> :</a:t>
            </a:r>
            <a:r>
              <a:rPr lang="fr-FR" sz="2800" dirty="0" smtClean="0"/>
              <a:t> </a:t>
            </a:r>
            <a:endParaRPr lang="fr-FR" sz="2800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6B40-6057-4BAB-8AF3-A5CABD51C034}" type="slidenum">
              <a:rPr lang="fr-FR" smtClean="0"/>
              <a:t>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Ecoulements visqueux naturels et industriels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6726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11760" y="-143986"/>
            <a:ext cx="12832080" cy="749808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6B40-6057-4BAB-8AF3-A5CABD51C034}" type="slidenum">
              <a:rPr lang="fr-FR" smtClean="0"/>
              <a:t>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Ecoulements visqueux naturels et industriels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3732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Connecteur droit 60"/>
          <p:cNvCxnSpPr/>
          <p:nvPr/>
        </p:nvCxnSpPr>
        <p:spPr>
          <a:xfrm flipH="1">
            <a:off x="1756394" y="2234109"/>
            <a:ext cx="2050303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3044698" y="2221403"/>
            <a:ext cx="756249" cy="1009291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V="1">
            <a:off x="7012849" y="2221403"/>
            <a:ext cx="756249" cy="1009291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3800947" y="2221403"/>
            <a:ext cx="3968151" cy="1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/>
          <p:nvPr/>
        </p:nvCxnSpPr>
        <p:spPr>
          <a:xfrm flipV="1">
            <a:off x="1756394" y="1158240"/>
            <a:ext cx="0" cy="4066233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avec flèche 30"/>
          <p:cNvCxnSpPr/>
          <p:nvPr/>
        </p:nvCxnSpPr>
        <p:spPr>
          <a:xfrm>
            <a:off x="1773539" y="5234940"/>
            <a:ext cx="8482981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/>
          <p:nvPr/>
        </p:nvCxnSpPr>
        <p:spPr>
          <a:xfrm flipH="1">
            <a:off x="760079" y="5234940"/>
            <a:ext cx="1013460" cy="101346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1583109" y="626733"/>
            <a:ext cx="3465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/>
              <a:t>y</a:t>
            </a:r>
          </a:p>
        </p:txBody>
      </p:sp>
      <p:sp>
        <p:nvSpPr>
          <p:cNvPr id="41" name="Rectangle 40"/>
          <p:cNvSpPr/>
          <p:nvPr/>
        </p:nvSpPr>
        <p:spPr>
          <a:xfrm>
            <a:off x="10306755" y="4935230"/>
            <a:ext cx="3401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/>
              <a:t>x</a:t>
            </a:r>
            <a:endParaRPr lang="fr-FR" sz="2800" dirty="0"/>
          </a:p>
        </p:txBody>
      </p:sp>
      <p:sp>
        <p:nvSpPr>
          <p:cNvPr id="42" name="Rectangle 41"/>
          <p:cNvSpPr/>
          <p:nvPr/>
        </p:nvSpPr>
        <p:spPr>
          <a:xfrm>
            <a:off x="483940" y="6096000"/>
            <a:ext cx="3257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/>
              <a:t>z</a:t>
            </a:r>
            <a:endParaRPr lang="fr-FR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0" name="Rectangle 49"/>
              <p:cNvSpPr/>
              <p:nvPr/>
            </p:nvSpPr>
            <p:spPr>
              <a:xfrm>
                <a:off x="1017508" y="1920798"/>
                <a:ext cx="62305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fr-FR" sz="2800" dirty="0"/>
              </a:p>
            </p:txBody>
          </p:sp>
        </mc:Choice>
        <mc:Fallback>
          <p:sp>
            <p:nvSpPr>
              <p:cNvPr id="50" name="Rectangle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7508" y="1920798"/>
                <a:ext cx="623056" cy="52322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5" name="Connecteur droit 54"/>
          <p:cNvCxnSpPr/>
          <p:nvPr/>
        </p:nvCxnSpPr>
        <p:spPr>
          <a:xfrm flipH="1">
            <a:off x="1704959" y="2226764"/>
            <a:ext cx="13716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Espace réservé du numéro de diapositive 7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6B40-6057-4BAB-8AF3-A5CABD51C034}" type="slidenum">
              <a:rPr lang="fr-FR" smtClean="0"/>
              <a:t>8</a:t>
            </a:fld>
            <a:endParaRPr lang="fr-FR"/>
          </a:p>
        </p:txBody>
      </p:sp>
      <p:sp>
        <p:nvSpPr>
          <p:cNvPr id="73" name="Espace réservé du pied de page 7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Ecoulements visqueux naturels et industriels</a:t>
            </a:r>
            <a:endParaRPr lang="fr-FR"/>
          </a:p>
        </p:txBody>
      </p:sp>
      <p:cxnSp>
        <p:nvCxnSpPr>
          <p:cNvPr id="35" name="Connecteur droit 34"/>
          <p:cNvCxnSpPr/>
          <p:nvPr/>
        </p:nvCxnSpPr>
        <p:spPr>
          <a:xfrm flipV="1">
            <a:off x="3043327" y="3225161"/>
            <a:ext cx="3968151" cy="1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5828100" y="1476174"/>
            <a:ext cx="5389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err="1" smtClean="0">
                <a:solidFill>
                  <a:schemeClr val="accent1">
                    <a:lumMod val="75000"/>
                  </a:schemeClr>
                </a:solidFill>
              </a:rPr>
              <a:t>dS</a:t>
            </a:r>
            <a:endParaRPr lang="fr-FR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672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Connecteur droit 60"/>
          <p:cNvCxnSpPr/>
          <p:nvPr/>
        </p:nvCxnSpPr>
        <p:spPr>
          <a:xfrm flipH="1">
            <a:off x="1756394" y="2234109"/>
            <a:ext cx="2050303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3044698" y="2221403"/>
            <a:ext cx="756249" cy="1009291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V="1">
            <a:off x="7012849" y="2221403"/>
            <a:ext cx="756249" cy="1009291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3800947" y="2221403"/>
            <a:ext cx="3968151" cy="1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/>
          <p:nvPr/>
        </p:nvCxnSpPr>
        <p:spPr>
          <a:xfrm flipV="1">
            <a:off x="1756394" y="1158240"/>
            <a:ext cx="0" cy="4066233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avec flèche 30"/>
          <p:cNvCxnSpPr/>
          <p:nvPr/>
        </p:nvCxnSpPr>
        <p:spPr>
          <a:xfrm>
            <a:off x="1773539" y="5234940"/>
            <a:ext cx="8482981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/>
          <p:nvPr/>
        </p:nvCxnSpPr>
        <p:spPr>
          <a:xfrm flipH="1">
            <a:off x="760079" y="5234940"/>
            <a:ext cx="1013460" cy="101346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1583109" y="626733"/>
            <a:ext cx="3465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/>
              <a:t>y</a:t>
            </a:r>
          </a:p>
        </p:txBody>
      </p:sp>
      <p:sp>
        <p:nvSpPr>
          <p:cNvPr id="41" name="Rectangle 40"/>
          <p:cNvSpPr/>
          <p:nvPr/>
        </p:nvSpPr>
        <p:spPr>
          <a:xfrm>
            <a:off x="10306755" y="4935230"/>
            <a:ext cx="3401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/>
              <a:t>x</a:t>
            </a:r>
            <a:endParaRPr lang="fr-FR" sz="2800" dirty="0"/>
          </a:p>
        </p:txBody>
      </p:sp>
      <p:sp>
        <p:nvSpPr>
          <p:cNvPr id="42" name="Rectangle 41"/>
          <p:cNvSpPr/>
          <p:nvPr/>
        </p:nvSpPr>
        <p:spPr>
          <a:xfrm>
            <a:off x="483940" y="6096000"/>
            <a:ext cx="3257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/>
              <a:t>z</a:t>
            </a:r>
            <a:endParaRPr lang="fr-FR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0" name="Rectangle 49"/>
              <p:cNvSpPr/>
              <p:nvPr/>
            </p:nvSpPr>
            <p:spPr>
              <a:xfrm>
                <a:off x="1017508" y="1920798"/>
                <a:ext cx="62305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fr-FR" sz="2800" dirty="0"/>
              </a:p>
            </p:txBody>
          </p:sp>
        </mc:Choice>
        <mc:Fallback>
          <p:sp>
            <p:nvSpPr>
              <p:cNvPr id="50" name="Rectangle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7508" y="1920798"/>
                <a:ext cx="623056" cy="52322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5" name="Connecteur droit 54"/>
          <p:cNvCxnSpPr/>
          <p:nvPr/>
        </p:nvCxnSpPr>
        <p:spPr>
          <a:xfrm flipH="1">
            <a:off x="1704959" y="2226764"/>
            <a:ext cx="13716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67" name="Rectangle 66"/>
              <p:cNvSpPr/>
              <p:nvPr/>
            </p:nvSpPr>
            <p:spPr>
              <a:xfrm>
                <a:off x="6532881" y="3704578"/>
                <a:ext cx="5306060" cy="6655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fr-FR" sz="2400" i="1" dirty="0" smtClean="0">
                    <a:solidFill>
                      <a:srgbClr val="C00000"/>
                    </a:solidFill>
                  </a:rPr>
                  <a:t>Newton :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fr-FR" sz="24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𝑑𝐹</m:t>
                        </m:r>
                      </m:e>
                    </m:acc>
                  </m:oMath>
                </a14:m>
                <a:r>
                  <a:rPr lang="fr-FR" sz="2400" i="1" dirty="0" smtClean="0">
                    <a:solidFill>
                      <a:srgbClr val="C00000"/>
                    </a:solidFill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2400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400" b="0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fr-FR" sz="2400" b="0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fr-FR" sz="2400" b="0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fr-FR" sz="2400" i="1" dirty="0" smtClean="0">
                    <a:solidFill>
                      <a:srgbClr val="C00000"/>
                    </a:solidFill>
                  </a:rPr>
                  <a:t> = </a:t>
                </a:r>
                <a:r>
                  <a:rPr lang="el-GR" sz="2400" i="1" dirty="0" smtClean="0">
                    <a:solidFill>
                      <a:srgbClr val="C00000"/>
                    </a:solidFill>
                  </a:rPr>
                  <a:t>η</a:t>
                </a:r>
                <a:r>
                  <a:rPr lang="fr-FR" sz="2400" i="1" dirty="0" smtClean="0">
                    <a:solidFill>
                      <a:srgbClr val="C00000"/>
                    </a:solidFill>
                  </a:rPr>
                  <a:t> </a:t>
                </a:r>
                <a:r>
                  <a:rPr lang="fr-FR" sz="2400" i="1" dirty="0" err="1" smtClean="0">
                    <a:solidFill>
                      <a:srgbClr val="C00000"/>
                    </a:solidFill>
                  </a:rPr>
                  <a:t>dS</a:t>
                </a:r>
                <a:r>
                  <a:rPr lang="fr-FR" sz="2400" i="1" dirty="0" smtClean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4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𝑑𝑣</m:t>
                        </m:r>
                      </m:num>
                      <m:den>
                        <m:r>
                          <a:rPr lang="fr-FR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den>
                    </m:f>
                    <m:r>
                      <m:rPr>
                        <m:nor/>
                      </m:rPr>
                      <a:rPr lang="fr-FR" sz="2400" i="1" dirty="0" smtClean="0">
                        <a:solidFill>
                          <a:srgbClr val="C00000"/>
                        </a:solidFill>
                      </a:rPr>
                      <m:t>(</m:t>
                    </m:r>
                    <m:sSub>
                      <m:sSubPr>
                        <m:ctrlPr>
                          <a:rPr lang="fr-FR" sz="2400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400" b="0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fr-FR" sz="2400" b="0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fr-FR" sz="2400" b="0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)</m:t>
                    </m:r>
                    <m:r>
                      <a:rPr lang="fr-FR" sz="2400" b="0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acc>
                      <m:accPr>
                        <m:chr m:val="⃗"/>
                        <m:ctrlPr>
                          <a:rPr lang="fr-FR" sz="24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fr-FR" sz="240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4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fr-FR" sz="24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e>
                    </m:acc>
                  </m:oMath>
                </a14:m>
                <a:endParaRPr lang="fr-FR" sz="2400" i="1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67" name="Rectangle 6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2881" y="3704578"/>
                <a:ext cx="5306060" cy="665503"/>
              </a:xfrm>
              <a:prstGeom prst="rect">
                <a:avLst/>
              </a:prstGeom>
              <a:blipFill rotWithShape="0">
                <a:blip r:embed="rId3"/>
                <a:stretch>
                  <a:fillRect l="-1839" b="-275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Espace réservé du numéro de diapositive 7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6B40-6057-4BAB-8AF3-A5CABD51C034}" type="slidenum">
              <a:rPr lang="fr-FR" smtClean="0"/>
              <a:t>9</a:t>
            </a:fld>
            <a:endParaRPr lang="fr-FR"/>
          </a:p>
        </p:txBody>
      </p:sp>
      <p:sp>
        <p:nvSpPr>
          <p:cNvPr id="73" name="Espace réservé du pied de page 7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Ecoulements visqueux naturels et industriels</a:t>
            </a:r>
            <a:endParaRPr lang="fr-FR"/>
          </a:p>
        </p:txBody>
      </p:sp>
      <p:cxnSp>
        <p:nvCxnSpPr>
          <p:cNvPr id="35" name="Connecteur droit 34"/>
          <p:cNvCxnSpPr/>
          <p:nvPr/>
        </p:nvCxnSpPr>
        <p:spPr>
          <a:xfrm flipV="1">
            <a:off x="3043327" y="3225161"/>
            <a:ext cx="3968151" cy="1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5828100" y="1476174"/>
            <a:ext cx="5389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err="1" smtClean="0">
                <a:solidFill>
                  <a:schemeClr val="accent1">
                    <a:lumMod val="75000"/>
                  </a:schemeClr>
                </a:solidFill>
              </a:rPr>
              <a:t>dS</a:t>
            </a:r>
            <a:endParaRPr lang="fr-FR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8505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</TotalTime>
  <Words>282</Words>
  <Application>Microsoft Office PowerPoint</Application>
  <PresentationFormat>Grand écran</PresentationFormat>
  <Paragraphs>146</Paragraphs>
  <Slides>23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Cambria Math</vt:lpstr>
      <vt:lpstr>Thème Office</vt:lpstr>
      <vt:lpstr>Ecoulements visqueux naturels et industriels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Osborne Reynolds (1842-1912)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Ecoulements visqueux naturels et industriels</dc:title>
  <dc:creator>Elio Thellier</dc:creator>
  <cp:lastModifiedBy>Elio Thellier</cp:lastModifiedBy>
  <cp:revision>20</cp:revision>
  <dcterms:created xsi:type="dcterms:W3CDTF">2021-04-13T08:18:38Z</dcterms:created>
  <dcterms:modified xsi:type="dcterms:W3CDTF">2021-04-13T13:29:46Z</dcterms:modified>
</cp:coreProperties>
</file>