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aa31b352c2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aa31b352c2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a31b352c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a31b352c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aa31b352c2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aa31b352c2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a31b352c2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a31b352c2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aa31b352c2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aa31b352c2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a31b352c2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a31b352c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a31b352c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a31b352c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a31b352c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a31b352c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a31b352c2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a31b352c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a31b352c2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a31b352c2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a31b352c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a31b352c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a31b352c2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a31b352c2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a31b352c2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a31b352c2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r.wikipedia.org/wiki/Si%C3%A8cle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youtube.com/watch?v=qFkW0PHhXcY&amp;ab_channel=UMDemoLab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681675"/>
            <a:ext cx="8520600" cy="14463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200">
                <a:latin typeface="Cambria"/>
                <a:ea typeface="Cambria"/>
                <a:cs typeface="Cambria"/>
                <a:sym typeface="Cambria"/>
              </a:rPr>
              <a:t>Précession dans les domaines macroscopiques et microscopiques</a:t>
            </a:r>
            <a:endParaRPr sz="42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571750"/>
            <a:ext cx="8520600" cy="19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Niveau :</a:t>
            </a:r>
            <a:r>
              <a:rPr lang="fr" sz="2200">
                <a:latin typeface="Cambria"/>
                <a:ea typeface="Cambria"/>
                <a:cs typeface="Cambria"/>
                <a:sym typeface="Cambria"/>
              </a:rPr>
              <a:t> Licence 3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Pré-requis : </a:t>
            </a:r>
            <a:endParaRPr sz="22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-"/>
            </a:pPr>
            <a:r>
              <a:rPr lang="fr" sz="2200">
                <a:latin typeface="Cambria"/>
                <a:ea typeface="Cambria"/>
                <a:cs typeface="Cambria"/>
                <a:sym typeface="Cambria"/>
              </a:rPr>
              <a:t>Mécanique du point et du solide : théorème du moment cinétique, matrice d’inertie, lois de Kepler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mbria"/>
              <a:buChar char="-"/>
            </a:pPr>
            <a:r>
              <a:rPr lang="fr" sz="2200">
                <a:latin typeface="Cambria"/>
                <a:ea typeface="Cambria"/>
                <a:cs typeface="Cambria"/>
                <a:sym typeface="Cambria"/>
              </a:rPr>
              <a:t>Magnétostatique : moment magnétique</a:t>
            </a:r>
            <a:endParaRPr sz="22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mbria"/>
                <a:ea typeface="Cambria"/>
                <a:cs typeface="Cambria"/>
                <a:sym typeface="Cambria"/>
              </a:rPr>
              <a:t>Précession du périhélie de Mercure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1" name="Google Shape;131;p23"/>
          <p:cNvSpPr txBox="1"/>
          <p:nvPr/>
        </p:nvSpPr>
        <p:spPr>
          <a:xfrm>
            <a:off x="3640175" y="1177425"/>
            <a:ext cx="5255100" cy="3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latin typeface="Cambria"/>
                <a:ea typeface="Cambria"/>
                <a:cs typeface="Cambria"/>
                <a:sym typeface="Cambria"/>
              </a:rPr>
              <a:t>Système à 2 corps {Soleil ; Mercure} : </a:t>
            </a:r>
            <a:r>
              <a:rPr lang="fr" sz="180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Mercure a une trajectoire elliptique</a:t>
            </a:r>
            <a:r>
              <a:rPr lang="fr" sz="1800">
                <a:latin typeface="Cambria"/>
                <a:ea typeface="Cambria"/>
                <a:cs typeface="Cambria"/>
                <a:sym typeface="Cambria"/>
              </a:rPr>
              <a:t> et le Soleil est un foyer de l’ellipse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Cambria"/>
                <a:ea typeface="Cambria"/>
                <a:cs typeface="Cambria"/>
                <a:sym typeface="Cambria"/>
              </a:rPr>
              <a:t>Précession de </a:t>
            </a:r>
            <a:r>
              <a:rPr b="1" lang="fr" sz="1800">
                <a:highlight>
                  <a:srgbClr val="FFFFFF"/>
                </a:highlight>
                <a:latin typeface="Cambria"/>
                <a:ea typeface="Cambria"/>
                <a:cs typeface="Cambria"/>
                <a:sym typeface="Cambria"/>
              </a:rPr>
              <a:t>560’’/</a:t>
            </a:r>
            <a:r>
              <a:rPr b="1" lang="fr" sz="1800">
                <a:highlight>
                  <a:srgbClr val="FFFFFF"/>
                </a:highlight>
                <a:uFill>
                  <a:noFill/>
                </a:uFill>
                <a:latin typeface="Cambria"/>
                <a:ea typeface="Cambria"/>
                <a:cs typeface="Cambria"/>
                <a:sym typeface="Cambria"/>
                <a:hlinkClick r:id="rId3"/>
              </a:rPr>
              <a:t>siècle</a:t>
            </a:r>
            <a:r>
              <a:rPr b="1" lang="fr" sz="180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lang="fr" sz="1800">
                <a:latin typeface="Cambria"/>
                <a:ea typeface="Cambria"/>
                <a:cs typeface="Cambria"/>
                <a:sym typeface="Cambria"/>
              </a:rPr>
              <a:t>inexpliquée par l’étude précédente :</a:t>
            </a:r>
            <a:endParaRPr b="1"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fr" sz="180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Contributions gravitationnelles des autres planètes</a:t>
            </a:r>
            <a:r>
              <a:rPr lang="fr" sz="1800">
                <a:latin typeface="Cambria"/>
                <a:ea typeface="Cambria"/>
                <a:cs typeface="Cambria"/>
                <a:sym typeface="Cambria"/>
              </a:rPr>
              <a:t> (Vénus et Jupiter notamment) mais erreur de </a:t>
            </a:r>
            <a:r>
              <a:rPr lang="fr" sz="1800">
                <a:highlight>
                  <a:srgbClr val="FFFFFF"/>
                </a:highlight>
                <a:latin typeface="Cambria"/>
                <a:ea typeface="Cambria"/>
                <a:cs typeface="Cambria"/>
                <a:sym typeface="Cambria"/>
              </a:rPr>
              <a:t>43"/siècle</a:t>
            </a:r>
            <a:endParaRPr sz="1800">
              <a:highlight>
                <a:srgbClr val="FFFFFF"/>
              </a:highlight>
              <a:latin typeface="Cambria"/>
              <a:ea typeface="Cambria"/>
              <a:cs typeface="Cambria"/>
              <a:sym typeface="Cambr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FF"/>
              </a:highlight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fr" sz="180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Potentiel corrigé par la relativité générale </a:t>
            </a:r>
            <a:r>
              <a:rPr lang="fr" sz="1800">
                <a:latin typeface="Cambria"/>
                <a:ea typeface="Cambria"/>
                <a:cs typeface="Cambria"/>
                <a:sym typeface="Cambria"/>
              </a:rPr>
              <a:t>pour obtenir la bonne valeur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32" name="Google Shape;13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200" y="1462500"/>
            <a:ext cx="3462975" cy="29138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3"/>
              </a:rPr>
              <a:t>https://www.youtube.com/watch?v=qFkW0PHhXcY&amp;ab_channel=UMDemoLab</a:t>
            </a:r>
            <a:r>
              <a:rPr lang="fr"/>
              <a:t> </a:t>
            </a:r>
            <a:endParaRPr/>
          </a:p>
        </p:txBody>
      </p:sp>
      <p:sp>
        <p:nvSpPr>
          <p:cNvPr id="142" name="Google Shape;14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mbria"/>
                <a:ea typeface="Cambria"/>
                <a:cs typeface="Cambria"/>
                <a:sym typeface="Cambria"/>
              </a:rPr>
              <a:t>Effet Einstein - De Haas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mbria"/>
                <a:ea typeface="Cambria"/>
                <a:cs typeface="Cambria"/>
                <a:sym typeface="Cambria"/>
              </a:rPr>
              <a:t>Angles d’Euler - Référentiels utilisés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777" y="1191250"/>
            <a:ext cx="2937299" cy="37657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4122600" y="1191250"/>
            <a:ext cx="47097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latin typeface="Cambria"/>
                <a:ea typeface="Cambria"/>
                <a:cs typeface="Cambria"/>
                <a:sym typeface="Cambria"/>
              </a:rPr>
              <a:t>Référentiels :</a:t>
            </a:r>
            <a:endParaRPr b="1"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latin typeface="Cambria"/>
                <a:ea typeface="Cambria"/>
                <a:cs typeface="Cambria"/>
                <a:sym typeface="Cambria"/>
              </a:rPr>
              <a:t>R(O,x,y,z) référentiel du laboratoire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Rj(O,u,v,z)</a:t>
            </a:r>
            <a:r>
              <a:rPr lang="fr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référentiel intermédiaire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>
                <a:solidFill>
                  <a:srgbClr val="0FBB0F"/>
                </a:solidFill>
                <a:latin typeface="Cambria"/>
                <a:ea typeface="Cambria"/>
                <a:cs typeface="Cambria"/>
                <a:sym typeface="Cambria"/>
              </a:rPr>
              <a:t>Ri(O,u,w,z’)</a:t>
            </a:r>
            <a:r>
              <a:rPr lang="fr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référentiel intermédiaire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R’(O,x’,y’,z’)</a:t>
            </a:r>
            <a:r>
              <a:rPr lang="fr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référentiel du gyroscope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67" name="Google Shape;67;p15"/>
          <p:cNvCxnSpPr/>
          <p:nvPr/>
        </p:nvCxnSpPr>
        <p:spPr>
          <a:xfrm flipH="1">
            <a:off x="4598250" y="2156550"/>
            <a:ext cx="12300" cy="483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" name="Google Shape;68;p15"/>
          <p:cNvCxnSpPr/>
          <p:nvPr/>
        </p:nvCxnSpPr>
        <p:spPr>
          <a:xfrm flipH="1">
            <a:off x="4565850" y="3003025"/>
            <a:ext cx="12300" cy="483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" name="Google Shape;69;p15"/>
          <p:cNvCxnSpPr/>
          <p:nvPr/>
        </p:nvCxnSpPr>
        <p:spPr>
          <a:xfrm flipH="1">
            <a:off x="4565850" y="3812300"/>
            <a:ext cx="12300" cy="483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" name="Google Shape;70;p15"/>
          <p:cNvSpPr txBox="1"/>
          <p:nvPr/>
        </p:nvSpPr>
        <p:spPr>
          <a:xfrm>
            <a:off x="4610550" y="2156538"/>
            <a:ext cx="27639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Rotation d’angle 𝛙 d’axe Oz</a:t>
            </a:r>
            <a:endParaRPr>
              <a:solidFill>
                <a:srgbClr val="43434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4610550" y="3003013"/>
            <a:ext cx="27639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Rotation d’angle </a:t>
            </a: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𝚹</a:t>
            </a: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 d’axe Ou</a:t>
            </a:r>
            <a:endParaRPr>
              <a:solidFill>
                <a:srgbClr val="43434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667475" y="3849488"/>
            <a:ext cx="2763900" cy="4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Rotation d’angle </a:t>
            </a: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𝞍 </a:t>
            </a:r>
            <a:r>
              <a:rPr lang="fr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rPr>
              <a:t>d’axe Oz’</a:t>
            </a:r>
            <a:endParaRPr>
              <a:solidFill>
                <a:srgbClr val="434343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12277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mbria"/>
                <a:ea typeface="Cambria"/>
                <a:cs typeface="Cambria"/>
                <a:sym typeface="Cambria"/>
              </a:rPr>
              <a:t>Angles d’Euler - Référentiels utilisés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3">
            <a:alphaModFix/>
          </a:blip>
          <a:srcRect b="18683" l="32739" r="29001" t="18683"/>
          <a:stretch/>
        </p:blipFill>
        <p:spPr>
          <a:xfrm>
            <a:off x="616950" y="794600"/>
            <a:ext cx="4610551" cy="4243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 rotWithShape="1">
          <a:blip r:embed="rId3">
            <a:alphaModFix/>
          </a:blip>
          <a:srcRect b="8664" l="19638" r="43119" t="81807"/>
          <a:stretch/>
        </p:blipFill>
        <p:spPr>
          <a:xfrm>
            <a:off x="5227500" y="4570800"/>
            <a:ext cx="398120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mbria"/>
                <a:ea typeface="Cambria"/>
                <a:cs typeface="Cambria"/>
                <a:sym typeface="Cambria"/>
              </a:rPr>
              <a:t>Equation de précession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1200" y="1170125"/>
            <a:ext cx="5796725" cy="22567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9"/>
          <p:cNvSpPr txBox="1"/>
          <p:nvPr/>
        </p:nvSpPr>
        <p:spPr>
          <a:xfrm>
            <a:off x="2292875" y="1170125"/>
            <a:ext cx="4587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2020325" y="3123300"/>
            <a:ext cx="10038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u</a:t>
            </a:r>
            <a:endParaRPr sz="1600"/>
          </a:p>
        </p:txBody>
      </p:sp>
      <p:sp>
        <p:nvSpPr>
          <p:cNvPr id="96" name="Google Shape;96;p19"/>
          <p:cNvSpPr txBox="1"/>
          <p:nvPr/>
        </p:nvSpPr>
        <p:spPr>
          <a:xfrm>
            <a:off x="3982225" y="2891475"/>
            <a:ext cx="4587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v</a:t>
            </a:r>
            <a:endParaRPr sz="1600"/>
          </a:p>
        </p:txBody>
      </p:sp>
      <p:sp>
        <p:nvSpPr>
          <p:cNvPr id="97" name="Google Shape;97;p19"/>
          <p:cNvSpPr txBox="1"/>
          <p:nvPr/>
        </p:nvSpPr>
        <p:spPr>
          <a:xfrm>
            <a:off x="3911550" y="2392050"/>
            <a:ext cx="4263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w</a:t>
            </a:r>
            <a:endParaRPr sz="1600"/>
          </a:p>
        </p:txBody>
      </p:sp>
      <p:sp>
        <p:nvSpPr>
          <p:cNvPr id="98" name="Google Shape;98;p19"/>
          <p:cNvSpPr txBox="1"/>
          <p:nvPr/>
        </p:nvSpPr>
        <p:spPr>
          <a:xfrm>
            <a:off x="2204975" y="1170125"/>
            <a:ext cx="5466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z</a:t>
            </a:r>
            <a:endParaRPr sz="1600"/>
          </a:p>
        </p:txBody>
      </p:sp>
      <p:sp>
        <p:nvSpPr>
          <p:cNvPr id="99" name="Google Shape;99;p19"/>
          <p:cNvSpPr txBox="1"/>
          <p:nvPr/>
        </p:nvSpPr>
        <p:spPr>
          <a:xfrm>
            <a:off x="1576450" y="1254100"/>
            <a:ext cx="5466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z’</a:t>
            </a:r>
            <a:endParaRPr sz="1600"/>
          </a:p>
        </p:txBody>
      </p:sp>
      <p:sp>
        <p:nvSpPr>
          <p:cNvPr id="100" name="Google Shape;100;p19"/>
          <p:cNvSpPr txBox="1"/>
          <p:nvPr/>
        </p:nvSpPr>
        <p:spPr>
          <a:xfrm>
            <a:off x="5186750" y="3123300"/>
            <a:ext cx="10038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z’</a:t>
            </a:r>
            <a:endParaRPr sz="1600"/>
          </a:p>
        </p:txBody>
      </p:sp>
      <p:sp>
        <p:nvSpPr>
          <p:cNvPr id="101" name="Google Shape;101;p19"/>
          <p:cNvSpPr txBox="1"/>
          <p:nvPr/>
        </p:nvSpPr>
        <p:spPr>
          <a:xfrm>
            <a:off x="7198250" y="2817100"/>
            <a:ext cx="4587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u</a:t>
            </a:r>
            <a:endParaRPr sz="1600"/>
          </a:p>
        </p:txBody>
      </p:sp>
      <p:sp>
        <p:nvSpPr>
          <p:cNvPr id="102" name="Google Shape;102;p19"/>
          <p:cNvSpPr txBox="1"/>
          <p:nvPr/>
        </p:nvSpPr>
        <p:spPr>
          <a:xfrm>
            <a:off x="7110350" y="2331000"/>
            <a:ext cx="5466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x’</a:t>
            </a:r>
            <a:endParaRPr sz="1600"/>
          </a:p>
        </p:txBody>
      </p:sp>
      <p:sp>
        <p:nvSpPr>
          <p:cNvPr id="103" name="Google Shape;103;p19"/>
          <p:cNvSpPr txBox="1"/>
          <p:nvPr/>
        </p:nvSpPr>
        <p:spPr>
          <a:xfrm>
            <a:off x="5415350" y="1170125"/>
            <a:ext cx="546600" cy="3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w</a:t>
            </a:r>
            <a:endParaRPr sz="1600"/>
          </a:p>
        </p:txBody>
      </p:sp>
      <p:sp>
        <p:nvSpPr>
          <p:cNvPr id="104" name="Google Shape;104;p19"/>
          <p:cNvSpPr txBox="1"/>
          <p:nvPr/>
        </p:nvSpPr>
        <p:spPr>
          <a:xfrm>
            <a:off x="4755250" y="1221100"/>
            <a:ext cx="723000" cy="425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y’</a:t>
            </a:r>
            <a:endParaRPr sz="1600"/>
          </a:p>
        </p:txBody>
      </p:sp>
      <p:sp>
        <p:nvSpPr>
          <p:cNvPr id="105" name="Google Shape;105;p19"/>
          <p:cNvSpPr txBox="1"/>
          <p:nvPr/>
        </p:nvSpPr>
        <p:spPr>
          <a:xfrm>
            <a:off x="6878650" y="2763850"/>
            <a:ext cx="231600" cy="198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9"/>
          <p:cNvSpPr txBox="1"/>
          <p:nvPr/>
        </p:nvSpPr>
        <p:spPr>
          <a:xfrm>
            <a:off x="6790750" y="2650300"/>
            <a:ext cx="3195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/>
              <a:t>ɸ</a:t>
            </a:r>
            <a:endParaRPr sz="1600"/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2150" y="4392350"/>
            <a:ext cx="1991675" cy="35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9"/>
          <p:cNvPicPr preferRelativeResize="0"/>
          <p:nvPr/>
        </p:nvPicPr>
        <p:blipFill rotWithShape="1">
          <a:blip r:embed="rId5">
            <a:alphaModFix/>
          </a:blip>
          <a:srcRect b="0" l="45522" r="19663" t="0"/>
          <a:stretch/>
        </p:blipFill>
        <p:spPr>
          <a:xfrm>
            <a:off x="3076975" y="4425800"/>
            <a:ext cx="723000" cy="29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9"/>
          <p:cNvPicPr preferRelativeResize="0"/>
          <p:nvPr/>
        </p:nvPicPr>
        <p:blipFill rotWithShape="1">
          <a:blip r:embed="rId4">
            <a:alphaModFix/>
          </a:blip>
          <a:srcRect b="64796" l="0" r="83958" t="0"/>
          <a:stretch/>
        </p:blipFill>
        <p:spPr>
          <a:xfrm>
            <a:off x="3340700" y="4299275"/>
            <a:ext cx="319500" cy="12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81312" y="3774538"/>
            <a:ext cx="5181392" cy="3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311700" y="1350775"/>
            <a:ext cx="8520600" cy="112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fr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Projection dans la base Ri du théorème du moment cinétique en O par rapport à R :</a:t>
            </a:r>
            <a:endParaRPr b="1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0" name="Google Shape;12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mbria"/>
                <a:ea typeface="Cambria"/>
                <a:cs typeface="Cambria"/>
                <a:sym typeface="Cambria"/>
              </a:rPr>
              <a:t>Equation de précession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21" name="Google Shape;121;p21"/>
          <p:cNvPicPr preferRelativeResize="0"/>
          <p:nvPr/>
        </p:nvPicPr>
        <p:blipFill rotWithShape="1">
          <a:blip r:embed="rId3">
            <a:alphaModFix/>
          </a:blip>
          <a:srcRect b="32770" l="25425" r="21325" t="48554"/>
          <a:stretch/>
        </p:blipFill>
        <p:spPr>
          <a:xfrm>
            <a:off x="706450" y="2014038"/>
            <a:ext cx="7542526" cy="1487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