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g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aractère non-galiléen du référentiel terrestre"/>
          <p:cNvSpPr txBox="1"/>
          <p:nvPr>
            <p:ph type="ctrTitle"/>
          </p:nvPr>
        </p:nvSpPr>
        <p:spPr>
          <a:xfrm>
            <a:off x="1206498" y="1247970"/>
            <a:ext cx="21971004" cy="2997084"/>
          </a:xfrm>
          <a:prstGeom prst="rect">
            <a:avLst/>
          </a:prstGeom>
        </p:spPr>
        <p:txBody>
          <a:bodyPr/>
          <a:lstStyle>
            <a:lvl1pPr defTabSz="2194505">
              <a:defRPr spc="-208" sz="10439"/>
            </a:lvl1pPr>
          </a:lstStyle>
          <a:p>
            <a:pPr/>
            <a:r>
              <a:t>Caractère non-galiléen du référentiel terrestre</a:t>
            </a:r>
          </a:p>
        </p:txBody>
      </p:sp>
      <p:sp>
        <p:nvSpPr>
          <p:cNvPr id="152" name="Niveau : CPGE/L2…"/>
          <p:cNvSpPr txBox="1"/>
          <p:nvPr>
            <p:ph type="subTitle" idx="1"/>
          </p:nvPr>
        </p:nvSpPr>
        <p:spPr>
          <a:xfrm>
            <a:off x="1363580" y="5653218"/>
            <a:ext cx="16578119" cy="10070236"/>
          </a:xfrm>
          <a:prstGeom prst="rect">
            <a:avLst/>
          </a:prstGeom>
        </p:spPr>
        <p:txBody>
          <a:bodyPr/>
          <a:lstStyle/>
          <a:p>
            <a:pPr>
              <a:defRPr sz="5000"/>
            </a:pPr>
            <a:r>
              <a:rPr u="sng"/>
              <a:t>Niveau</a:t>
            </a:r>
            <a:r>
              <a:t> : CPGE/L2</a:t>
            </a:r>
          </a:p>
          <a:p>
            <a:pPr>
              <a:defRPr sz="5000" u="sng"/>
            </a:pPr>
            <a:r>
              <a:t>Prérequis</a:t>
            </a:r>
            <a:r>
              <a:rPr u="none"/>
              <a:t> : </a:t>
            </a:r>
            <a:endParaRPr u="none"/>
          </a:p>
          <a:p>
            <a:pPr lvl="1">
              <a:defRPr sz="5000" u="sng"/>
            </a:pPr>
            <a:r>
              <a:rPr u="none"/>
              <a:t>- Notion de référentiel galiléen et non galiléen, référentiels usuels en mécanique céleste</a:t>
            </a:r>
            <a:endParaRPr u="none"/>
          </a:p>
          <a:p>
            <a:pPr lvl="1">
              <a:defRPr sz="5000" u="sng"/>
            </a:pPr>
            <a:r>
              <a:rPr u="none"/>
              <a:t>- Principe fondamental de la dynamique </a:t>
            </a:r>
            <a:endParaRPr u="none"/>
          </a:p>
          <a:p>
            <a:pPr lvl="1">
              <a:defRPr sz="5000" u="sng"/>
            </a:pPr>
            <a:r>
              <a:rPr u="none"/>
              <a:t>- Force de gravitation Terrestre</a:t>
            </a:r>
            <a:endParaRPr u="none"/>
          </a:p>
          <a:p>
            <a:pPr lvl="1">
              <a:defRPr sz="5000" u="sng"/>
            </a:pPr>
            <a:r>
              <a:rPr u="none"/>
              <a:t>- Dynamique en référentiel non-galiléen : forces d’inertie d’entraînement et de Coriolis</a:t>
            </a:r>
            <a:endParaRPr u="none"/>
          </a:p>
          <a:p>
            <a:pPr lvl="1">
              <a:defRPr u="sng"/>
            </a:pPr>
            <a:endParaRPr u="none"/>
          </a:p>
          <a:p>
            <a:pPr>
              <a:defRPr u="sng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Dynamique dans le référentiel terrestre : paramétrage"/>
          <p:cNvSpPr txBox="1"/>
          <p:nvPr/>
        </p:nvSpPr>
        <p:spPr>
          <a:xfrm>
            <a:off x="5317680" y="702760"/>
            <a:ext cx="13748640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Dynamique dans le référentiel terrestre : paramétrage</a:t>
            </a:r>
          </a:p>
        </p:txBody>
      </p:sp>
      <p:sp>
        <p:nvSpPr>
          <p:cNvPr id="312" name=": latitude d’un point de la surface de la Terre. On adopte une géométrie sphérique."/>
          <p:cNvSpPr txBox="1"/>
          <p:nvPr/>
        </p:nvSpPr>
        <p:spPr>
          <a:xfrm>
            <a:off x="14626564" y="7961147"/>
            <a:ext cx="9472207" cy="120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700">
                <a:solidFill>
                  <a:srgbClr val="000000"/>
                </a:solidFill>
              </a:defRPr>
            </a:lvl1pPr>
          </a:lstStyle>
          <a:p>
            <a:pPr/>
            <a:r>
              <a:t>: latitude d’un point de la surface de la Terre. On adopte une géométrie sphérique.</a:t>
            </a:r>
          </a:p>
        </p:txBody>
      </p:sp>
      <p:sp>
        <p:nvSpPr>
          <p:cNvPr id="313" name="Équation"/>
          <p:cNvSpPr txBox="1"/>
          <p:nvPr/>
        </p:nvSpPr>
        <p:spPr>
          <a:xfrm>
            <a:off x="13971071" y="7992983"/>
            <a:ext cx="337567" cy="5288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λ</m:t>
                  </m:r>
                </m:oMath>
              </m:oMathPara>
            </a14:m>
            <a:endParaRPr sz="6000"/>
          </a:p>
        </p:txBody>
      </p:sp>
      <p:sp>
        <p:nvSpPr>
          <p:cNvPr id="314" name="Équation"/>
          <p:cNvSpPr txBox="1"/>
          <p:nvPr/>
        </p:nvSpPr>
        <p:spPr>
          <a:xfrm>
            <a:off x="13879481" y="6491812"/>
            <a:ext cx="2667354" cy="89977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m:rPr>
                          <m:sty m:val="p"/>
                        </m:rP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e>
                    <m:lim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50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50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Ω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5000" i="1">
                              <a:solidFill>
                                <a:srgbClr val="ED220B"/>
                              </a:solidFill>
                              <a:latin typeface="Cambria Math" panose="02040503050406030204" pitchFamily="18" charset="0"/>
                            </a:rPr>
                            <m:t>u</m:t>
                          </m:r>
                        </m:e>
                        <m:sub>
                          <m:sSub>
                            <m:e>
                              <m:r>
                                <a:rPr xmlns:a="http://schemas.openxmlformats.org/drawingml/2006/main" sz="5000" i="1">
                                  <a:solidFill>
                                    <a:srgbClr val="ED220B"/>
                                  </a:solidFill>
                                  <a:latin typeface="Cambria Math" panose="02040503050406030204" pitchFamily="18" charset="0"/>
                                </a:rPr>
                                <m:t>Z</m:t>
                              </m:r>
                            </m:e>
                            <m:sub>
                              <m:r>
                                <a:rPr xmlns:a="http://schemas.openxmlformats.org/drawingml/2006/main" sz="5000" i="1">
                                  <a:solidFill>
                                    <a:srgbClr val="ED220B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b>
                          </m:sSub>
                        </m:sub>
                      </m:sSub>
                    </m:e>
                    <m:lim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5000">
              <a:solidFill>
                <a:srgbClr val="EE220C"/>
              </a:solidFill>
            </a:endParaRPr>
          </a:p>
        </p:txBody>
      </p:sp>
      <p:sp>
        <p:nvSpPr>
          <p:cNvPr id="315" name="Ovale"/>
          <p:cNvSpPr/>
          <p:nvPr/>
        </p:nvSpPr>
        <p:spPr>
          <a:xfrm>
            <a:off x="2944252" y="3782230"/>
            <a:ext cx="7551516" cy="7406808"/>
          </a:xfrm>
          <a:prstGeom prst="ellipse">
            <a:avLst/>
          </a:prstGeom>
          <a:ln w="63500">
            <a:solidFill>
              <a:schemeClr val="accent1">
                <a:hueOff val="114395"/>
                <a:lumOff val="-24975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16" name="Ligne"/>
          <p:cNvSpPr/>
          <p:nvPr/>
        </p:nvSpPr>
        <p:spPr>
          <a:xfrm flipV="1">
            <a:off x="6720009" y="2566088"/>
            <a:ext cx="1" cy="4946119"/>
          </a:xfrm>
          <a:prstGeom prst="line">
            <a:avLst/>
          </a:prstGeom>
          <a:ln w="762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17" name="Ligne"/>
          <p:cNvSpPr/>
          <p:nvPr/>
        </p:nvSpPr>
        <p:spPr>
          <a:xfrm>
            <a:off x="6696236" y="7485633"/>
            <a:ext cx="4946119" cy="1"/>
          </a:xfrm>
          <a:prstGeom prst="line">
            <a:avLst/>
          </a:prstGeom>
          <a:ln w="762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18" name="Équation"/>
          <p:cNvSpPr txBox="1"/>
          <p:nvPr/>
        </p:nvSpPr>
        <p:spPr>
          <a:xfrm>
            <a:off x="5670768" y="2440552"/>
            <a:ext cx="619948" cy="5734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>
              <a:solidFill>
                <a:srgbClr val="004D80"/>
              </a:solidFill>
            </a:endParaRPr>
          </a:p>
        </p:txBody>
      </p:sp>
      <p:sp>
        <p:nvSpPr>
          <p:cNvPr id="319" name="Équation"/>
          <p:cNvSpPr txBox="1"/>
          <p:nvPr/>
        </p:nvSpPr>
        <p:spPr>
          <a:xfrm>
            <a:off x="11650876" y="7780846"/>
            <a:ext cx="669478" cy="5734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>
              <a:solidFill>
                <a:srgbClr val="004D80"/>
              </a:solidFill>
            </a:endParaRPr>
          </a:p>
        </p:txBody>
      </p:sp>
      <p:sp>
        <p:nvSpPr>
          <p:cNvPr id="320" name="Ligne"/>
          <p:cNvSpPr/>
          <p:nvPr/>
        </p:nvSpPr>
        <p:spPr>
          <a:xfrm flipV="1">
            <a:off x="6885887" y="2990371"/>
            <a:ext cx="1" cy="1796053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21" name="Équation"/>
          <p:cNvSpPr txBox="1"/>
          <p:nvPr/>
        </p:nvSpPr>
        <p:spPr>
          <a:xfrm>
            <a:off x="7149303" y="2406338"/>
            <a:ext cx="573724" cy="64183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m:rPr>
                          <m:sty m:val="p"/>
                        </m:rP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e>
                    <m:lim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5000">
              <a:solidFill>
                <a:srgbClr val="EE220C"/>
              </a:solidFill>
            </a:endParaRPr>
          </a:p>
        </p:txBody>
      </p:sp>
      <p:sp>
        <p:nvSpPr>
          <p:cNvPr id="322" name="Ligne"/>
          <p:cNvSpPr/>
          <p:nvPr/>
        </p:nvSpPr>
        <p:spPr>
          <a:xfrm>
            <a:off x="9332369" y="4818021"/>
            <a:ext cx="1234117" cy="1234117"/>
          </a:xfrm>
          <a:prstGeom prst="line">
            <a:avLst/>
          </a:prstGeom>
          <a:ln w="762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23" name="Ligne"/>
          <p:cNvSpPr/>
          <p:nvPr/>
        </p:nvSpPr>
        <p:spPr>
          <a:xfrm flipV="1">
            <a:off x="9394071" y="3882495"/>
            <a:ext cx="1110712" cy="1110712"/>
          </a:xfrm>
          <a:prstGeom prst="line">
            <a:avLst/>
          </a:prstGeom>
          <a:ln w="762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24" name="Équation"/>
          <p:cNvSpPr txBox="1"/>
          <p:nvPr/>
        </p:nvSpPr>
        <p:spPr>
          <a:xfrm>
            <a:off x="10853701" y="6154284"/>
            <a:ext cx="434341" cy="41465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5000"/>
          </a:p>
        </p:txBody>
      </p:sp>
      <p:sp>
        <p:nvSpPr>
          <p:cNvPr id="325" name="Équation"/>
          <p:cNvSpPr txBox="1"/>
          <p:nvPr/>
        </p:nvSpPr>
        <p:spPr>
          <a:xfrm>
            <a:off x="10506765" y="3095328"/>
            <a:ext cx="388621" cy="41465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Z</m:t>
                  </m:r>
                </m:oMath>
              </m:oMathPara>
            </a14:m>
            <a:endParaRPr sz="5000"/>
          </a:p>
        </p:txBody>
      </p:sp>
      <p:sp>
        <p:nvSpPr>
          <p:cNvPr id="326" name="Ligne"/>
          <p:cNvSpPr/>
          <p:nvPr/>
        </p:nvSpPr>
        <p:spPr>
          <a:xfrm flipV="1">
            <a:off x="6726668" y="4833187"/>
            <a:ext cx="2813392" cy="2610717"/>
          </a:xfrm>
          <a:prstGeom prst="line">
            <a:avLst/>
          </a:prstGeom>
          <a:ln w="63500">
            <a:solidFill>
              <a:srgbClr val="000000"/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7" name="Ligne de connexion"/>
          <p:cNvSpPr/>
          <p:nvPr/>
        </p:nvSpPr>
        <p:spPr>
          <a:xfrm>
            <a:off x="7749713" y="6429349"/>
            <a:ext cx="487150" cy="10372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971" h="21600" fill="norm" stroke="1" extrusionOk="0">
                <a:moveTo>
                  <a:pt x="0" y="0"/>
                </a:moveTo>
                <a:cubicBezTo>
                  <a:pt x="16439" y="5562"/>
                  <a:pt x="21600" y="12762"/>
                  <a:pt x="15482" y="21600"/>
                </a:cubicBezTo>
              </a:path>
            </a:pathLst>
          </a:custGeom>
          <a:ln w="508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328" name="Équation"/>
          <p:cNvSpPr txBox="1"/>
          <p:nvPr/>
        </p:nvSpPr>
        <p:spPr>
          <a:xfrm>
            <a:off x="8694272" y="6278298"/>
            <a:ext cx="337567" cy="52882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λ</m:t>
                  </m:r>
                </m:oMath>
              </m:oMathPara>
            </a14:m>
            <a:endParaRPr sz="6000"/>
          </a:p>
        </p:txBody>
      </p:sp>
      <p:sp>
        <p:nvSpPr>
          <p:cNvPr id="329" name="Équation"/>
          <p:cNvSpPr txBox="1"/>
          <p:nvPr/>
        </p:nvSpPr>
        <p:spPr>
          <a:xfrm>
            <a:off x="10524863" y="4791080"/>
            <a:ext cx="352426" cy="41465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</m:oMath>
              </m:oMathPara>
            </a14:m>
            <a:endParaRPr sz="5000"/>
          </a:p>
        </p:txBody>
      </p:sp>
      <p:grpSp>
        <p:nvGrpSpPr>
          <p:cNvPr id="332" name="Groupe"/>
          <p:cNvGrpSpPr/>
          <p:nvPr/>
        </p:nvGrpSpPr>
        <p:grpSpPr>
          <a:xfrm>
            <a:off x="9895966" y="4800133"/>
            <a:ext cx="474809" cy="478029"/>
            <a:chOff x="0" y="0"/>
            <a:chExt cx="474807" cy="478027"/>
          </a:xfrm>
        </p:grpSpPr>
        <p:sp>
          <p:nvSpPr>
            <p:cNvPr id="330" name="Ovale"/>
            <p:cNvSpPr/>
            <p:nvPr/>
          </p:nvSpPr>
          <p:spPr>
            <a:xfrm>
              <a:off x="0" y="0"/>
              <a:ext cx="474808" cy="478028"/>
            </a:xfrm>
            <a:prstGeom prst="ellips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331" name="Équation"/>
            <p:cNvSpPr txBox="1"/>
            <p:nvPr/>
          </p:nvSpPr>
          <p:spPr>
            <a:xfrm>
              <a:off x="61508" y="63119"/>
              <a:ext cx="351791" cy="351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m:oMathPara>
              </a14:m>
              <a:endParaRPr sz="5000"/>
            </a:p>
          </p:txBody>
        </p:sp>
      </p:grpSp>
      <p:sp>
        <p:nvSpPr>
          <p:cNvPr id="333" name="T"/>
          <p:cNvSpPr txBox="1"/>
          <p:nvPr/>
        </p:nvSpPr>
        <p:spPr>
          <a:xfrm>
            <a:off x="6135946" y="7386293"/>
            <a:ext cx="405893" cy="69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T</a:t>
            </a:r>
          </a:p>
        </p:txBody>
      </p:sp>
      <p:sp>
        <p:nvSpPr>
          <p:cNvPr id="334" name="M(X,Y,Z)"/>
          <p:cNvSpPr txBox="1"/>
          <p:nvPr/>
        </p:nvSpPr>
        <p:spPr>
          <a:xfrm>
            <a:off x="8365182" y="3601987"/>
            <a:ext cx="1608227" cy="57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pPr/>
            <a:r>
              <a:t>M(X,Y,Z)</a:t>
            </a:r>
          </a:p>
        </p:txBody>
      </p:sp>
      <p:sp>
        <p:nvSpPr>
          <p:cNvPr id="335" name="Ligne"/>
          <p:cNvSpPr/>
          <p:nvPr/>
        </p:nvSpPr>
        <p:spPr>
          <a:xfrm flipV="1">
            <a:off x="6713307" y="4909799"/>
            <a:ext cx="2598326" cy="2429664"/>
          </a:xfrm>
          <a:prstGeom prst="line">
            <a:avLst/>
          </a:prstGeom>
          <a:ln w="76200">
            <a:solidFill>
              <a:schemeClr val="accent3">
                <a:hueOff val="914338"/>
                <a:satOff val="31515"/>
                <a:lumOff val="-30790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6" name="Équation"/>
          <p:cNvSpPr txBox="1"/>
          <p:nvPr/>
        </p:nvSpPr>
        <p:spPr>
          <a:xfrm>
            <a:off x="7314507" y="5145907"/>
            <a:ext cx="990754" cy="55140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lim>
                      <m:r>
                        <a:rPr xmlns:a="http://schemas.openxmlformats.org/drawingml/2006/main" sz="4400" i="1">
                          <a:solidFill>
                            <a:srgbClr val="017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4400">
              <a:solidFill>
                <a:srgbClr val="0171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Ovale"/>
          <p:cNvSpPr/>
          <p:nvPr/>
        </p:nvSpPr>
        <p:spPr>
          <a:xfrm>
            <a:off x="2944252" y="3791548"/>
            <a:ext cx="7640210" cy="7855791"/>
          </a:xfrm>
          <a:prstGeom prst="ellipse">
            <a:avLst/>
          </a:prstGeom>
          <a:ln w="63500">
            <a:solidFill>
              <a:schemeClr val="accent1">
                <a:hueOff val="114395"/>
                <a:lumOff val="-24975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41" name="Ligne"/>
          <p:cNvSpPr/>
          <p:nvPr/>
        </p:nvSpPr>
        <p:spPr>
          <a:xfrm flipV="1">
            <a:off x="6745581" y="2567170"/>
            <a:ext cx="1" cy="4979617"/>
          </a:xfrm>
          <a:prstGeom prst="line">
            <a:avLst/>
          </a:prstGeom>
          <a:ln w="762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2" name="Ligne"/>
          <p:cNvSpPr/>
          <p:nvPr/>
        </p:nvSpPr>
        <p:spPr>
          <a:xfrm>
            <a:off x="6721647" y="7520033"/>
            <a:ext cx="4979616" cy="1"/>
          </a:xfrm>
          <a:prstGeom prst="line">
            <a:avLst/>
          </a:prstGeom>
          <a:ln w="762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3" name="Équation"/>
          <p:cNvSpPr txBox="1"/>
          <p:nvPr/>
        </p:nvSpPr>
        <p:spPr>
          <a:xfrm>
            <a:off x="5689233" y="2440783"/>
            <a:ext cx="624147" cy="57729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Z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>
              <a:solidFill>
                <a:srgbClr val="004D80"/>
              </a:solidFill>
            </a:endParaRPr>
          </a:p>
        </p:txBody>
      </p:sp>
      <p:sp>
        <p:nvSpPr>
          <p:cNvPr id="344" name="Équation"/>
          <p:cNvSpPr txBox="1"/>
          <p:nvPr/>
        </p:nvSpPr>
        <p:spPr>
          <a:xfrm>
            <a:off x="11709841" y="7817246"/>
            <a:ext cx="674013" cy="5772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>
              <a:solidFill>
                <a:srgbClr val="004D80"/>
              </a:solidFill>
            </a:endParaRPr>
          </a:p>
        </p:txBody>
      </p:sp>
      <p:sp>
        <p:nvSpPr>
          <p:cNvPr id="345" name="Ligne"/>
          <p:cNvSpPr/>
          <p:nvPr/>
        </p:nvSpPr>
        <p:spPr>
          <a:xfrm flipV="1">
            <a:off x="6912582" y="2994327"/>
            <a:ext cx="1" cy="1808216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6" name="Équation"/>
          <p:cNvSpPr txBox="1"/>
          <p:nvPr/>
        </p:nvSpPr>
        <p:spPr>
          <a:xfrm>
            <a:off x="7177782" y="2406338"/>
            <a:ext cx="577609" cy="64618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m:rPr>
                          <m:sty m:val="p"/>
                        </m:rP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e>
                    <m:lim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5000">
              <a:solidFill>
                <a:srgbClr val="EE220C"/>
              </a:solidFill>
            </a:endParaRPr>
          </a:p>
        </p:txBody>
      </p:sp>
      <p:sp>
        <p:nvSpPr>
          <p:cNvPr id="347" name="Ligne"/>
          <p:cNvSpPr/>
          <p:nvPr/>
        </p:nvSpPr>
        <p:spPr>
          <a:xfrm>
            <a:off x="9375633" y="4834354"/>
            <a:ext cx="1242475" cy="1242475"/>
          </a:xfrm>
          <a:prstGeom prst="line">
            <a:avLst/>
          </a:prstGeom>
          <a:ln w="762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8" name="Ligne"/>
          <p:cNvSpPr/>
          <p:nvPr/>
        </p:nvSpPr>
        <p:spPr>
          <a:xfrm flipV="1">
            <a:off x="9437752" y="3892493"/>
            <a:ext cx="1118234" cy="1118234"/>
          </a:xfrm>
          <a:prstGeom prst="line">
            <a:avLst/>
          </a:prstGeom>
          <a:ln w="762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9" name="Équation"/>
          <p:cNvSpPr txBox="1"/>
          <p:nvPr/>
        </p:nvSpPr>
        <p:spPr>
          <a:xfrm>
            <a:off x="10907268" y="6179666"/>
            <a:ext cx="437282" cy="41746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m:oMathPara>
            </a14:m>
            <a:endParaRPr sz="5000"/>
          </a:p>
        </p:txBody>
      </p:sp>
      <p:sp>
        <p:nvSpPr>
          <p:cNvPr id="350" name="Équation"/>
          <p:cNvSpPr txBox="1"/>
          <p:nvPr/>
        </p:nvSpPr>
        <p:spPr>
          <a:xfrm>
            <a:off x="10557982" y="3099995"/>
            <a:ext cx="391253" cy="4174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Z</m:t>
                  </m:r>
                </m:oMath>
              </m:oMathPara>
            </a14:m>
            <a:endParaRPr sz="5000"/>
          </a:p>
        </p:txBody>
      </p:sp>
      <p:sp>
        <p:nvSpPr>
          <p:cNvPr id="351" name="Ligne"/>
          <p:cNvSpPr/>
          <p:nvPr/>
        </p:nvSpPr>
        <p:spPr>
          <a:xfrm flipV="1">
            <a:off x="6752285" y="4849623"/>
            <a:ext cx="2832445" cy="2628398"/>
          </a:xfrm>
          <a:prstGeom prst="line">
            <a:avLst/>
          </a:prstGeom>
          <a:ln w="63500">
            <a:solidFill>
              <a:srgbClr val="000000"/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5" name="Ligne de connexion"/>
          <p:cNvSpPr/>
          <p:nvPr/>
        </p:nvSpPr>
        <p:spPr>
          <a:xfrm>
            <a:off x="7782258" y="6456595"/>
            <a:ext cx="490448" cy="1044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971" h="21600" fill="norm" stroke="1" extrusionOk="0">
                <a:moveTo>
                  <a:pt x="0" y="0"/>
                </a:moveTo>
                <a:cubicBezTo>
                  <a:pt x="16439" y="5562"/>
                  <a:pt x="21600" y="12762"/>
                  <a:pt x="15482" y="21600"/>
                </a:cubicBezTo>
              </a:path>
            </a:pathLst>
          </a:custGeom>
          <a:ln w="50800">
            <a:solidFill>
              <a:srgbClr val="000000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353" name="Équation"/>
          <p:cNvSpPr txBox="1"/>
          <p:nvPr/>
        </p:nvSpPr>
        <p:spPr>
          <a:xfrm>
            <a:off x="7516493" y="6706209"/>
            <a:ext cx="339853" cy="53241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λ</m:t>
                  </m:r>
                </m:oMath>
              </m:oMathPara>
            </a14:m>
            <a:endParaRPr sz="6000"/>
          </a:p>
        </p:txBody>
      </p:sp>
      <p:sp>
        <p:nvSpPr>
          <p:cNvPr id="354" name="T"/>
          <p:cNvSpPr txBox="1"/>
          <p:nvPr/>
        </p:nvSpPr>
        <p:spPr>
          <a:xfrm>
            <a:off x="6157562" y="7420019"/>
            <a:ext cx="408642" cy="701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T</a:t>
            </a:r>
          </a:p>
        </p:txBody>
      </p:sp>
      <p:sp>
        <p:nvSpPr>
          <p:cNvPr id="355" name="M(X,Y,Z)"/>
          <p:cNvSpPr txBox="1"/>
          <p:nvPr/>
        </p:nvSpPr>
        <p:spPr>
          <a:xfrm>
            <a:off x="8401894" y="3610084"/>
            <a:ext cx="1619120" cy="576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pPr/>
            <a:r>
              <a:t>M(X,Y,Z)</a:t>
            </a:r>
          </a:p>
        </p:txBody>
      </p:sp>
      <p:sp>
        <p:nvSpPr>
          <p:cNvPr id="356" name="Ligne"/>
          <p:cNvSpPr/>
          <p:nvPr/>
        </p:nvSpPr>
        <p:spPr>
          <a:xfrm>
            <a:off x="9439184" y="4940631"/>
            <a:ext cx="1088248" cy="1"/>
          </a:xfrm>
          <a:prstGeom prst="line">
            <a:avLst/>
          </a:prstGeom>
          <a:ln w="635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7" name="Ligne"/>
          <p:cNvSpPr/>
          <p:nvPr/>
        </p:nvSpPr>
        <p:spPr>
          <a:xfrm flipH="1">
            <a:off x="7949742" y="4907661"/>
            <a:ext cx="1534445" cy="1430894"/>
          </a:xfrm>
          <a:prstGeom prst="line">
            <a:avLst/>
          </a:prstGeom>
          <a:ln w="635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8" name="Ligne"/>
          <p:cNvSpPr/>
          <p:nvPr/>
        </p:nvSpPr>
        <p:spPr>
          <a:xfrm flipH="1">
            <a:off x="8997848" y="4936040"/>
            <a:ext cx="481244" cy="1393174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9" name="Équation"/>
          <p:cNvSpPr txBox="1"/>
          <p:nvPr/>
        </p:nvSpPr>
        <p:spPr>
          <a:xfrm>
            <a:off x="9203291" y="6068566"/>
            <a:ext cx="604556" cy="62341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e>
                    <m:lim>
                      <m:r>
                        <a:rPr xmlns:a="http://schemas.openxmlformats.org/drawingml/2006/main" sz="50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5000">
              <a:solidFill>
                <a:srgbClr val="EE220C"/>
              </a:solidFill>
            </a:endParaRPr>
          </a:p>
        </p:txBody>
      </p:sp>
      <p:sp>
        <p:nvSpPr>
          <p:cNvPr id="360" name="Équation"/>
          <p:cNvSpPr txBox="1"/>
          <p:nvPr/>
        </p:nvSpPr>
        <p:spPr>
          <a:xfrm>
            <a:off x="6944217" y="5311041"/>
            <a:ext cx="1439673" cy="63487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sSub>
                        <m:e>
                          <m:r>
                            <a:rPr xmlns:a="http://schemas.openxmlformats.org/drawingml/2006/main" sz="4000" i="1">
                              <a:solidFill>
                                <a:srgbClr val="1CB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000" i="1">
                              <a:solidFill>
                                <a:srgbClr val="1CB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000">
              <a:solidFill>
                <a:srgbClr val="1DB100"/>
              </a:solidFill>
            </a:endParaRPr>
          </a:p>
        </p:txBody>
      </p:sp>
      <p:sp>
        <p:nvSpPr>
          <p:cNvPr id="361" name="Équation"/>
          <p:cNvSpPr txBox="1"/>
          <p:nvPr/>
        </p:nvSpPr>
        <p:spPr>
          <a:xfrm>
            <a:off x="10625735" y="4442776"/>
            <a:ext cx="3088791" cy="6381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  <m:sSup>
                    <m:e>
                      <m:r>
                        <m:rPr>
                          <m:sty m:val="p"/>
                        </m:rP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</m:e>
                    <m:sup>
                      <m: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m:rPr>
                      <m:sty m:val="p"/>
                    </m:rP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cos</m:t>
                  </m:r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λ</m:t>
                  </m:r>
                  <m:r>
                    <a:rPr xmlns:a="http://schemas.openxmlformats.org/drawingml/2006/main" sz="40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)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000" i="1">
                              <a:solidFill>
                                <a:srgbClr val="1CB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sSub>
                            <m:e>
                              <m:r>
                                <a:rPr xmlns:a="http://schemas.openxmlformats.org/drawingml/2006/main" sz="4000" i="1">
                                  <a:solidFill>
                                    <a:srgbClr val="1CB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xmlns:a="http://schemas.openxmlformats.org/drawingml/2006/main" sz="4000" i="1">
                                  <a:solidFill>
                                    <a:srgbClr val="1CB000"/>
                                  </a:solidFill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sub>
                          </m:sSub>
                        </m:sub>
                      </m:sSub>
                    </m:e>
                    <m:lim>
                      <m:r>
                        <a:rPr xmlns:a="http://schemas.openxmlformats.org/drawingml/2006/main" sz="40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</m:oMath>
              </m:oMathPara>
            </a14:m>
            <a:endParaRPr sz="4000">
              <a:solidFill>
                <a:srgbClr val="1DB100"/>
              </a:solidFill>
            </a:endParaRPr>
          </a:p>
        </p:txBody>
      </p:sp>
      <p:sp>
        <p:nvSpPr>
          <p:cNvPr id="362" name="Ligne"/>
          <p:cNvSpPr/>
          <p:nvPr/>
        </p:nvSpPr>
        <p:spPr>
          <a:xfrm>
            <a:off x="7938696" y="6342175"/>
            <a:ext cx="1088248" cy="1"/>
          </a:xfrm>
          <a:prstGeom prst="line">
            <a:avLst/>
          </a:prstGeom>
          <a:ln w="63500">
            <a:solidFill>
              <a:schemeClr val="accent3">
                <a:hueOff val="362282"/>
                <a:satOff val="31803"/>
                <a:lumOff val="-18242"/>
              </a:schemeClr>
            </a:solidFill>
            <a:prstDash val="sysDot"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3" name="Retour sur le champ de pesanteur terrestre"/>
          <p:cNvSpPr txBox="1"/>
          <p:nvPr/>
        </p:nvSpPr>
        <p:spPr>
          <a:xfrm>
            <a:off x="6619557" y="702760"/>
            <a:ext cx="11144886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Retour sur le champ de pesanteur terrestre</a:t>
            </a:r>
          </a:p>
        </p:txBody>
      </p:sp>
      <p:sp>
        <p:nvSpPr>
          <p:cNvPr id="364" name="La verticale d’un lieu n’est plus dirigée vers le centre de la terre !"/>
          <p:cNvSpPr txBox="1"/>
          <p:nvPr/>
        </p:nvSpPr>
        <p:spPr>
          <a:xfrm>
            <a:off x="14406218" y="6790545"/>
            <a:ext cx="9034248" cy="1458977"/>
          </a:xfrm>
          <a:prstGeom prst="rect">
            <a:avLst/>
          </a:prstGeom>
          <a:ln w="762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8900" tIns="88900" rIns="88900" bIns="88900" anchor="ctr">
            <a:spAutoFit/>
          </a:bodyPr>
          <a:lstStyle>
            <a:lvl1pPr>
              <a:defRPr sz="4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La verticale d’un lieu n’est plus dirigée vers le centre de la terre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force-de-coriolis-fig12.gif" descr="force-de-coriolis-fig12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5880" y="2019035"/>
            <a:ext cx="17544115" cy="96779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vent_geostrophique_a.jpg" descr="vent_geostrophique_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89495" y="1284759"/>
            <a:ext cx="9582732" cy="10340576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vent_geostrophique_d.jpg" descr="vent_geostrophique_d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13036" y="1277361"/>
            <a:ext cx="9582732" cy="10355372"/>
          </a:xfrm>
          <a:prstGeom prst="rect">
            <a:avLst/>
          </a:prstGeom>
          <a:ln w="12700">
            <a:miter lim="400000"/>
          </a:ln>
        </p:spPr>
      </p:pic>
      <p:sp>
        <p:nvSpPr>
          <p:cNvPr id="373" name="Anticyclone"/>
          <p:cNvSpPr txBox="1"/>
          <p:nvPr/>
        </p:nvSpPr>
        <p:spPr>
          <a:xfrm>
            <a:off x="5234076" y="12132993"/>
            <a:ext cx="2493570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Anticyclone</a:t>
            </a:r>
          </a:p>
        </p:txBody>
      </p:sp>
      <p:sp>
        <p:nvSpPr>
          <p:cNvPr id="374" name="Dépression"/>
          <p:cNvSpPr txBox="1"/>
          <p:nvPr/>
        </p:nvSpPr>
        <p:spPr>
          <a:xfrm>
            <a:off x="16395564" y="12132993"/>
            <a:ext cx="2417675" cy="634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Dépression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Bilan sur la dynamique des objets à la surface de la Terre"/>
          <p:cNvSpPr txBox="1"/>
          <p:nvPr/>
        </p:nvSpPr>
        <p:spPr>
          <a:xfrm>
            <a:off x="4841620" y="702760"/>
            <a:ext cx="14700759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Bilan sur la dynamique des objets à la surface de la Terre</a:t>
            </a:r>
          </a:p>
        </p:txBody>
      </p:sp>
      <p:sp>
        <p:nvSpPr>
          <p:cNvPr id="377" name="Le référentiel géocentrique peut être considéré galiléen pour des mouvements à la surface de la Terre (marées négligeables) et de durées courtes devant une année…"/>
          <p:cNvSpPr txBox="1"/>
          <p:nvPr/>
        </p:nvSpPr>
        <p:spPr>
          <a:xfrm>
            <a:off x="2718754" y="4440485"/>
            <a:ext cx="18946492" cy="3744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04800" indent="-304800" algn="l">
              <a:buSzPct val="123000"/>
              <a:buChar char="•"/>
              <a:defRPr sz="4000"/>
            </a:pPr>
            <a:r>
              <a:rPr>
                <a:solidFill>
                  <a:srgbClr val="000000"/>
                </a:solidFill>
              </a:rPr>
              <a:t>Le référentiel géocentrique peut être considéré galiléen pour des mouvements</a:t>
            </a:r>
            <a:r>
              <a:t>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à la surface de la Terre</a:t>
            </a:r>
            <a:r>
              <a:t> </a:t>
            </a:r>
            <a:r>
              <a:rPr>
                <a:solidFill>
                  <a:srgbClr val="000000"/>
                </a:solidFill>
              </a:rPr>
              <a:t>(marées négligeables) et de durées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courtes devant une année</a:t>
            </a:r>
            <a:endParaRPr>
              <a:solidFill>
                <a:schemeClr val="accent5">
                  <a:hueOff val="-82419"/>
                  <a:satOff val="-9513"/>
                  <a:lumOff val="-16343"/>
                </a:schemeClr>
              </a:solidFill>
            </a:endParaRPr>
          </a:p>
          <a:p>
            <a:pPr algn="l">
              <a:defRPr sz="4000"/>
            </a:pPr>
            <a:endParaRPr>
              <a:solidFill>
                <a:schemeClr val="accent5">
                  <a:hueOff val="-82419"/>
                  <a:satOff val="-9513"/>
                  <a:lumOff val="-16343"/>
                </a:schemeClr>
              </a:solidFill>
            </a:endParaRPr>
          </a:p>
          <a:p>
            <a:pPr marL="304800" indent="-304800" algn="l">
              <a:buSzPct val="123000"/>
              <a:buChar char="•"/>
              <a:defRPr sz="4000">
                <a:solidFill>
                  <a:srgbClr val="000000"/>
                </a:solidFill>
              </a:defRPr>
            </a:pPr>
            <a:r>
              <a:t>Le référentiel terrestre peut être considéré galiléen pour des expériences de durées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courtes devant</a:t>
            </a:r>
            <a:r>
              <a:t>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un jour sidéral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12886" y="2675941"/>
            <a:ext cx="5256896" cy="7046008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Ferdinand Reich"/>
          <p:cNvSpPr txBox="1"/>
          <p:nvPr/>
        </p:nvSpPr>
        <p:spPr>
          <a:xfrm>
            <a:off x="2954888" y="10451691"/>
            <a:ext cx="3172893" cy="585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300"/>
            </a:lvl1pPr>
          </a:lstStyle>
          <a:p>
            <a:pPr/>
            <a:r>
              <a:t>Ferdinand Reich</a:t>
            </a:r>
          </a:p>
        </p:txBody>
      </p:sp>
      <p:sp>
        <p:nvSpPr>
          <p:cNvPr id="156" name="Rectangle"/>
          <p:cNvSpPr/>
          <p:nvPr/>
        </p:nvSpPr>
        <p:spPr>
          <a:xfrm>
            <a:off x="13263168" y="2178105"/>
            <a:ext cx="4403850" cy="9517942"/>
          </a:xfrm>
          <a:prstGeom prst="rect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7" name="Ligne"/>
          <p:cNvSpPr/>
          <p:nvPr/>
        </p:nvSpPr>
        <p:spPr>
          <a:xfrm>
            <a:off x="10056351" y="2212122"/>
            <a:ext cx="10817485" cy="1"/>
          </a:xfrm>
          <a:prstGeom prst="line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8" name="Ovale"/>
          <p:cNvSpPr/>
          <p:nvPr/>
        </p:nvSpPr>
        <p:spPr>
          <a:xfrm>
            <a:off x="15310626" y="2052731"/>
            <a:ext cx="308935" cy="318782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59" name="Ligne"/>
          <p:cNvSpPr/>
          <p:nvPr/>
        </p:nvSpPr>
        <p:spPr>
          <a:xfrm flipV="1">
            <a:off x="15469972" y="2219584"/>
            <a:ext cx="1" cy="9345637"/>
          </a:xfrm>
          <a:prstGeom prst="line">
            <a:avLst/>
          </a:prstGeom>
          <a:ln w="63500">
            <a:solidFill>
              <a:srgbClr val="000000"/>
            </a:solidFill>
            <a:prstDash val="sysDot"/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Ligne de connexion"/>
          <p:cNvSpPr/>
          <p:nvPr/>
        </p:nvSpPr>
        <p:spPr>
          <a:xfrm>
            <a:off x="15465842" y="2371443"/>
            <a:ext cx="1657464" cy="93384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21600"/>
                </a:moveTo>
                <a:cubicBezTo>
                  <a:pt x="7563" y="17931"/>
                  <a:pt x="363" y="10731"/>
                  <a:pt x="0" y="0"/>
                </a:cubicBezTo>
              </a:path>
            </a:pathLst>
          </a:cu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61" name="Ovale"/>
          <p:cNvSpPr/>
          <p:nvPr/>
        </p:nvSpPr>
        <p:spPr>
          <a:xfrm>
            <a:off x="17001614" y="11516268"/>
            <a:ext cx="308935" cy="318782"/>
          </a:xfrm>
          <a:prstGeom prst="ellipse">
            <a:avLst/>
          </a:prstGeom>
          <a:solidFill>
            <a:srgbClr val="ED220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2" name="Flèche double"/>
          <p:cNvSpPr/>
          <p:nvPr/>
        </p:nvSpPr>
        <p:spPr>
          <a:xfrm rot="16200000">
            <a:off x="7427591" y="6777685"/>
            <a:ext cx="9528818" cy="318782"/>
          </a:xfrm>
          <a:prstGeom prst="leftRightArrow">
            <a:avLst>
              <a:gd name="adj1" fmla="val 32000"/>
              <a:gd name="adj2" fmla="val 175293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3" name="H=158m"/>
          <p:cNvSpPr txBox="1"/>
          <p:nvPr/>
        </p:nvSpPr>
        <p:spPr>
          <a:xfrm>
            <a:off x="9808717" y="6356156"/>
            <a:ext cx="2017739" cy="6719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900">
                <a:solidFill>
                  <a:srgbClr val="000000"/>
                </a:solidFill>
              </a:defRPr>
            </a:lvl1pPr>
          </a:lstStyle>
          <a:p>
            <a:pPr/>
            <a:r>
              <a:t>H=158m</a:t>
            </a:r>
          </a:p>
        </p:txBody>
      </p:sp>
      <p:sp>
        <p:nvSpPr>
          <p:cNvPr id="164" name="Ligne"/>
          <p:cNvSpPr/>
          <p:nvPr/>
        </p:nvSpPr>
        <p:spPr>
          <a:xfrm>
            <a:off x="15479399" y="12045167"/>
            <a:ext cx="1703877" cy="1"/>
          </a:xfrm>
          <a:prstGeom prst="line">
            <a:avLst/>
          </a:prstGeom>
          <a:ln w="889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5" name="Mise en évidence d’une déviation de la chute vers l’Est !"/>
          <p:cNvSpPr txBox="1"/>
          <p:nvPr/>
        </p:nvSpPr>
        <p:spPr>
          <a:xfrm>
            <a:off x="1633255" y="12548810"/>
            <a:ext cx="10927868" cy="597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Mise en évidence d’une déviation de la chute vers l’Est !</a:t>
            </a:r>
          </a:p>
        </p:txBody>
      </p:sp>
      <p:sp>
        <p:nvSpPr>
          <p:cNvPr id="166" name="Ligne"/>
          <p:cNvSpPr/>
          <p:nvPr/>
        </p:nvSpPr>
        <p:spPr>
          <a:xfrm flipV="1">
            <a:off x="19122468" y="4870362"/>
            <a:ext cx="1" cy="2172400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7" name="Ligne"/>
          <p:cNvSpPr/>
          <p:nvPr/>
        </p:nvSpPr>
        <p:spPr>
          <a:xfrm>
            <a:off x="19103731" y="7038675"/>
            <a:ext cx="2172399" cy="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8" name="Z"/>
          <p:cNvSpPr txBox="1"/>
          <p:nvPr/>
        </p:nvSpPr>
        <p:spPr>
          <a:xfrm>
            <a:off x="19103732" y="4302437"/>
            <a:ext cx="347092" cy="548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Z</a:t>
            </a:r>
          </a:p>
        </p:txBody>
      </p:sp>
      <p:sp>
        <p:nvSpPr>
          <p:cNvPr id="169" name="Y"/>
          <p:cNvSpPr txBox="1"/>
          <p:nvPr/>
        </p:nvSpPr>
        <p:spPr>
          <a:xfrm>
            <a:off x="21593362" y="6764609"/>
            <a:ext cx="361189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Y</a:t>
            </a:r>
          </a:p>
        </p:txBody>
      </p:sp>
      <p:sp>
        <p:nvSpPr>
          <p:cNvPr id="170" name="Y = 28.3 mm"/>
          <p:cNvSpPr txBox="1"/>
          <p:nvPr/>
        </p:nvSpPr>
        <p:spPr>
          <a:xfrm>
            <a:off x="17736024" y="11835049"/>
            <a:ext cx="2298955" cy="548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Y = 28.3 mm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Dans quel référentiel galiléen étudier le mouvement des objets terrestres ?"/>
          <p:cNvSpPr txBox="1"/>
          <p:nvPr/>
        </p:nvSpPr>
        <p:spPr>
          <a:xfrm>
            <a:off x="2655347" y="702760"/>
            <a:ext cx="19073306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Dans quel référentiel galiléen étudier le mouvement des objets terrestres ?</a:t>
            </a:r>
          </a:p>
        </p:txBody>
      </p:sp>
      <p:sp>
        <p:nvSpPr>
          <p:cNvPr id="175" name="Ovale"/>
          <p:cNvSpPr/>
          <p:nvPr/>
        </p:nvSpPr>
        <p:spPr>
          <a:xfrm>
            <a:off x="2420186" y="4632212"/>
            <a:ext cx="12156510" cy="6257545"/>
          </a:xfrm>
          <a:prstGeom prst="ellipse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6" name="Soleil"/>
          <p:cNvSpPr txBox="1"/>
          <p:nvPr/>
        </p:nvSpPr>
        <p:spPr>
          <a:xfrm>
            <a:off x="4824514" y="6583933"/>
            <a:ext cx="1038226" cy="548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Soleil</a:t>
            </a:r>
          </a:p>
        </p:txBody>
      </p:sp>
      <p:sp>
        <p:nvSpPr>
          <p:cNvPr id="177" name="Ovale"/>
          <p:cNvSpPr/>
          <p:nvPr/>
        </p:nvSpPr>
        <p:spPr>
          <a:xfrm>
            <a:off x="5996769" y="7155691"/>
            <a:ext cx="658001" cy="642117"/>
          </a:xfrm>
          <a:prstGeom prst="ellipse">
            <a:avLst/>
          </a:prstGeom>
          <a:solidFill>
            <a:schemeClr val="accent4">
              <a:hueOff val="348544"/>
              <a:lumOff val="713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8" name="Équation"/>
          <p:cNvSpPr txBox="1"/>
          <p:nvPr/>
        </p:nvSpPr>
        <p:spPr>
          <a:xfrm>
            <a:off x="8264248" y="7728687"/>
            <a:ext cx="468386" cy="443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000"/>
          </a:p>
        </p:txBody>
      </p:sp>
      <p:sp>
        <p:nvSpPr>
          <p:cNvPr id="179" name="Équation"/>
          <p:cNvSpPr txBox="1"/>
          <p:nvPr/>
        </p:nvSpPr>
        <p:spPr>
          <a:xfrm>
            <a:off x="5713665" y="5343826"/>
            <a:ext cx="466482" cy="4437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000"/>
          </a:p>
        </p:txBody>
      </p:sp>
      <p:sp>
        <p:nvSpPr>
          <p:cNvPr id="180" name="Ligne"/>
          <p:cNvSpPr/>
          <p:nvPr/>
        </p:nvSpPr>
        <p:spPr>
          <a:xfrm>
            <a:off x="7650137" y="7480300"/>
            <a:ext cx="14643554" cy="0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1" name="Ligne"/>
          <p:cNvSpPr/>
          <p:nvPr/>
        </p:nvSpPr>
        <p:spPr>
          <a:xfrm>
            <a:off x="21763400" y="7476749"/>
            <a:ext cx="12222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2" name="Vers une étoile lointaine"/>
          <p:cNvSpPr txBox="1"/>
          <p:nvPr/>
        </p:nvSpPr>
        <p:spPr>
          <a:xfrm>
            <a:off x="19949803" y="6029910"/>
            <a:ext cx="3868370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Vers une étoile lointaine</a:t>
            </a:r>
          </a:p>
        </p:txBody>
      </p:sp>
      <p:sp>
        <p:nvSpPr>
          <p:cNvPr id="183" name="Ligne"/>
          <p:cNvSpPr/>
          <p:nvPr/>
        </p:nvSpPr>
        <p:spPr>
          <a:xfrm flipH="1" flipV="1">
            <a:off x="10267453" y="3463541"/>
            <a:ext cx="1429532" cy="1641794"/>
          </a:xfrm>
          <a:prstGeom prst="line">
            <a:avLst/>
          </a:prstGeom>
          <a:ln w="508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4" name="Ligne"/>
          <p:cNvSpPr/>
          <p:nvPr/>
        </p:nvSpPr>
        <p:spPr>
          <a:xfrm flipV="1">
            <a:off x="11716867" y="3591554"/>
            <a:ext cx="1486085" cy="1486086"/>
          </a:xfrm>
          <a:prstGeom prst="line">
            <a:avLst/>
          </a:prstGeom>
          <a:ln w="508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5" name="Équation"/>
          <p:cNvSpPr txBox="1"/>
          <p:nvPr/>
        </p:nvSpPr>
        <p:spPr>
          <a:xfrm>
            <a:off x="13297603" y="3237225"/>
            <a:ext cx="562164" cy="43878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/>
          </a:p>
        </p:txBody>
      </p:sp>
      <p:sp>
        <p:nvSpPr>
          <p:cNvPr id="186" name="Équation"/>
          <p:cNvSpPr txBox="1"/>
          <p:nvPr/>
        </p:nvSpPr>
        <p:spPr>
          <a:xfrm>
            <a:off x="9533346" y="3299238"/>
            <a:ext cx="560258" cy="43878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</m:oMath>
              </m:oMathPara>
            </a14:m>
            <a:endParaRPr sz="5000"/>
          </a:p>
        </p:txBody>
      </p:sp>
      <p:sp>
        <p:nvSpPr>
          <p:cNvPr id="207" name="Ligne de connexion"/>
          <p:cNvSpPr/>
          <p:nvPr/>
        </p:nvSpPr>
        <p:spPr>
          <a:xfrm>
            <a:off x="12493207" y="4300225"/>
            <a:ext cx="491434" cy="7898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75" h="21600" fill="norm" stroke="1" extrusionOk="0">
                <a:moveTo>
                  <a:pt x="0" y="0"/>
                </a:moveTo>
                <a:cubicBezTo>
                  <a:pt x="14783" y="2553"/>
                  <a:pt x="21600" y="9753"/>
                  <a:pt x="20450" y="21600"/>
                </a:cubicBezTo>
              </a:path>
            </a:pathLst>
          </a:custGeom>
          <a:ln w="254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88" name="Équation"/>
          <p:cNvSpPr txBox="1"/>
          <p:nvPr/>
        </p:nvSpPr>
        <p:spPr>
          <a:xfrm>
            <a:off x="13224344" y="4292777"/>
            <a:ext cx="708682" cy="3053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</m:rP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Ω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.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</m:oMath>
              </m:oMathPara>
            </a14:m>
            <a:endParaRPr sz="3500"/>
          </a:p>
        </p:txBody>
      </p:sp>
      <p:sp>
        <p:nvSpPr>
          <p:cNvPr id="189" name="Équation"/>
          <p:cNvSpPr txBox="1"/>
          <p:nvPr/>
        </p:nvSpPr>
        <p:spPr>
          <a:xfrm>
            <a:off x="5692413" y="7928428"/>
            <a:ext cx="835022" cy="5336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>
              <a:solidFill>
                <a:srgbClr val="EE220C"/>
              </a:solidFill>
            </a:endParaRPr>
          </a:p>
        </p:txBody>
      </p:sp>
      <p:grpSp>
        <p:nvGrpSpPr>
          <p:cNvPr id="196" name="Groupe"/>
          <p:cNvGrpSpPr/>
          <p:nvPr/>
        </p:nvGrpSpPr>
        <p:grpSpPr>
          <a:xfrm>
            <a:off x="10793295" y="2698302"/>
            <a:ext cx="4669338" cy="3135654"/>
            <a:chOff x="0" y="0"/>
            <a:chExt cx="4669336" cy="3135653"/>
          </a:xfrm>
        </p:grpSpPr>
        <p:sp>
          <p:nvSpPr>
            <p:cNvPr id="190" name="Ovale"/>
            <p:cNvSpPr/>
            <p:nvPr/>
          </p:nvSpPr>
          <p:spPr>
            <a:xfrm>
              <a:off x="591162" y="2072528"/>
              <a:ext cx="658001" cy="642117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91" name="Ligne"/>
            <p:cNvSpPr/>
            <p:nvPr/>
          </p:nvSpPr>
          <p:spPr>
            <a:xfrm flipV="1">
              <a:off x="902307" y="209037"/>
              <a:ext cx="1" cy="2176935"/>
            </a:xfrm>
            <a:prstGeom prst="line">
              <a:avLst/>
            </a:prstGeom>
            <a:noFill/>
            <a:ln w="50800" cap="flat">
              <a:solidFill>
                <a:schemeClr val="accent1">
                  <a:hueOff val="114395"/>
                  <a:lumOff val="-24975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2" name="Ligne"/>
            <p:cNvSpPr/>
            <p:nvPr/>
          </p:nvSpPr>
          <p:spPr>
            <a:xfrm>
              <a:off x="881112" y="2393586"/>
              <a:ext cx="3306488" cy="1"/>
            </a:xfrm>
            <a:prstGeom prst="line">
              <a:avLst/>
            </a:prstGeom>
            <a:noFill/>
            <a:ln w="50800" cap="flat">
              <a:solidFill>
                <a:schemeClr val="accent1">
                  <a:hueOff val="114395"/>
                  <a:lumOff val="-24975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3" name="Équation"/>
            <p:cNvSpPr txBox="1"/>
            <p:nvPr/>
          </p:nvSpPr>
          <p:spPr>
            <a:xfrm>
              <a:off x="0" y="0"/>
              <a:ext cx="600383" cy="446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b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</m:oMath>
                </m:oMathPara>
              </a14:m>
              <a:endParaRPr sz="5000"/>
            </a:p>
          </p:txBody>
        </p:sp>
        <p:sp>
          <p:nvSpPr>
            <p:cNvPr id="194" name="Équation"/>
            <p:cNvSpPr txBox="1"/>
            <p:nvPr/>
          </p:nvSpPr>
          <p:spPr>
            <a:xfrm>
              <a:off x="4067048" y="2643946"/>
              <a:ext cx="602289" cy="4469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</m:oMath>
                </m:oMathPara>
              </a14:m>
              <a:endParaRPr sz="5000"/>
            </a:p>
          </p:txBody>
        </p:sp>
        <p:sp>
          <p:nvSpPr>
            <p:cNvPr id="195" name="Équation"/>
            <p:cNvSpPr txBox="1"/>
            <p:nvPr/>
          </p:nvSpPr>
          <p:spPr>
            <a:xfrm>
              <a:off x="2547563" y="2599140"/>
              <a:ext cx="947825" cy="5365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500" i="1">
                        <a:solidFill>
                          <a:srgbClr val="004C7F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4500" i="1">
                            <a:solidFill>
                              <a:srgbClr val="004C7F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xmlns:a="http://schemas.openxmlformats.org/drawingml/2006/main" sz="4500" i="1">
                            <a:solidFill>
                              <a:srgbClr val="004C7F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  <m:r>
                      <a:rPr xmlns:a="http://schemas.openxmlformats.org/drawingml/2006/main" sz="4500" i="1">
                        <a:solidFill>
                          <a:srgbClr val="004C7F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m:oMathPara>
              </a14:m>
              <a:endParaRPr sz="4500">
                <a:solidFill>
                  <a:srgbClr val="004D80"/>
                </a:solidFill>
              </a:endParaRPr>
            </a:p>
          </p:txBody>
        </p:sp>
      </p:grpSp>
      <p:sp>
        <p:nvSpPr>
          <p:cNvPr id="197" name="Équation"/>
          <p:cNvSpPr txBox="1"/>
          <p:nvPr/>
        </p:nvSpPr>
        <p:spPr>
          <a:xfrm>
            <a:off x="9801568" y="4028173"/>
            <a:ext cx="907838" cy="52921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1CB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1CB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>
              <a:solidFill>
                <a:srgbClr val="1DB100"/>
              </a:solidFill>
            </a:endParaRPr>
          </a:p>
        </p:txBody>
      </p:sp>
      <p:sp>
        <p:nvSpPr>
          <p:cNvPr id="198" name="Ligne"/>
          <p:cNvSpPr/>
          <p:nvPr/>
        </p:nvSpPr>
        <p:spPr>
          <a:xfrm flipV="1">
            <a:off x="6491646" y="2402553"/>
            <a:ext cx="1" cy="5051350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9" name="Ligne"/>
          <p:cNvSpPr/>
          <p:nvPr/>
        </p:nvSpPr>
        <p:spPr>
          <a:xfrm flipV="1">
            <a:off x="6491647" y="2026256"/>
            <a:ext cx="1" cy="1222269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0" name="Ligne"/>
          <p:cNvSpPr/>
          <p:nvPr/>
        </p:nvSpPr>
        <p:spPr>
          <a:xfrm>
            <a:off x="6470452" y="7476749"/>
            <a:ext cx="2155963" cy="1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1" name="Ligne"/>
          <p:cNvSpPr/>
          <p:nvPr/>
        </p:nvSpPr>
        <p:spPr>
          <a:xfrm flipV="1">
            <a:off x="6491646" y="5292200"/>
            <a:ext cx="1" cy="2176935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2" name="Ligne"/>
          <p:cNvSpPr/>
          <p:nvPr/>
        </p:nvSpPr>
        <p:spPr>
          <a:xfrm>
            <a:off x="14906759" y="5107311"/>
            <a:ext cx="6755635" cy="1"/>
          </a:xfrm>
          <a:prstGeom prst="line">
            <a:avLst/>
          </a:prstGeom>
          <a:ln w="381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3" name="Ligne"/>
          <p:cNvSpPr/>
          <p:nvPr/>
        </p:nvSpPr>
        <p:spPr>
          <a:xfrm>
            <a:off x="21763400" y="5107311"/>
            <a:ext cx="12222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4" name="Référentiel de Copernic"/>
          <p:cNvSpPr txBox="1"/>
          <p:nvPr/>
        </p:nvSpPr>
        <p:spPr>
          <a:xfrm>
            <a:off x="4690590" y="11284589"/>
            <a:ext cx="3960115" cy="523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Référentiel de Copernic </a:t>
            </a:r>
          </a:p>
        </p:txBody>
      </p:sp>
      <p:sp>
        <p:nvSpPr>
          <p:cNvPr id="205" name="Référentiel Géocentrique"/>
          <p:cNvSpPr txBox="1"/>
          <p:nvPr/>
        </p:nvSpPr>
        <p:spPr>
          <a:xfrm>
            <a:off x="9126337" y="5747594"/>
            <a:ext cx="4157828" cy="523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Référentiel Géocentrique </a:t>
            </a:r>
          </a:p>
        </p:txBody>
      </p:sp>
      <p:sp>
        <p:nvSpPr>
          <p:cNvPr id="206" name="Référentiel Terrestre"/>
          <p:cNvSpPr txBox="1"/>
          <p:nvPr/>
        </p:nvSpPr>
        <p:spPr>
          <a:xfrm>
            <a:off x="11891641" y="2666956"/>
            <a:ext cx="3374086" cy="5234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defRPr>
            </a:lvl1pPr>
          </a:lstStyle>
          <a:p>
            <a:pPr/>
            <a:r>
              <a:t>Référentiel Terrestre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Dynamique dans le référentiel géocentrique"/>
          <p:cNvSpPr txBox="1"/>
          <p:nvPr/>
        </p:nvSpPr>
        <p:spPr>
          <a:xfrm>
            <a:off x="6561550" y="702760"/>
            <a:ext cx="11260900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Dynamique dans le référentiel géocentrique</a:t>
            </a:r>
          </a:p>
        </p:txBody>
      </p:sp>
      <p:sp>
        <p:nvSpPr>
          <p:cNvPr id="211" name="Équation"/>
          <p:cNvSpPr txBox="1"/>
          <p:nvPr/>
        </p:nvSpPr>
        <p:spPr>
          <a:xfrm>
            <a:off x="1434328" y="9033103"/>
            <a:ext cx="13730799" cy="771452"/>
          </a:xfrm>
          <a:prstGeom prst="rect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limUpp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4500"/>
          </a:p>
        </p:txBody>
      </p:sp>
      <p:sp>
        <p:nvSpPr>
          <p:cNvPr id="212" name="Où :"/>
          <p:cNvSpPr txBox="1"/>
          <p:nvPr/>
        </p:nvSpPr>
        <p:spPr>
          <a:xfrm>
            <a:off x="6859646" y="11467536"/>
            <a:ext cx="1069976" cy="60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solidFill>
                  <a:srgbClr val="000000"/>
                </a:solidFill>
              </a:defRPr>
            </a:lvl1pPr>
          </a:lstStyle>
          <a:p>
            <a:pPr/>
            <a:r>
              <a:t>Où : </a:t>
            </a:r>
          </a:p>
        </p:txBody>
      </p:sp>
      <p:sp>
        <p:nvSpPr>
          <p:cNvPr id="213" name="Équation"/>
          <p:cNvSpPr txBox="1"/>
          <p:nvPr/>
        </p:nvSpPr>
        <p:spPr>
          <a:xfrm>
            <a:off x="9228019" y="10540753"/>
            <a:ext cx="9512806" cy="7771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14" name="Équation"/>
          <p:cNvSpPr txBox="1"/>
          <p:nvPr/>
        </p:nvSpPr>
        <p:spPr>
          <a:xfrm>
            <a:off x="9180625" y="12029289"/>
            <a:ext cx="6241820" cy="7771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15" name="Force d’inertie d’entraînement"/>
          <p:cNvSpPr txBox="1"/>
          <p:nvPr/>
        </p:nvSpPr>
        <p:spPr>
          <a:xfrm>
            <a:off x="18107572" y="10364058"/>
            <a:ext cx="5437193" cy="1130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Force d’inertie d’entraînement</a:t>
            </a:r>
          </a:p>
        </p:txBody>
      </p:sp>
      <p:sp>
        <p:nvSpPr>
          <p:cNvPr id="216" name="Force d’inertie de Coriolis"/>
          <p:cNvSpPr txBox="1"/>
          <p:nvPr/>
        </p:nvSpPr>
        <p:spPr>
          <a:xfrm>
            <a:off x="18221365" y="12113232"/>
            <a:ext cx="5209605" cy="60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Force d’inertie de Coriolis</a:t>
            </a:r>
          </a:p>
        </p:txBody>
      </p:sp>
      <p:sp>
        <p:nvSpPr>
          <p:cNvPr id="217" name="Texte"/>
          <p:cNvSpPr txBox="1"/>
          <p:nvPr/>
        </p:nvSpPr>
        <p:spPr>
          <a:xfrm>
            <a:off x="7570053" y="9033129"/>
            <a:ext cx="273178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18" name="Équation"/>
          <p:cNvSpPr txBox="1"/>
          <p:nvPr/>
        </p:nvSpPr>
        <p:spPr>
          <a:xfrm>
            <a:off x="16734139" y="7806715"/>
            <a:ext cx="964915" cy="6166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219" name="Ornement 15"/>
          <p:cNvSpPr/>
          <p:nvPr/>
        </p:nvSpPr>
        <p:spPr>
          <a:xfrm rot="5400000">
            <a:off x="7416115" y="11651618"/>
            <a:ext cx="2876848" cy="241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7" h="21407" fill="norm" stroke="1" extrusionOk="0">
                <a:moveTo>
                  <a:pt x="127" y="22"/>
                </a:moveTo>
                <a:cubicBezTo>
                  <a:pt x="80" y="-93"/>
                  <a:pt x="32" y="257"/>
                  <a:pt x="22" y="818"/>
                </a:cubicBezTo>
                <a:cubicBezTo>
                  <a:pt x="-49" y="4615"/>
                  <a:pt x="-101" y="17739"/>
                  <a:pt x="2551" y="17739"/>
                </a:cubicBezTo>
                <a:cubicBezTo>
                  <a:pt x="5450" y="17739"/>
                  <a:pt x="7783" y="14753"/>
                  <a:pt x="8489" y="14753"/>
                </a:cubicBezTo>
                <a:cubicBezTo>
                  <a:pt x="9176" y="14753"/>
                  <a:pt x="9850" y="13902"/>
                  <a:pt x="10398" y="21024"/>
                </a:cubicBezTo>
                <a:cubicBezTo>
                  <a:pt x="10425" y="21380"/>
                  <a:pt x="10468" y="21507"/>
                  <a:pt x="10505" y="21322"/>
                </a:cubicBezTo>
                <a:cubicBezTo>
                  <a:pt x="10558" y="21061"/>
                  <a:pt x="10581" y="20322"/>
                  <a:pt x="10552" y="19730"/>
                </a:cubicBezTo>
                <a:cubicBezTo>
                  <a:pt x="10406" y="16761"/>
                  <a:pt x="9857" y="9109"/>
                  <a:pt x="8066" y="9816"/>
                </a:cubicBezTo>
                <a:cubicBezTo>
                  <a:pt x="6083" y="10599"/>
                  <a:pt x="4031" y="11246"/>
                  <a:pt x="2102" y="11647"/>
                </a:cubicBezTo>
                <a:cubicBezTo>
                  <a:pt x="1094" y="11858"/>
                  <a:pt x="161" y="11423"/>
                  <a:pt x="201" y="1097"/>
                </a:cubicBezTo>
                <a:cubicBezTo>
                  <a:pt x="203" y="581"/>
                  <a:pt x="172" y="124"/>
                  <a:pt x="129" y="22"/>
                </a:cubicBezTo>
                <a:cubicBezTo>
                  <a:pt x="128" y="22"/>
                  <a:pt x="128" y="22"/>
                  <a:pt x="127" y="22"/>
                </a:cubicBezTo>
                <a:close/>
                <a:moveTo>
                  <a:pt x="21269" y="22"/>
                </a:moveTo>
                <a:cubicBezTo>
                  <a:pt x="21226" y="124"/>
                  <a:pt x="21195" y="581"/>
                  <a:pt x="21197" y="1097"/>
                </a:cubicBezTo>
                <a:cubicBezTo>
                  <a:pt x="21237" y="11423"/>
                  <a:pt x="20304" y="11858"/>
                  <a:pt x="19296" y="11647"/>
                </a:cubicBezTo>
                <a:cubicBezTo>
                  <a:pt x="17367" y="11246"/>
                  <a:pt x="15315" y="10599"/>
                  <a:pt x="13332" y="9816"/>
                </a:cubicBezTo>
                <a:cubicBezTo>
                  <a:pt x="11541" y="9109"/>
                  <a:pt x="10992" y="16761"/>
                  <a:pt x="10846" y="19730"/>
                </a:cubicBezTo>
                <a:cubicBezTo>
                  <a:pt x="10817" y="20322"/>
                  <a:pt x="10840" y="21061"/>
                  <a:pt x="10893" y="21322"/>
                </a:cubicBezTo>
                <a:cubicBezTo>
                  <a:pt x="10930" y="21507"/>
                  <a:pt x="10973" y="21380"/>
                  <a:pt x="11000" y="21024"/>
                </a:cubicBezTo>
                <a:cubicBezTo>
                  <a:pt x="11548" y="13902"/>
                  <a:pt x="12222" y="14753"/>
                  <a:pt x="12909" y="14753"/>
                </a:cubicBezTo>
                <a:cubicBezTo>
                  <a:pt x="13615" y="14753"/>
                  <a:pt x="15948" y="17739"/>
                  <a:pt x="18847" y="17739"/>
                </a:cubicBezTo>
                <a:cubicBezTo>
                  <a:pt x="21499" y="17739"/>
                  <a:pt x="21447" y="4615"/>
                  <a:pt x="21376" y="818"/>
                </a:cubicBezTo>
                <a:cubicBezTo>
                  <a:pt x="21366" y="257"/>
                  <a:pt x="21318" y="-93"/>
                  <a:pt x="21271" y="22"/>
                </a:cubicBezTo>
                <a:cubicBezTo>
                  <a:pt x="21270" y="22"/>
                  <a:pt x="21270" y="22"/>
                  <a:pt x="21269" y="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20" name="Principe fondamental de la dynamique appliqué à M dans           :"/>
          <p:cNvSpPr txBox="1"/>
          <p:nvPr/>
        </p:nvSpPr>
        <p:spPr>
          <a:xfrm>
            <a:off x="1545774" y="7648253"/>
            <a:ext cx="16884968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Principe fondamental de la dynamique appliqué à M dans           : </a:t>
            </a:r>
          </a:p>
        </p:txBody>
      </p:sp>
      <p:sp>
        <p:nvSpPr>
          <p:cNvPr id="221" name="Ovale"/>
          <p:cNvSpPr/>
          <p:nvPr/>
        </p:nvSpPr>
        <p:spPr>
          <a:xfrm>
            <a:off x="12667500" y="4430831"/>
            <a:ext cx="674842" cy="658551"/>
          </a:xfrm>
          <a:prstGeom prst="ellipse">
            <a:avLst/>
          </a:prstGeom>
          <a:solidFill>
            <a:srgbClr val="00A1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22" name="Ligne"/>
          <p:cNvSpPr/>
          <p:nvPr/>
        </p:nvSpPr>
        <p:spPr>
          <a:xfrm flipV="1">
            <a:off x="12986609" y="2519645"/>
            <a:ext cx="1" cy="2232652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3" name="Ligne"/>
          <p:cNvSpPr/>
          <p:nvPr/>
        </p:nvSpPr>
        <p:spPr>
          <a:xfrm>
            <a:off x="12964872" y="4760106"/>
            <a:ext cx="3391115" cy="1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4" name="Équation"/>
          <p:cNvSpPr txBox="1"/>
          <p:nvPr/>
        </p:nvSpPr>
        <p:spPr>
          <a:xfrm>
            <a:off x="12061207" y="2305257"/>
            <a:ext cx="612392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25" name="Équation"/>
          <p:cNvSpPr txBox="1"/>
          <p:nvPr/>
        </p:nvSpPr>
        <p:spPr>
          <a:xfrm>
            <a:off x="16232350" y="5016874"/>
            <a:ext cx="614334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26" name="Équation"/>
          <p:cNvSpPr txBox="1"/>
          <p:nvPr/>
        </p:nvSpPr>
        <p:spPr>
          <a:xfrm>
            <a:off x="14673974" y="4970921"/>
            <a:ext cx="968887" cy="5484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600">
              <a:solidFill>
                <a:srgbClr val="004D80"/>
              </a:solidFill>
            </a:endParaRPr>
          </a:p>
        </p:txBody>
      </p:sp>
      <p:sp>
        <p:nvSpPr>
          <p:cNvPr id="227" name="Ovale"/>
          <p:cNvSpPr/>
          <p:nvPr/>
        </p:nvSpPr>
        <p:spPr>
          <a:xfrm>
            <a:off x="14499980" y="2462100"/>
            <a:ext cx="282276" cy="30601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28" name="Équation"/>
          <p:cNvSpPr txBox="1"/>
          <p:nvPr/>
        </p:nvSpPr>
        <p:spPr>
          <a:xfrm>
            <a:off x="14653455" y="1914756"/>
            <a:ext cx="1982154" cy="5040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29" name="Ligne"/>
          <p:cNvSpPr/>
          <p:nvPr/>
        </p:nvSpPr>
        <p:spPr>
          <a:xfrm flipH="1">
            <a:off x="13658778" y="2660512"/>
            <a:ext cx="948814" cy="1328670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0" name="Équation"/>
          <p:cNvSpPr txBox="1"/>
          <p:nvPr/>
        </p:nvSpPr>
        <p:spPr>
          <a:xfrm>
            <a:off x="14269521" y="3282171"/>
            <a:ext cx="1445362" cy="50790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  <p:sp>
        <p:nvSpPr>
          <p:cNvPr id="231" name="Équation"/>
          <p:cNvSpPr txBox="1"/>
          <p:nvPr/>
        </p:nvSpPr>
        <p:spPr>
          <a:xfrm>
            <a:off x="12244623" y="4612379"/>
            <a:ext cx="328042" cy="37319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</m:oMath>
              </m:oMathPara>
            </a14:m>
            <a:endParaRPr sz="4500"/>
          </a:p>
        </p:txBody>
      </p:sp>
      <p:sp>
        <p:nvSpPr>
          <p:cNvPr id="232" name="Soleil"/>
          <p:cNvSpPr txBox="1"/>
          <p:nvPr/>
        </p:nvSpPr>
        <p:spPr>
          <a:xfrm>
            <a:off x="3473797" y="5203391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Soleil</a:t>
            </a:r>
          </a:p>
        </p:txBody>
      </p:sp>
      <p:sp>
        <p:nvSpPr>
          <p:cNvPr id="233" name="Ovale"/>
          <p:cNvSpPr/>
          <p:nvPr/>
        </p:nvSpPr>
        <p:spPr>
          <a:xfrm>
            <a:off x="4825268" y="5862559"/>
            <a:ext cx="758596" cy="740284"/>
          </a:xfrm>
          <a:prstGeom prst="ellipse">
            <a:avLst/>
          </a:prstGeom>
          <a:solidFill>
            <a:schemeClr val="accent4">
              <a:hueOff val="348544"/>
              <a:lumOff val="713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34" name="Équation"/>
          <p:cNvSpPr txBox="1"/>
          <p:nvPr/>
        </p:nvSpPr>
        <p:spPr>
          <a:xfrm>
            <a:off x="7439400" y="6523156"/>
            <a:ext cx="543329" cy="514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235" name="Équation"/>
          <p:cNvSpPr txBox="1"/>
          <p:nvPr/>
        </p:nvSpPr>
        <p:spPr>
          <a:xfrm>
            <a:off x="4474381" y="6753433"/>
            <a:ext cx="964914" cy="6166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236" name="Ligne"/>
          <p:cNvSpPr/>
          <p:nvPr/>
        </p:nvSpPr>
        <p:spPr>
          <a:xfrm>
            <a:off x="5371367" y="6232700"/>
            <a:ext cx="2485569" cy="1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7" name="Ligne"/>
          <p:cNvSpPr/>
          <p:nvPr/>
        </p:nvSpPr>
        <p:spPr>
          <a:xfrm flipV="1">
            <a:off x="5395802" y="3714175"/>
            <a:ext cx="1" cy="2509747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8" name="Équation"/>
          <p:cNvSpPr txBox="1"/>
          <p:nvPr/>
        </p:nvSpPr>
        <p:spPr>
          <a:xfrm>
            <a:off x="4198367" y="3418848"/>
            <a:ext cx="541119" cy="514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239" name="Ovale"/>
          <p:cNvSpPr/>
          <p:nvPr/>
        </p:nvSpPr>
        <p:spPr>
          <a:xfrm>
            <a:off x="17011930" y="3801674"/>
            <a:ext cx="409334" cy="426516"/>
          </a:xfrm>
          <a:prstGeom prst="ellipse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40" name="Lune"/>
          <p:cNvSpPr txBox="1"/>
          <p:nvPr/>
        </p:nvSpPr>
        <p:spPr>
          <a:xfrm>
            <a:off x="1743972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Lune</a:t>
            </a:r>
          </a:p>
        </p:txBody>
      </p:sp>
      <p:sp>
        <p:nvSpPr>
          <p:cNvPr id="241" name="Terre"/>
          <p:cNvSpPr txBox="1"/>
          <p:nvPr/>
        </p:nvSpPr>
        <p:spPr>
          <a:xfrm>
            <a:off x="1105035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Terre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Dynamique dans le référentiel géocentrique"/>
          <p:cNvSpPr txBox="1"/>
          <p:nvPr/>
        </p:nvSpPr>
        <p:spPr>
          <a:xfrm>
            <a:off x="6561550" y="702760"/>
            <a:ext cx="11260900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Dynamique dans le référentiel géocentrique</a:t>
            </a:r>
          </a:p>
        </p:txBody>
      </p:sp>
      <p:sp>
        <p:nvSpPr>
          <p:cNvPr id="244" name="Équation"/>
          <p:cNvSpPr txBox="1"/>
          <p:nvPr/>
        </p:nvSpPr>
        <p:spPr>
          <a:xfrm>
            <a:off x="1434328" y="9033103"/>
            <a:ext cx="13730799" cy="771452"/>
          </a:xfrm>
          <a:prstGeom prst="rect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limUpp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4500"/>
          </a:p>
        </p:txBody>
      </p:sp>
      <p:sp>
        <p:nvSpPr>
          <p:cNvPr id="245" name="Où :"/>
          <p:cNvSpPr txBox="1"/>
          <p:nvPr/>
        </p:nvSpPr>
        <p:spPr>
          <a:xfrm>
            <a:off x="6859646" y="11467536"/>
            <a:ext cx="1069976" cy="60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solidFill>
                  <a:srgbClr val="000000"/>
                </a:solidFill>
              </a:defRPr>
            </a:lvl1pPr>
          </a:lstStyle>
          <a:p>
            <a:pPr/>
            <a:r>
              <a:t>Où : </a:t>
            </a:r>
          </a:p>
        </p:txBody>
      </p:sp>
      <p:sp>
        <p:nvSpPr>
          <p:cNvPr id="246" name="Équation"/>
          <p:cNvSpPr txBox="1"/>
          <p:nvPr/>
        </p:nvSpPr>
        <p:spPr>
          <a:xfrm>
            <a:off x="9228019" y="10540753"/>
            <a:ext cx="9512806" cy="7771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47" name="Équation"/>
          <p:cNvSpPr txBox="1"/>
          <p:nvPr/>
        </p:nvSpPr>
        <p:spPr>
          <a:xfrm>
            <a:off x="9180625" y="12029289"/>
            <a:ext cx="6241820" cy="77716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m:rPr>
                              <m:sty m:val="p"/>
                            </m:rP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×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48" name="Force d’inertie d’entraînement"/>
          <p:cNvSpPr txBox="1"/>
          <p:nvPr/>
        </p:nvSpPr>
        <p:spPr>
          <a:xfrm>
            <a:off x="18107572" y="10364058"/>
            <a:ext cx="5437193" cy="1130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Force d’inertie d’entraînement</a:t>
            </a:r>
          </a:p>
        </p:txBody>
      </p:sp>
      <p:sp>
        <p:nvSpPr>
          <p:cNvPr id="249" name="Force d’inertie de Coriolis"/>
          <p:cNvSpPr txBox="1"/>
          <p:nvPr/>
        </p:nvSpPr>
        <p:spPr>
          <a:xfrm>
            <a:off x="18221365" y="12113232"/>
            <a:ext cx="5209605" cy="609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Force d’inertie de Coriolis</a:t>
            </a:r>
          </a:p>
        </p:txBody>
      </p:sp>
      <p:sp>
        <p:nvSpPr>
          <p:cNvPr id="250" name="Texte"/>
          <p:cNvSpPr txBox="1"/>
          <p:nvPr/>
        </p:nvSpPr>
        <p:spPr>
          <a:xfrm>
            <a:off x="7570053" y="9033129"/>
            <a:ext cx="273178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51" name="Équation"/>
          <p:cNvSpPr txBox="1"/>
          <p:nvPr/>
        </p:nvSpPr>
        <p:spPr>
          <a:xfrm>
            <a:off x="16734139" y="7806715"/>
            <a:ext cx="964915" cy="6166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252" name="Ornement 15"/>
          <p:cNvSpPr/>
          <p:nvPr/>
        </p:nvSpPr>
        <p:spPr>
          <a:xfrm rot="5400000">
            <a:off x="7416115" y="11651618"/>
            <a:ext cx="2876848" cy="2416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7" h="21407" fill="norm" stroke="1" extrusionOk="0">
                <a:moveTo>
                  <a:pt x="127" y="22"/>
                </a:moveTo>
                <a:cubicBezTo>
                  <a:pt x="80" y="-93"/>
                  <a:pt x="32" y="257"/>
                  <a:pt x="22" y="818"/>
                </a:cubicBezTo>
                <a:cubicBezTo>
                  <a:pt x="-49" y="4615"/>
                  <a:pt x="-101" y="17739"/>
                  <a:pt x="2551" y="17739"/>
                </a:cubicBezTo>
                <a:cubicBezTo>
                  <a:pt x="5450" y="17739"/>
                  <a:pt x="7783" y="14753"/>
                  <a:pt x="8489" y="14753"/>
                </a:cubicBezTo>
                <a:cubicBezTo>
                  <a:pt x="9176" y="14753"/>
                  <a:pt x="9850" y="13902"/>
                  <a:pt x="10398" y="21024"/>
                </a:cubicBezTo>
                <a:cubicBezTo>
                  <a:pt x="10425" y="21380"/>
                  <a:pt x="10468" y="21507"/>
                  <a:pt x="10505" y="21322"/>
                </a:cubicBezTo>
                <a:cubicBezTo>
                  <a:pt x="10558" y="21061"/>
                  <a:pt x="10581" y="20322"/>
                  <a:pt x="10552" y="19730"/>
                </a:cubicBezTo>
                <a:cubicBezTo>
                  <a:pt x="10406" y="16761"/>
                  <a:pt x="9857" y="9109"/>
                  <a:pt x="8066" y="9816"/>
                </a:cubicBezTo>
                <a:cubicBezTo>
                  <a:pt x="6083" y="10599"/>
                  <a:pt x="4031" y="11246"/>
                  <a:pt x="2102" y="11647"/>
                </a:cubicBezTo>
                <a:cubicBezTo>
                  <a:pt x="1094" y="11858"/>
                  <a:pt x="161" y="11423"/>
                  <a:pt x="201" y="1097"/>
                </a:cubicBezTo>
                <a:cubicBezTo>
                  <a:pt x="203" y="581"/>
                  <a:pt x="172" y="124"/>
                  <a:pt x="129" y="22"/>
                </a:cubicBezTo>
                <a:cubicBezTo>
                  <a:pt x="128" y="22"/>
                  <a:pt x="128" y="22"/>
                  <a:pt x="127" y="22"/>
                </a:cubicBezTo>
                <a:close/>
                <a:moveTo>
                  <a:pt x="21269" y="22"/>
                </a:moveTo>
                <a:cubicBezTo>
                  <a:pt x="21226" y="124"/>
                  <a:pt x="21195" y="581"/>
                  <a:pt x="21197" y="1097"/>
                </a:cubicBezTo>
                <a:cubicBezTo>
                  <a:pt x="21237" y="11423"/>
                  <a:pt x="20304" y="11858"/>
                  <a:pt x="19296" y="11647"/>
                </a:cubicBezTo>
                <a:cubicBezTo>
                  <a:pt x="17367" y="11246"/>
                  <a:pt x="15315" y="10599"/>
                  <a:pt x="13332" y="9816"/>
                </a:cubicBezTo>
                <a:cubicBezTo>
                  <a:pt x="11541" y="9109"/>
                  <a:pt x="10992" y="16761"/>
                  <a:pt x="10846" y="19730"/>
                </a:cubicBezTo>
                <a:cubicBezTo>
                  <a:pt x="10817" y="20322"/>
                  <a:pt x="10840" y="21061"/>
                  <a:pt x="10893" y="21322"/>
                </a:cubicBezTo>
                <a:cubicBezTo>
                  <a:pt x="10930" y="21507"/>
                  <a:pt x="10973" y="21380"/>
                  <a:pt x="11000" y="21024"/>
                </a:cubicBezTo>
                <a:cubicBezTo>
                  <a:pt x="11548" y="13902"/>
                  <a:pt x="12222" y="14753"/>
                  <a:pt x="12909" y="14753"/>
                </a:cubicBezTo>
                <a:cubicBezTo>
                  <a:pt x="13615" y="14753"/>
                  <a:pt x="15948" y="17739"/>
                  <a:pt x="18847" y="17739"/>
                </a:cubicBezTo>
                <a:cubicBezTo>
                  <a:pt x="21499" y="17739"/>
                  <a:pt x="21447" y="4615"/>
                  <a:pt x="21376" y="818"/>
                </a:cubicBezTo>
                <a:cubicBezTo>
                  <a:pt x="21366" y="257"/>
                  <a:pt x="21318" y="-93"/>
                  <a:pt x="21271" y="22"/>
                </a:cubicBezTo>
                <a:cubicBezTo>
                  <a:pt x="21270" y="22"/>
                  <a:pt x="21270" y="22"/>
                  <a:pt x="21269" y="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53" name="Principe fondamental de la dynamique appliqué à M dans           :"/>
          <p:cNvSpPr txBox="1"/>
          <p:nvPr/>
        </p:nvSpPr>
        <p:spPr>
          <a:xfrm>
            <a:off x="1545774" y="7648253"/>
            <a:ext cx="16884968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Principe fondamental de la dynamique appliqué à M dans           : </a:t>
            </a:r>
          </a:p>
        </p:txBody>
      </p:sp>
      <p:sp>
        <p:nvSpPr>
          <p:cNvPr id="254" name="Ovale"/>
          <p:cNvSpPr/>
          <p:nvPr/>
        </p:nvSpPr>
        <p:spPr>
          <a:xfrm>
            <a:off x="12667500" y="4430831"/>
            <a:ext cx="674842" cy="658551"/>
          </a:xfrm>
          <a:prstGeom prst="ellipse">
            <a:avLst/>
          </a:prstGeom>
          <a:solidFill>
            <a:srgbClr val="00A1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55" name="Ligne"/>
          <p:cNvSpPr/>
          <p:nvPr/>
        </p:nvSpPr>
        <p:spPr>
          <a:xfrm flipV="1">
            <a:off x="12986609" y="2519645"/>
            <a:ext cx="1" cy="2232652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6" name="Ligne"/>
          <p:cNvSpPr/>
          <p:nvPr/>
        </p:nvSpPr>
        <p:spPr>
          <a:xfrm>
            <a:off x="12964872" y="4760106"/>
            <a:ext cx="3391115" cy="1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7" name="Équation"/>
          <p:cNvSpPr txBox="1"/>
          <p:nvPr/>
        </p:nvSpPr>
        <p:spPr>
          <a:xfrm>
            <a:off x="12061207" y="2305257"/>
            <a:ext cx="612392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58" name="Équation"/>
          <p:cNvSpPr txBox="1"/>
          <p:nvPr/>
        </p:nvSpPr>
        <p:spPr>
          <a:xfrm>
            <a:off x="16232350" y="5016874"/>
            <a:ext cx="614334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59" name="Équation"/>
          <p:cNvSpPr txBox="1"/>
          <p:nvPr/>
        </p:nvSpPr>
        <p:spPr>
          <a:xfrm>
            <a:off x="14673974" y="4970921"/>
            <a:ext cx="968887" cy="5484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600">
              <a:solidFill>
                <a:srgbClr val="004D80"/>
              </a:solidFill>
            </a:endParaRPr>
          </a:p>
        </p:txBody>
      </p:sp>
      <p:sp>
        <p:nvSpPr>
          <p:cNvPr id="260" name="Ovale"/>
          <p:cNvSpPr/>
          <p:nvPr/>
        </p:nvSpPr>
        <p:spPr>
          <a:xfrm>
            <a:off x="14499980" y="2462100"/>
            <a:ext cx="282276" cy="30601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61" name="Équation"/>
          <p:cNvSpPr txBox="1"/>
          <p:nvPr/>
        </p:nvSpPr>
        <p:spPr>
          <a:xfrm>
            <a:off x="14653455" y="1914756"/>
            <a:ext cx="1982154" cy="5040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62" name="Ligne"/>
          <p:cNvSpPr/>
          <p:nvPr/>
        </p:nvSpPr>
        <p:spPr>
          <a:xfrm flipH="1">
            <a:off x="13658778" y="2660512"/>
            <a:ext cx="948814" cy="1328670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63" name="Équation"/>
          <p:cNvSpPr txBox="1"/>
          <p:nvPr/>
        </p:nvSpPr>
        <p:spPr>
          <a:xfrm>
            <a:off x="14269521" y="3282171"/>
            <a:ext cx="1445362" cy="50790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  <p:sp>
        <p:nvSpPr>
          <p:cNvPr id="264" name="Équation"/>
          <p:cNvSpPr txBox="1"/>
          <p:nvPr/>
        </p:nvSpPr>
        <p:spPr>
          <a:xfrm>
            <a:off x="12244623" y="4612379"/>
            <a:ext cx="328042" cy="37319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</m:oMath>
              </m:oMathPara>
            </a14:m>
            <a:endParaRPr sz="4500"/>
          </a:p>
        </p:txBody>
      </p:sp>
      <p:sp>
        <p:nvSpPr>
          <p:cNvPr id="265" name="Soleil"/>
          <p:cNvSpPr txBox="1"/>
          <p:nvPr/>
        </p:nvSpPr>
        <p:spPr>
          <a:xfrm>
            <a:off x="3473797" y="5203391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Soleil</a:t>
            </a:r>
          </a:p>
        </p:txBody>
      </p:sp>
      <p:sp>
        <p:nvSpPr>
          <p:cNvPr id="266" name="Ovale"/>
          <p:cNvSpPr/>
          <p:nvPr/>
        </p:nvSpPr>
        <p:spPr>
          <a:xfrm>
            <a:off x="4825268" y="5862559"/>
            <a:ext cx="758596" cy="740284"/>
          </a:xfrm>
          <a:prstGeom prst="ellipse">
            <a:avLst/>
          </a:prstGeom>
          <a:solidFill>
            <a:schemeClr val="accent4">
              <a:hueOff val="348544"/>
              <a:lumOff val="713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67" name="Équation"/>
          <p:cNvSpPr txBox="1"/>
          <p:nvPr/>
        </p:nvSpPr>
        <p:spPr>
          <a:xfrm>
            <a:off x="7439400" y="6523156"/>
            <a:ext cx="543329" cy="514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268" name="Équation"/>
          <p:cNvSpPr txBox="1"/>
          <p:nvPr/>
        </p:nvSpPr>
        <p:spPr>
          <a:xfrm>
            <a:off x="4474381" y="6753433"/>
            <a:ext cx="964914" cy="6166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269" name="Ligne"/>
          <p:cNvSpPr/>
          <p:nvPr/>
        </p:nvSpPr>
        <p:spPr>
          <a:xfrm>
            <a:off x="5371367" y="6232700"/>
            <a:ext cx="2485569" cy="1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0" name="Ligne"/>
          <p:cNvSpPr/>
          <p:nvPr/>
        </p:nvSpPr>
        <p:spPr>
          <a:xfrm flipV="1">
            <a:off x="5395802" y="3714175"/>
            <a:ext cx="1" cy="2509747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1" name="Équation"/>
          <p:cNvSpPr txBox="1"/>
          <p:nvPr/>
        </p:nvSpPr>
        <p:spPr>
          <a:xfrm>
            <a:off x="4198367" y="3418848"/>
            <a:ext cx="541119" cy="514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272" name="Ovale"/>
          <p:cNvSpPr/>
          <p:nvPr/>
        </p:nvSpPr>
        <p:spPr>
          <a:xfrm>
            <a:off x="17011930" y="3801674"/>
            <a:ext cx="409334" cy="426516"/>
          </a:xfrm>
          <a:prstGeom prst="ellipse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73" name="Lune"/>
          <p:cNvSpPr txBox="1"/>
          <p:nvPr/>
        </p:nvSpPr>
        <p:spPr>
          <a:xfrm>
            <a:off x="1743972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Lune</a:t>
            </a:r>
          </a:p>
        </p:txBody>
      </p:sp>
      <p:sp>
        <p:nvSpPr>
          <p:cNvPr id="274" name="Terre"/>
          <p:cNvSpPr txBox="1"/>
          <p:nvPr/>
        </p:nvSpPr>
        <p:spPr>
          <a:xfrm>
            <a:off x="1105035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Terre</a:t>
            </a:r>
          </a:p>
        </p:txBody>
      </p:sp>
      <p:sp>
        <p:nvSpPr>
          <p:cNvPr id="275" name="Ligne"/>
          <p:cNvSpPr/>
          <p:nvPr/>
        </p:nvSpPr>
        <p:spPr>
          <a:xfrm flipV="1">
            <a:off x="14517774" y="10236251"/>
            <a:ext cx="2253516" cy="1386742"/>
          </a:xfrm>
          <a:prstGeom prst="line">
            <a:avLst/>
          </a:prstGeom>
          <a:ln w="889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6" name="Ligne"/>
          <p:cNvSpPr/>
          <p:nvPr/>
        </p:nvSpPr>
        <p:spPr>
          <a:xfrm flipV="1">
            <a:off x="11635281" y="11724788"/>
            <a:ext cx="2253516" cy="1386741"/>
          </a:xfrm>
          <a:prstGeom prst="line">
            <a:avLst/>
          </a:prstGeom>
          <a:ln w="889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Dynamique dans le référentiel géocentrique"/>
          <p:cNvSpPr txBox="1"/>
          <p:nvPr/>
        </p:nvSpPr>
        <p:spPr>
          <a:xfrm>
            <a:off x="6561550" y="702760"/>
            <a:ext cx="11260900" cy="834900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Dynamique dans le référentiel géocentrique</a:t>
            </a:r>
          </a:p>
        </p:txBody>
      </p:sp>
      <p:sp>
        <p:nvSpPr>
          <p:cNvPr id="279" name="Étant en translation pure par rapport à          ,"/>
          <p:cNvSpPr txBox="1"/>
          <p:nvPr/>
        </p:nvSpPr>
        <p:spPr>
          <a:xfrm>
            <a:off x="2479265" y="7933121"/>
            <a:ext cx="11918633" cy="7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5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Étant en translation pure par rapport à          ,  </a:t>
            </a:r>
          </a:p>
        </p:txBody>
      </p:sp>
      <p:sp>
        <p:nvSpPr>
          <p:cNvPr id="280" name="Équation"/>
          <p:cNvSpPr txBox="1"/>
          <p:nvPr/>
        </p:nvSpPr>
        <p:spPr>
          <a:xfrm>
            <a:off x="1374946" y="8044603"/>
            <a:ext cx="968887" cy="54843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600">
              <a:solidFill>
                <a:srgbClr val="004D80"/>
              </a:solidFill>
            </a:endParaRPr>
          </a:p>
        </p:txBody>
      </p:sp>
      <p:sp>
        <p:nvSpPr>
          <p:cNvPr id="281" name="Équation"/>
          <p:cNvSpPr txBox="1"/>
          <p:nvPr/>
        </p:nvSpPr>
        <p:spPr>
          <a:xfrm>
            <a:off x="12803465" y="8010476"/>
            <a:ext cx="964914" cy="61669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282" name="Équation"/>
          <p:cNvSpPr txBox="1"/>
          <p:nvPr/>
        </p:nvSpPr>
        <p:spPr>
          <a:xfrm>
            <a:off x="4989075" y="9368875"/>
            <a:ext cx="16223829" cy="105441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d>
                    <m:dPr>
                      <m:ctrlP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egChr m:val="["/>
                      <m:endChr m:val="]"/>
                    </m:dPr>
                    <m:e>
                      <m:limUpp>
                        <m:e>
                          <m:sSub>
                            <m:e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b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limUpp>
                        <m:e>
                          <m:sSub>
                            <m:e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b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d>
                    <m:dPr>
                      <m:ctrlP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egChr m:val="["/>
                      <m:endChr m:val="]"/>
                    </m:dPr>
                    <m:e>
                      <m:limUpp>
                        <m:e>
                          <m:sSub>
                            <m:e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b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limUpp>
                        <m:e>
                          <m:sSub>
                            <m:e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b>
                              <m:r>
                                <a:rPr xmlns:a="http://schemas.openxmlformats.org/drawingml/2006/main" sz="4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</m:e>
                        <m:lim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⃗</m:t>
                          </m:r>
                        </m:lim>
                      </m:limUpp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</m:d>
                </m:oMath>
              </m:oMathPara>
            </a14:m>
            <a:endParaRPr sz="4500"/>
          </a:p>
        </p:txBody>
      </p:sp>
      <p:sp>
        <p:nvSpPr>
          <p:cNvPr id="283" name="Rectangle"/>
          <p:cNvSpPr/>
          <p:nvPr/>
        </p:nvSpPr>
        <p:spPr>
          <a:xfrm>
            <a:off x="4620241" y="9261084"/>
            <a:ext cx="17163733" cy="1270001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84" name="Ornement 15"/>
          <p:cNvSpPr/>
          <p:nvPr/>
        </p:nvSpPr>
        <p:spPr>
          <a:xfrm>
            <a:off x="11882668" y="10779899"/>
            <a:ext cx="3642497" cy="3060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7" h="21407" fill="norm" stroke="1" extrusionOk="0">
                <a:moveTo>
                  <a:pt x="127" y="22"/>
                </a:moveTo>
                <a:cubicBezTo>
                  <a:pt x="80" y="-93"/>
                  <a:pt x="32" y="257"/>
                  <a:pt x="22" y="818"/>
                </a:cubicBezTo>
                <a:cubicBezTo>
                  <a:pt x="-49" y="4615"/>
                  <a:pt x="-101" y="17739"/>
                  <a:pt x="2551" y="17739"/>
                </a:cubicBezTo>
                <a:cubicBezTo>
                  <a:pt x="5450" y="17739"/>
                  <a:pt x="7783" y="14753"/>
                  <a:pt x="8489" y="14753"/>
                </a:cubicBezTo>
                <a:cubicBezTo>
                  <a:pt x="9176" y="14753"/>
                  <a:pt x="9850" y="13902"/>
                  <a:pt x="10398" y="21024"/>
                </a:cubicBezTo>
                <a:cubicBezTo>
                  <a:pt x="10425" y="21380"/>
                  <a:pt x="10468" y="21507"/>
                  <a:pt x="10505" y="21322"/>
                </a:cubicBezTo>
                <a:cubicBezTo>
                  <a:pt x="10558" y="21061"/>
                  <a:pt x="10581" y="20322"/>
                  <a:pt x="10552" y="19730"/>
                </a:cubicBezTo>
                <a:cubicBezTo>
                  <a:pt x="10406" y="16761"/>
                  <a:pt x="9857" y="9109"/>
                  <a:pt x="8066" y="9816"/>
                </a:cubicBezTo>
                <a:cubicBezTo>
                  <a:pt x="6083" y="10599"/>
                  <a:pt x="4031" y="11246"/>
                  <a:pt x="2102" y="11647"/>
                </a:cubicBezTo>
                <a:cubicBezTo>
                  <a:pt x="1094" y="11858"/>
                  <a:pt x="161" y="11423"/>
                  <a:pt x="201" y="1097"/>
                </a:cubicBezTo>
                <a:cubicBezTo>
                  <a:pt x="203" y="581"/>
                  <a:pt x="172" y="124"/>
                  <a:pt x="129" y="22"/>
                </a:cubicBezTo>
                <a:cubicBezTo>
                  <a:pt x="128" y="22"/>
                  <a:pt x="128" y="22"/>
                  <a:pt x="127" y="22"/>
                </a:cubicBezTo>
                <a:close/>
                <a:moveTo>
                  <a:pt x="21269" y="22"/>
                </a:moveTo>
                <a:cubicBezTo>
                  <a:pt x="21226" y="124"/>
                  <a:pt x="21195" y="581"/>
                  <a:pt x="21197" y="1097"/>
                </a:cubicBezTo>
                <a:cubicBezTo>
                  <a:pt x="21237" y="11423"/>
                  <a:pt x="20304" y="11858"/>
                  <a:pt x="19296" y="11647"/>
                </a:cubicBezTo>
                <a:cubicBezTo>
                  <a:pt x="17367" y="11246"/>
                  <a:pt x="15315" y="10599"/>
                  <a:pt x="13332" y="9816"/>
                </a:cubicBezTo>
                <a:cubicBezTo>
                  <a:pt x="11541" y="9109"/>
                  <a:pt x="10992" y="16761"/>
                  <a:pt x="10846" y="19730"/>
                </a:cubicBezTo>
                <a:cubicBezTo>
                  <a:pt x="10817" y="20322"/>
                  <a:pt x="10840" y="21061"/>
                  <a:pt x="10893" y="21322"/>
                </a:cubicBezTo>
                <a:cubicBezTo>
                  <a:pt x="10930" y="21507"/>
                  <a:pt x="10973" y="21380"/>
                  <a:pt x="11000" y="21024"/>
                </a:cubicBezTo>
                <a:cubicBezTo>
                  <a:pt x="11548" y="13902"/>
                  <a:pt x="12222" y="14753"/>
                  <a:pt x="12909" y="14753"/>
                </a:cubicBezTo>
                <a:cubicBezTo>
                  <a:pt x="13615" y="14753"/>
                  <a:pt x="15948" y="17739"/>
                  <a:pt x="18847" y="17739"/>
                </a:cubicBezTo>
                <a:cubicBezTo>
                  <a:pt x="21499" y="17739"/>
                  <a:pt x="21447" y="4615"/>
                  <a:pt x="21376" y="818"/>
                </a:cubicBezTo>
                <a:cubicBezTo>
                  <a:pt x="21366" y="257"/>
                  <a:pt x="21318" y="-93"/>
                  <a:pt x="21271" y="22"/>
                </a:cubicBezTo>
                <a:cubicBezTo>
                  <a:pt x="21270" y="22"/>
                  <a:pt x="21270" y="22"/>
                  <a:pt x="21269" y="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85" name="Termes de gravitation différentiel, ou termes de marées"/>
          <p:cNvSpPr txBox="1"/>
          <p:nvPr/>
        </p:nvSpPr>
        <p:spPr>
          <a:xfrm>
            <a:off x="10532252" y="11524282"/>
            <a:ext cx="12014531" cy="723088"/>
          </a:xfrm>
          <a:prstGeom prst="rect">
            <a:avLst/>
          </a:prstGeom>
          <a:ln w="635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800">
                <a:solidFill>
                  <a:srgbClr val="000000"/>
                </a:solidFill>
              </a:defRPr>
            </a:pPr>
            <a:r>
              <a:t>Termes de gravitation différentiel, ou </a:t>
            </a:r>
            <a:r>
              <a: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termes de marées</a:t>
            </a:r>
          </a:p>
        </p:txBody>
      </p:sp>
      <p:sp>
        <p:nvSpPr>
          <p:cNvPr id="286" name="Ovale"/>
          <p:cNvSpPr/>
          <p:nvPr/>
        </p:nvSpPr>
        <p:spPr>
          <a:xfrm>
            <a:off x="12667500" y="4430831"/>
            <a:ext cx="674842" cy="658551"/>
          </a:xfrm>
          <a:prstGeom prst="ellipse">
            <a:avLst/>
          </a:prstGeom>
          <a:solidFill>
            <a:srgbClr val="00A1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87" name="Ligne"/>
          <p:cNvSpPr/>
          <p:nvPr/>
        </p:nvSpPr>
        <p:spPr>
          <a:xfrm flipV="1">
            <a:off x="12986609" y="2519645"/>
            <a:ext cx="1" cy="2232652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8" name="Ligne"/>
          <p:cNvSpPr/>
          <p:nvPr/>
        </p:nvSpPr>
        <p:spPr>
          <a:xfrm>
            <a:off x="12964872" y="4760106"/>
            <a:ext cx="3391115" cy="1"/>
          </a:xfrm>
          <a:prstGeom prst="line">
            <a:avLst/>
          </a:prstGeom>
          <a:ln w="50800">
            <a:solidFill>
              <a:schemeClr val="accent1">
                <a:hueOff val="114395"/>
                <a:lumOff val="-24975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9" name="Équation"/>
          <p:cNvSpPr txBox="1"/>
          <p:nvPr/>
        </p:nvSpPr>
        <p:spPr>
          <a:xfrm>
            <a:off x="12061207" y="2305257"/>
            <a:ext cx="612392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90" name="Équation"/>
          <p:cNvSpPr txBox="1"/>
          <p:nvPr/>
        </p:nvSpPr>
        <p:spPr>
          <a:xfrm>
            <a:off x="16232350" y="5016874"/>
            <a:ext cx="614334" cy="45584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</m:oMath>
              </m:oMathPara>
            </a14:m>
            <a:endParaRPr sz="5100"/>
          </a:p>
        </p:txBody>
      </p:sp>
      <p:sp>
        <p:nvSpPr>
          <p:cNvPr id="291" name="Équation"/>
          <p:cNvSpPr txBox="1"/>
          <p:nvPr/>
        </p:nvSpPr>
        <p:spPr>
          <a:xfrm>
            <a:off x="14673974" y="4970921"/>
            <a:ext cx="968887" cy="5484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600" i="1">
                          <a:solidFill>
                            <a:srgbClr val="004C7F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sub>
                  </m:sSub>
                  <m:r>
                    <a:rPr xmlns:a="http://schemas.openxmlformats.org/drawingml/2006/main" sz="4600" i="1">
                      <a:solidFill>
                        <a:srgbClr val="004C7F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600">
              <a:solidFill>
                <a:srgbClr val="004D80"/>
              </a:solidFill>
            </a:endParaRPr>
          </a:p>
        </p:txBody>
      </p:sp>
      <p:sp>
        <p:nvSpPr>
          <p:cNvPr id="292" name="Ovale"/>
          <p:cNvSpPr/>
          <p:nvPr/>
        </p:nvSpPr>
        <p:spPr>
          <a:xfrm>
            <a:off x="14499980" y="2462100"/>
            <a:ext cx="282276" cy="30601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3" name="Équation"/>
          <p:cNvSpPr txBox="1"/>
          <p:nvPr/>
        </p:nvSpPr>
        <p:spPr>
          <a:xfrm>
            <a:off x="14653455" y="1914756"/>
            <a:ext cx="1982154" cy="50406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  <p:sp>
        <p:nvSpPr>
          <p:cNvPr id="294" name="Ligne"/>
          <p:cNvSpPr/>
          <p:nvPr/>
        </p:nvSpPr>
        <p:spPr>
          <a:xfrm flipH="1">
            <a:off x="13658778" y="2660512"/>
            <a:ext cx="948814" cy="1328670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5" name="Équation"/>
          <p:cNvSpPr txBox="1"/>
          <p:nvPr/>
        </p:nvSpPr>
        <p:spPr>
          <a:xfrm>
            <a:off x="14269521" y="3282171"/>
            <a:ext cx="1445362" cy="50790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3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3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  <p:sp>
        <p:nvSpPr>
          <p:cNvPr id="296" name="Équation"/>
          <p:cNvSpPr txBox="1"/>
          <p:nvPr/>
        </p:nvSpPr>
        <p:spPr>
          <a:xfrm>
            <a:off x="12244623" y="4612379"/>
            <a:ext cx="328042" cy="37319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</m:oMath>
              </m:oMathPara>
            </a14:m>
            <a:endParaRPr sz="4500"/>
          </a:p>
        </p:txBody>
      </p:sp>
      <p:sp>
        <p:nvSpPr>
          <p:cNvPr id="297" name="Soleil"/>
          <p:cNvSpPr txBox="1"/>
          <p:nvPr/>
        </p:nvSpPr>
        <p:spPr>
          <a:xfrm>
            <a:off x="3473797" y="5203391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Soleil</a:t>
            </a:r>
          </a:p>
        </p:txBody>
      </p:sp>
      <p:sp>
        <p:nvSpPr>
          <p:cNvPr id="298" name="Ovale"/>
          <p:cNvSpPr/>
          <p:nvPr/>
        </p:nvSpPr>
        <p:spPr>
          <a:xfrm>
            <a:off x="4825268" y="5862559"/>
            <a:ext cx="758596" cy="740284"/>
          </a:xfrm>
          <a:prstGeom prst="ellipse">
            <a:avLst/>
          </a:prstGeom>
          <a:solidFill>
            <a:schemeClr val="accent4">
              <a:hueOff val="348544"/>
              <a:lumOff val="7139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99" name="Équation"/>
          <p:cNvSpPr txBox="1"/>
          <p:nvPr/>
        </p:nvSpPr>
        <p:spPr>
          <a:xfrm>
            <a:off x="7439400" y="6523156"/>
            <a:ext cx="543329" cy="514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300" name="Équation"/>
          <p:cNvSpPr txBox="1"/>
          <p:nvPr/>
        </p:nvSpPr>
        <p:spPr>
          <a:xfrm>
            <a:off x="4474381" y="6753433"/>
            <a:ext cx="964914" cy="61668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5200" i="1">
                          <a:solidFill>
                            <a:srgbClr val="ED220B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5200" i="1">
                      <a:solidFill>
                        <a:srgbClr val="ED220B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200">
              <a:solidFill>
                <a:srgbClr val="EE220C"/>
              </a:solidFill>
            </a:endParaRPr>
          </a:p>
        </p:txBody>
      </p:sp>
      <p:sp>
        <p:nvSpPr>
          <p:cNvPr id="301" name="Ligne"/>
          <p:cNvSpPr/>
          <p:nvPr/>
        </p:nvSpPr>
        <p:spPr>
          <a:xfrm>
            <a:off x="5371367" y="6232700"/>
            <a:ext cx="2485569" cy="1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2" name="Ligne"/>
          <p:cNvSpPr/>
          <p:nvPr/>
        </p:nvSpPr>
        <p:spPr>
          <a:xfrm flipV="1">
            <a:off x="5395802" y="3714175"/>
            <a:ext cx="1" cy="2509747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3" name="Équation"/>
          <p:cNvSpPr txBox="1"/>
          <p:nvPr/>
        </p:nvSpPr>
        <p:spPr>
          <a:xfrm>
            <a:off x="4198367" y="3418848"/>
            <a:ext cx="541119" cy="514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b>
                      <m:r>
                        <a:rPr xmlns:a="http://schemas.openxmlformats.org/drawingml/2006/main" sz="5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</m:oMath>
              </m:oMathPara>
            </a14:m>
            <a:endParaRPr sz="5800"/>
          </a:p>
        </p:txBody>
      </p:sp>
      <p:sp>
        <p:nvSpPr>
          <p:cNvPr id="304" name="Ovale"/>
          <p:cNvSpPr/>
          <p:nvPr/>
        </p:nvSpPr>
        <p:spPr>
          <a:xfrm>
            <a:off x="17011930" y="3801674"/>
            <a:ext cx="409334" cy="426516"/>
          </a:xfrm>
          <a:prstGeom prst="ellipse">
            <a:avLst/>
          </a:prstGeom>
          <a:solidFill>
            <a:srgbClr val="92929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05" name="Lune"/>
          <p:cNvSpPr txBox="1"/>
          <p:nvPr/>
        </p:nvSpPr>
        <p:spPr>
          <a:xfrm>
            <a:off x="1743972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Lune</a:t>
            </a:r>
          </a:p>
        </p:txBody>
      </p:sp>
      <p:sp>
        <p:nvSpPr>
          <p:cNvPr id="306" name="Terre"/>
          <p:cNvSpPr txBox="1"/>
          <p:nvPr/>
        </p:nvSpPr>
        <p:spPr>
          <a:xfrm>
            <a:off x="11050354" y="3968436"/>
            <a:ext cx="1196951" cy="6319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solidFill>
                  <a:srgbClr val="000000"/>
                </a:solidFill>
              </a:defRPr>
            </a:lvl1pPr>
          </a:lstStyle>
          <a:p>
            <a:pPr/>
            <a:r>
              <a:t>Terre</a:t>
            </a:r>
          </a:p>
        </p:txBody>
      </p:sp>
      <p:sp>
        <p:nvSpPr>
          <p:cNvPr id="307" name="Ornement 15"/>
          <p:cNvSpPr/>
          <p:nvPr/>
        </p:nvSpPr>
        <p:spPr>
          <a:xfrm>
            <a:off x="17317750" y="10779899"/>
            <a:ext cx="3642497" cy="3060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97" h="21407" fill="norm" stroke="1" extrusionOk="0">
                <a:moveTo>
                  <a:pt x="127" y="22"/>
                </a:moveTo>
                <a:cubicBezTo>
                  <a:pt x="80" y="-93"/>
                  <a:pt x="32" y="257"/>
                  <a:pt x="22" y="818"/>
                </a:cubicBezTo>
                <a:cubicBezTo>
                  <a:pt x="-49" y="4615"/>
                  <a:pt x="-101" y="17739"/>
                  <a:pt x="2551" y="17739"/>
                </a:cubicBezTo>
                <a:cubicBezTo>
                  <a:pt x="5450" y="17739"/>
                  <a:pt x="7783" y="14753"/>
                  <a:pt x="8489" y="14753"/>
                </a:cubicBezTo>
                <a:cubicBezTo>
                  <a:pt x="9176" y="14753"/>
                  <a:pt x="9850" y="13902"/>
                  <a:pt x="10398" y="21024"/>
                </a:cubicBezTo>
                <a:cubicBezTo>
                  <a:pt x="10425" y="21380"/>
                  <a:pt x="10468" y="21507"/>
                  <a:pt x="10505" y="21322"/>
                </a:cubicBezTo>
                <a:cubicBezTo>
                  <a:pt x="10558" y="21061"/>
                  <a:pt x="10581" y="20322"/>
                  <a:pt x="10552" y="19730"/>
                </a:cubicBezTo>
                <a:cubicBezTo>
                  <a:pt x="10406" y="16761"/>
                  <a:pt x="9857" y="9109"/>
                  <a:pt x="8066" y="9816"/>
                </a:cubicBezTo>
                <a:cubicBezTo>
                  <a:pt x="6083" y="10599"/>
                  <a:pt x="4031" y="11246"/>
                  <a:pt x="2102" y="11647"/>
                </a:cubicBezTo>
                <a:cubicBezTo>
                  <a:pt x="1094" y="11858"/>
                  <a:pt x="161" y="11423"/>
                  <a:pt x="201" y="1097"/>
                </a:cubicBezTo>
                <a:cubicBezTo>
                  <a:pt x="203" y="581"/>
                  <a:pt x="172" y="124"/>
                  <a:pt x="129" y="22"/>
                </a:cubicBezTo>
                <a:cubicBezTo>
                  <a:pt x="128" y="22"/>
                  <a:pt x="128" y="22"/>
                  <a:pt x="127" y="22"/>
                </a:cubicBezTo>
                <a:close/>
                <a:moveTo>
                  <a:pt x="21269" y="22"/>
                </a:moveTo>
                <a:cubicBezTo>
                  <a:pt x="21226" y="124"/>
                  <a:pt x="21195" y="581"/>
                  <a:pt x="21197" y="1097"/>
                </a:cubicBezTo>
                <a:cubicBezTo>
                  <a:pt x="21237" y="11423"/>
                  <a:pt x="20304" y="11858"/>
                  <a:pt x="19296" y="11647"/>
                </a:cubicBezTo>
                <a:cubicBezTo>
                  <a:pt x="17367" y="11246"/>
                  <a:pt x="15315" y="10599"/>
                  <a:pt x="13332" y="9816"/>
                </a:cubicBezTo>
                <a:cubicBezTo>
                  <a:pt x="11541" y="9109"/>
                  <a:pt x="10992" y="16761"/>
                  <a:pt x="10846" y="19730"/>
                </a:cubicBezTo>
                <a:cubicBezTo>
                  <a:pt x="10817" y="20322"/>
                  <a:pt x="10840" y="21061"/>
                  <a:pt x="10893" y="21322"/>
                </a:cubicBezTo>
                <a:cubicBezTo>
                  <a:pt x="10930" y="21507"/>
                  <a:pt x="10973" y="21380"/>
                  <a:pt x="11000" y="21024"/>
                </a:cubicBezTo>
                <a:cubicBezTo>
                  <a:pt x="11548" y="13902"/>
                  <a:pt x="12222" y="14753"/>
                  <a:pt x="12909" y="14753"/>
                </a:cubicBezTo>
                <a:cubicBezTo>
                  <a:pt x="13615" y="14753"/>
                  <a:pt x="15948" y="17739"/>
                  <a:pt x="18847" y="17739"/>
                </a:cubicBezTo>
                <a:cubicBezTo>
                  <a:pt x="21499" y="17739"/>
                  <a:pt x="21447" y="4615"/>
                  <a:pt x="21376" y="818"/>
                </a:cubicBezTo>
                <a:cubicBezTo>
                  <a:pt x="21366" y="257"/>
                  <a:pt x="21318" y="-93"/>
                  <a:pt x="21271" y="22"/>
                </a:cubicBezTo>
                <a:cubicBezTo>
                  <a:pt x="21270" y="22"/>
                  <a:pt x="21270" y="22"/>
                  <a:pt x="21269" y="22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308" name="Équation"/>
          <p:cNvSpPr txBox="1"/>
          <p:nvPr/>
        </p:nvSpPr>
        <p:spPr>
          <a:xfrm>
            <a:off x="10664445" y="5879311"/>
            <a:ext cx="6281989" cy="721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sSub>
                    <m:e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</m:e>
                    <m:sub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sub>
                  </m:sSub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limUpp>
                    <m:e>
                      <m:sSub>
                        <m:e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a:rPr xmlns:a="http://schemas.openxmlformats.org/drawingml/2006/main" sz="4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</m:e>
                    <m:lim>
                      <m:r>
                        <a:rPr xmlns:a="http://schemas.openxmlformats.org/drawingml/2006/main" sz="4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⃗</m:t>
                      </m:r>
                    </m:lim>
                  </m:limUpp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45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