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60" r:id="rId4"/>
    <p:sldId id="263" r:id="rId5"/>
    <p:sldId id="264" r:id="rId6"/>
    <p:sldId id="274" r:id="rId7"/>
    <p:sldId id="273" r:id="rId8"/>
    <p:sldId id="275" r:id="rId9"/>
    <p:sldId id="269" r:id="rId10"/>
    <p:sldId id="286" r:id="rId11"/>
    <p:sldId id="285" r:id="rId12"/>
    <p:sldId id="284" r:id="rId13"/>
    <p:sldId id="270" r:id="rId14"/>
    <p:sldId id="271" r:id="rId15"/>
    <p:sldId id="280" r:id="rId16"/>
    <p:sldId id="281" r:id="rId17"/>
    <p:sldId id="282" r:id="rId18"/>
    <p:sldId id="283" r:id="rId19"/>
    <p:sldId id="262" r:id="rId20"/>
    <p:sldId id="276" r:id="rId21"/>
    <p:sldId id="279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5B9BD5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40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2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92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9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4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48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6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81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522A805-0BC0-455A-B133-77289D623DFB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5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Gravitation (CPGE)</a:t>
            </a:r>
            <a:endParaRPr lang="fr-FR" sz="4000" b="1" dirty="0">
              <a:solidFill>
                <a:schemeClr val="tx1"/>
              </a:solidFill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568161"/>
            <a:ext cx="10515600" cy="255659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Théorèmes de mécanique (PFD, TMC, TEC), repère de Frenet.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Mécanique en référentiels non Galiléens 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Electrostatique et magnétostatique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Thermodynamique élémentaire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696944"/>
            <a:ext cx="291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Prérequis :</a:t>
            </a:r>
            <a:endParaRPr lang="fr-FR" sz="3600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202363" y="1521058"/>
            <a:ext cx="7328263" cy="45473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2202363" y="3794758"/>
            <a:ext cx="7328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7109460" y="3540447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351123" y="2607058"/>
            <a:ext cx="1652179" cy="1187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ication 15"/>
          <p:cNvSpPr/>
          <p:nvPr/>
        </p:nvSpPr>
        <p:spPr>
          <a:xfrm>
            <a:off x="4411981" y="3540446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244965" y="2209752"/>
            <a:ext cx="9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M(t)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28947" y="39345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fr-FR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338059" y="2072308"/>
            <a:ext cx="900827" cy="1729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83422" y="1193881"/>
            <a:ext cx="13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t+dt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56814" y="307984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8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ultiplication 10"/>
          <p:cNvSpPr/>
          <p:nvPr/>
        </p:nvSpPr>
        <p:spPr>
          <a:xfrm>
            <a:off x="8761639" y="2352746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cation 13"/>
          <p:cNvSpPr/>
          <p:nvPr/>
        </p:nvSpPr>
        <p:spPr>
          <a:xfrm>
            <a:off x="8010286" y="1812945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001630" y="637124"/>
            <a:ext cx="7729728" cy="5045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Loi de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202363" y="1521058"/>
            <a:ext cx="7328263" cy="45473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2202363" y="3794758"/>
            <a:ext cx="7328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7109460" y="3540447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351123" y="2607058"/>
            <a:ext cx="1652179" cy="1187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ication 15"/>
          <p:cNvSpPr/>
          <p:nvPr/>
        </p:nvSpPr>
        <p:spPr>
          <a:xfrm>
            <a:off x="4411981" y="3540446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244965" y="2209752"/>
            <a:ext cx="9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M(t)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28947" y="39345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fr-FR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338059" y="2072308"/>
            <a:ext cx="900827" cy="1729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83422" y="1193881"/>
            <a:ext cx="13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t+dt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56814" y="307984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8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8256814" y="2072308"/>
            <a:ext cx="746488" cy="5347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ication 10"/>
          <p:cNvSpPr/>
          <p:nvPr/>
        </p:nvSpPr>
        <p:spPr>
          <a:xfrm>
            <a:off x="8761639" y="2352746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cation 13"/>
          <p:cNvSpPr/>
          <p:nvPr/>
        </p:nvSpPr>
        <p:spPr>
          <a:xfrm>
            <a:off x="8010286" y="1812945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387490" y="1746789"/>
                <a:ext cx="1810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𝑟𝑑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90" y="1746789"/>
                <a:ext cx="181063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re 1"/>
          <p:cNvSpPr txBox="1">
            <a:spLocks/>
          </p:cNvSpPr>
          <p:nvPr/>
        </p:nvSpPr>
        <p:spPr>
          <a:xfrm>
            <a:off x="2001630" y="637124"/>
            <a:ext cx="7729728" cy="5045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Loi de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2"/>
          <p:cNvSpPr/>
          <p:nvPr/>
        </p:nvSpPr>
        <p:spPr>
          <a:xfrm rot="13160127">
            <a:off x="7535735" y="2136956"/>
            <a:ext cx="931607" cy="1912542"/>
          </a:xfrm>
          <a:prstGeom prst="triangle">
            <a:avLst>
              <a:gd name="adj" fmla="val 5485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202363" y="1521058"/>
            <a:ext cx="7328263" cy="45473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2202363" y="3794758"/>
            <a:ext cx="7328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7109460" y="3540447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351123" y="2607058"/>
            <a:ext cx="1652179" cy="1187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ication 15"/>
          <p:cNvSpPr/>
          <p:nvPr/>
        </p:nvSpPr>
        <p:spPr>
          <a:xfrm>
            <a:off x="4411981" y="3540446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244965" y="2209752"/>
            <a:ext cx="9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M(t)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28947" y="39345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fr-FR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338059" y="2072308"/>
            <a:ext cx="900827" cy="1729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83422" y="1193881"/>
            <a:ext cx="13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t+dt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56814" y="307984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8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8256814" y="2072308"/>
            <a:ext cx="746488" cy="5347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ication 10"/>
          <p:cNvSpPr/>
          <p:nvPr/>
        </p:nvSpPr>
        <p:spPr>
          <a:xfrm>
            <a:off x="8761639" y="2352746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cation 13"/>
          <p:cNvSpPr/>
          <p:nvPr/>
        </p:nvSpPr>
        <p:spPr>
          <a:xfrm>
            <a:off x="8010286" y="1812945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387490" y="1746789"/>
                <a:ext cx="1810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𝑟𝑑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90" y="1746789"/>
                <a:ext cx="181063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en arc 20"/>
          <p:cNvCxnSpPr/>
          <p:nvPr/>
        </p:nvCxnSpPr>
        <p:spPr>
          <a:xfrm>
            <a:off x="7910065" y="3188548"/>
            <a:ext cx="1620561" cy="1312652"/>
          </a:xfrm>
          <a:prstGeom prst="curvedConnector3">
            <a:avLst>
              <a:gd name="adj1" fmla="val -4007"/>
            </a:avLst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9530626" y="4196209"/>
                <a:ext cx="24355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626" y="4196209"/>
                <a:ext cx="2435522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re 1"/>
          <p:cNvSpPr txBox="1">
            <a:spLocks/>
          </p:cNvSpPr>
          <p:nvPr/>
        </p:nvSpPr>
        <p:spPr>
          <a:xfrm>
            <a:off x="2001630" y="637124"/>
            <a:ext cx="7729728" cy="5045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Loi de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3234916" y="1509124"/>
            <a:ext cx="5040000" cy="50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5518702" y="3769409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08238" y="4276879"/>
            <a:ext cx="13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(M)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41101" y="1866297"/>
            <a:ext cx="10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754916" y="2295069"/>
            <a:ext cx="1829894" cy="1728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7584810" y="1625476"/>
            <a:ext cx="690106" cy="66959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274916" y="1194589"/>
                <a:ext cx="7143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916" y="1194589"/>
                <a:ext cx="7143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6390925" y="336547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373434" y="2516935"/>
                <a:ext cx="332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34" y="2516935"/>
                <a:ext cx="3322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 flipH="1">
            <a:off x="6500203" y="2336500"/>
            <a:ext cx="1041439" cy="97754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7089503" y="2295069"/>
            <a:ext cx="495307" cy="4680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6873468" y="3016021"/>
                <a:ext cx="37991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468" y="3016021"/>
                <a:ext cx="379912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ication 9"/>
          <p:cNvSpPr/>
          <p:nvPr/>
        </p:nvSpPr>
        <p:spPr>
          <a:xfrm>
            <a:off x="7343147" y="2040757"/>
            <a:ext cx="483326" cy="508625"/>
          </a:xfrm>
          <a:prstGeom prst="mathMultiply">
            <a:avLst>
              <a:gd name="adj1" fmla="val 318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16901" y="811595"/>
            <a:ext cx="2951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Objet de masse m gravitant autour de O de masse M supposé fixe</a:t>
            </a: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Référentiel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repère de Frenet lié à 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325460" y="267435"/>
            <a:ext cx="4858912" cy="5045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Loi de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862953"/>
                  </p:ext>
                </p:extLst>
              </p:nvPr>
            </p:nvGraphicFramePr>
            <p:xfrm>
              <a:off x="812800" y="254000"/>
              <a:ext cx="10414000" cy="6248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07000">
                      <a:extLst>
                        <a:ext uri="{9D8B030D-6E8A-4147-A177-3AD203B41FA5}">
                          <a16:colId xmlns:a16="http://schemas.microsoft.com/office/drawing/2014/main" val="2816563493"/>
                        </a:ext>
                      </a:extLst>
                    </a:gridCol>
                    <a:gridCol w="5207000">
                      <a:extLst>
                        <a:ext uri="{9D8B030D-6E8A-4147-A177-3AD203B41FA5}">
                          <a16:colId xmlns:a16="http://schemas.microsoft.com/office/drawing/2014/main" val="1926364717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Electrostatique</a:t>
                          </a:r>
                          <a:endParaRPr lang="fr-FR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Gravitation</a:t>
                          </a:r>
                          <a:endParaRPr lang="fr-FR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077012"/>
                      </a:ext>
                    </a:extLst>
                  </a:tr>
                  <a:tr h="26543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1→2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  <m:sup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  <a:p>
                          <a:pPr algn="ctr"/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1→2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=− </m:t>
                                </m:r>
                                <m:f>
                                  <m:f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</m:ac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  <m:sup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  <a:p>
                          <a:pPr algn="ctr"/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3296740"/>
                      </a:ext>
                    </a:extLst>
                  </a:tr>
                  <a:tr h="12065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1→2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  <m:sup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  <a:p>
                          <a:pPr algn="ctr"/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1→2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</m:ac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</m:e>
                                      <m:sup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  <a:p>
                          <a:pPr algn="ctr"/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028763"/>
                      </a:ext>
                    </a:extLst>
                  </a:tr>
                  <a:tr h="585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Charge q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Masse m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965361"/>
                      </a:ext>
                    </a:extLst>
                  </a:tr>
                  <a:tr h="93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</m:num>
                                  <m:den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fr-FR" sz="24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oMath>
                            </m:oMathPara>
                          </a14:m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8517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862953"/>
                  </p:ext>
                </p:extLst>
              </p:nvPr>
            </p:nvGraphicFramePr>
            <p:xfrm>
              <a:off x="812800" y="254000"/>
              <a:ext cx="10414000" cy="6248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07000">
                      <a:extLst>
                        <a:ext uri="{9D8B030D-6E8A-4147-A177-3AD203B41FA5}">
                          <a16:colId xmlns:a16="http://schemas.microsoft.com/office/drawing/2014/main" val="2816563493"/>
                        </a:ext>
                      </a:extLst>
                    </a:gridCol>
                    <a:gridCol w="5207000">
                      <a:extLst>
                        <a:ext uri="{9D8B030D-6E8A-4147-A177-3AD203B41FA5}">
                          <a16:colId xmlns:a16="http://schemas.microsoft.com/office/drawing/2014/main" val="1926364717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Electrostatique</a:t>
                          </a:r>
                          <a:endParaRPr lang="fr-FR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Gravitation</a:t>
                          </a:r>
                          <a:endParaRPr lang="fr-FR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077012"/>
                      </a:ext>
                    </a:extLst>
                  </a:tr>
                  <a:tr h="26543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7" t="-32110" r="-100351" b="-106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234" t="-32110" r="-468" b="-106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96740"/>
                      </a:ext>
                    </a:extLst>
                  </a:tr>
                  <a:tr h="1301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7" t="-269159" r="-100351" b="-117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234" t="-269159" r="-468" b="-117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028763"/>
                      </a:ext>
                    </a:extLst>
                  </a:tr>
                  <a:tr h="585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Charge q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Masse m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965361"/>
                      </a:ext>
                    </a:extLst>
                  </a:tr>
                  <a:tr h="9328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7" t="-579085" r="-100351" b="-13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234" t="-579085" r="-468" b="-13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1702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6" name="Connecteur droit 15"/>
          <p:cNvCxnSpPr/>
          <p:nvPr/>
        </p:nvCxnSpPr>
        <p:spPr>
          <a:xfrm flipV="1">
            <a:off x="2489200" y="2400300"/>
            <a:ext cx="1892300" cy="88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16"/>
          <p:cNvSpPr/>
          <p:nvPr/>
        </p:nvSpPr>
        <p:spPr>
          <a:xfrm>
            <a:off x="2305050" y="3106416"/>
            <a:ext cx="368300" cy="365767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4197350" y="2217416"/>
            <a:ext cx="368300" cy="365767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5817" y="3058466"/>
                <a:ext cx="67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17" y="3058466"/>
                <a:ext cx="675083" cy="461665"/>
              </a:xfrm>
              <a:prstGeom prst="rect">
                <a:avLst/>
              </a:prstGeom>
              <a:blipFill>
                <a:blip r:embed="rId3"/>
                <a:stretch>
                  <a:fillRect l="-1802" r="-54054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40250" y="2121518"/>
                <a:ext cx="67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0" y="2121518"/>
                <a:ext cx="675083" cy="461665"/>
              </a:xfrm>
              <a:prstGeom prst="rect">
                <a:avLst/>
              </a:prstGeom>
              <a:blipFill>
                <a:blip r:embed="rId4"/>
                <a:stretch>
                  <a:fillRect l="-2703" r="-54054"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7633892" y="2362200"/>
            <a:ext cx="1892300" cy="88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ultiplication 21"/>
          <p:cNvSpPr/>
          <p:nvPr/>
        </p:nvSpPr>
        <p:spPr>
          <a:xfrm>
            <a:off x="7449742" y="3068316"/>
            <a:ext cx="368300" cy="365767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9342042" y="2179316"/>
            <a:ext cx="368300" cy="365767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590509" y="3020366"/>
                <a:ext cx="67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09" y="3020366"/>
                <a:ext cx="675083" cy="461665"/>
              </a:xfrm>
              <a:prstGeom prst="rect">
                <a:avLst/>
              </a:prstGeom>
              <a:blipFill>
                <a:blip r:embed="rId5"/>
                <a:stretch>
                  <a:fillRect l="-1802" r="-68468"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684942" y="2083418"/>
                <a:ext cx="67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42" y="2083418"/>
                <a:ext cx="675083" cy="461665"/>
              </a:xfrm>
              <a:prstGeom prst="rect">
                <a:avLst/>
              </a:prstGeom>
              <a:blipFill>
                <a:blip r:embed="rId6"/>
                <a:stretch>
                  <a:fillRect l="-2727" r="-70000"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4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ne PNG transparents - Stick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95" y="3108884"/>
            <a:ext cx="1783760" cy="17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59" y="481366"/>
            <a:ext cx="10463349" cy="9294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 de marée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49398" y="1643911"/>
            <a:ext cx="4781006" cy="4767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cation 7"/>
          <p:cNvSpPr/>
          <p:nvPr/>
        </p:nvSpPr>
        <p:spPr>
          <a:xfrm>
            <a:off x="3998238" y="3773569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1849398" y="4027883"/>
            <a:ext cx="4781006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295422" y="4027883"/>
            <a:ext cx="10649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cation 14"/>
          <p:cNvSpPr/>
          <p:nvPr/>
        </p:nvSpPr>
        <p:spPr>
          <a:xfrm>
            <a:off x="9704376" y="3735493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ltiplication 24"/>
          <p:cNvSpPr/>
          <p:nvPr/>
        </p:nvSpPr>
        <p:spPr>
          <a:xfrm>
            <a:off x="3998237" y="3770480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ne PNG transparents - Stick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95" y="3108884"/>
            <a:ext cx="1783760" cy="17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59" y="481366"/>
            <a:ext cx="10463349" cy="9294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 de marée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49398" y="1643911"/>
            <a:ext cx="4781006" cy="4767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cation 7"/>
          <p:cNvSpPr/>
          <p:nvPr/>
        </p:nvSpPr>
        <p:spPr>
          <a:xfrm>
            <a:off x="3998238" y="3773569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1849398" y="4027883"/>
            <a:ext cx="4781006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295422" y="4027883"/>
            <a:ext cx="10649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cation 14"/>
          <p:cNvSpPr/>
          <p:nvPr/>
        </p:nvSpPr>
        <p:spPr>
          <a:xfrm>
            <a:off x="9704376" y="3735493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V="1">
            <a:off x="6644471" y="4027881"/>
            <a:ext cx="1800000" cy="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863466" y="4027879"/>
            <a:ext cx="1080000" cy="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267509" y="4024793"/>
            <a:ext cx="1440000" cy="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24"/>
          <p:cNvSpPr/>
          <p:nvPr/>
        </p:nvSpPr>
        <p:spPr>
          <a:xfrm>
            <a:off x="3998237" y="3770480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7499803" y="3108884"/>
                <a:ext cx="1221681" cy="49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803" y="3108884"/>
                <a:ext cx="1221681" cy="497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4267509" y="3108884"/>
                <a:ext cx="1167306" cy="49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509" y="3108884"/>
                <a:ext cx="1167306" cy="49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/>
              <p:cNvSpPr txBox="1"/>
              <p:nvPr/>
            </p:nvSpPr>
            <p:spPr>
              <a:xfrm>
                <a:off x="2081851" y="3108883"/>
                <a:ext cx="1229952" cy="49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851" y="3108883"/>
                <a:ext cx="1229952" cy="497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/>
              <p:cNvSpPr txBox="1"/>
              <p:nvPr/>
            </p:nvSpPr>
            <p:spPr>
              <a:xfrm>
                <a:off x="6752084" y="5246160"/>
                <a:ext cx="3384773" cy="9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084" y="5246160"/>
                <a:ext cx="3384773" cy="92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6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ne PNG transparents - Stick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95" y="3108884"/>
            <a:ext cx="1783760" cy="17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59" y="481366"/>
            <a:ext cx="10463349" cy="9294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 de marée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49398" y="1643911"/>
            <a:ext cx="4781006" cy="4767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cation 7"/>
          <p:cNvSpPr/>
          <p:nvPr/>
        </p:nvSpPr>
        <p:spPr>
          <a:xfrm>
            <a:off x="3998238" y="3773569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1849398" y="4027883"/>
            <a:ext cx="4781006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295422" y="4027883"/>
            <a:ext cx="10649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cation 14"/>
          <p:cNvSpPr/>
          <p:nvPr/>
        </p:nvSpPr>
        <p:spPr>
          <a:xfrm>
            <a:off x="9704376" y="3735493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V="1">
            <a:off x="6644471" y="4027881"/>
            <a:ext cx="1800000" cy="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863466" y="4027879"/>
            <a:ext cx="1080000" cy="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267509" y="4024793"/>
            <a:ext cx="1440000" cy="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24"/>
          <p:cNvSpPr/>
          <p:nvPr/>
        </p:nvSpPr>
        <p:spPr>
          <a:xfrm>
            <a:off x="3998237" y="3770480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7499803" y="3108884"/>
                <a:ext cx="1221681" cy="49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803" y="3108884"/>
                <a:ext cx="1221681" cy="497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4267509" y="3108884"/>
                <a:ext cx="1167306" cy="49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509" y="3108884"/>
                <a:ext cx="1167306" cy="49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/>
              <p:cNvSpPr txBox="1"/>
              <p:nvPr/>
            </p:nvSpPr>
            <p:spPr>
              <a:xfrm>
                <a:off x="2081851" y="3108883"/>
                <a:ext cx="1229952" cy="49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851" y="3108883"/>
                <a:ext cx="1229952" cy="497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/>
          <p:cNvCxnSpPr/>
          <p:nvPr/>
        </p:nvCxnSpPr>
        <p:spPr>
          <a:xfrm flipH="1" flipV="1">
            <a:off x="1132448" y="4018789"/>
            <a:ext cx="720000" cy="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6644471" y="4016953"/>
            <a:ext cx="720000" cy="0"/>
          </a:xfrm>
          <a:prstGeom prst="straightConnector1">
            <a:avLst/>
          </a:prstGeom>
          <a:ln w="762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261860" y="4473751"/>
                <a:ext cx="3000180" cy="95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fr-FR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lang="fr-F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rgbClr val="7030A0"/>
                  </a:solidFill>
                </a:endParaRPr>
              </a:p>
              <a:p>
                <a:endParaRPr lang="fr-FR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0" y="4473751"/>
                <a:ext cx="3000180" cy="954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5637429" y="4473751"/>
                <a:ext cx="3000180" cy="95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fr-FR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lang="fr-F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rgbClr val="7030A0"/>
                  </a:solidFill>
                </a:endParaRPr>
              </a:p>
              <a:p>
                <a:endParaRPr lang="fr-FR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29" y="4473751"/>
                <a:ext cx="3000180" cy="954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0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132448" y="1643911"/>
            <a:ext cx="6232023" cy="476794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Lune PNG transparents - Stick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95" y="3108884"/>
            <a:ext cx="1783760" cy="17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59" y="481366"/>
            <a:ext cx="10463349" cy="9294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 de marée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49398" y="1643911"/>
            <a:ext cx="4781006" cy="4767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cation 7"/>
          <p:cNvSpPr/>
          <p:nvPr/>
        </p:nvSpPr>
        <p:spPr>
          <a:xfrm>
            <a:off x="3998238" y="3773569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55" y="4141355"/>
                <a:ext cx="6270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1849398" y="4027883"/>
            <a:ext cx="4781006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10" y="3188794"/>
                <a:ext cx="6270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16" y="3188794"/>
                <a:ext cx="627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295422" y="4027883"/>
            <a:ext cx="10649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cation 14"/>
          <p:cNvSpPr/>
          <p:nvPr/>
        </p:nvSpPr>
        <p:spPr>
          <a:xfrm>
            <a:off x="9704376" y="3735493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853" y="4057036"/>
                <a:ext cx="6270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ltiplication 24"/>
          <p:cNvSpPr/>
          <p:nvPr/>
        </p:nvSpPr>
        <p:spPr>
          <a:xfrm>
            <a:off x="3998237" y="3770480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1132448" y="4018789"/>
            <a:ext cx="720000" cy="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6644471" y="4016953"/>
            <a:ext cx="720000" cy="0"/>
          </a:xfrm>
          <a:prstGeom prst="straightConnector1">
            <a:avLst/>
          </a:prstGeom>
          <a:ln w="762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4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1" y="-10447"/>
            <a:ext cx="8065699" cy="6868447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08759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104409" y="-10447"/>
            <a:ext cx="208759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6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01" y="0"/>
            <a:ext cx="4994024" cy="6859116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362902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2975" y="0"/>
            <a:ext cx="362902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929136" y="596384"/>
            <a:ext cx="25458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 </a:t>
            </a:r>
            <a:r>
              <a:rPr lang="fr-F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1642-1724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59" y="481366"/>
            <a:ext cx="10463349" cy="9294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Effondrement d’une étoile en fin de vie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664130" y="1672046"/>
            <a:ext cx="4781006" cy="4767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cation 7"/>
          <p:cNvSpPr/>
          <p:nvPr/>
        </p:nvSpPr>
        <p:spPr>
          <a:xfrm>
            <a:off x="5812970" y="3801704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endCxn id="3" idx="1"/>
          </p:cNvCxnSpPr>
          <p:nvPr/>
        </p:nvCxnSpPr>
        <p:spPr>
          <a:xfrm flipH="1" flipV="1">
            <a:off x="4364292" y="2370295"/>
            <a:ext cx="1690341" cy="16857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4167616" y="2669727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16" y="2669727"/>
                <a:ext cx="62701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6952706" y="5339415"/>
                <a:ext cx="6752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06" y="5339415"/>
                <a:ext cx="6752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59" y="481366"/>
            <a:ext cx="10463349" cy="92942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Effondrement d’une étoile en fin de vie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664130" y="1672046"/>
            <a:ext cx="4781006" cy="4767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cation 7"/>
          <p:cNvSpPr/>
          <p:nvPr/>
        </p:nvSpPr>
        <p:spPr>
          <a:xfrm>
            <a:off x="5812970" y="3801704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endCxn id="3" idx="1"/>
          </p:cNvCxnSpPr>
          <p:nvPr/>
        </p:nvCxnSpPr>
        <p:spPr>
          <a:xfrm flipH="1" flipV="1">
            <a:off x="4364292" y="2370295"/>
            <a:ext cx="1690341" cy="16857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Opération manuelle 23"/>
          <p:cNvSpPr/>
          <p:nvPr/>
        </p:nvSpPr>
        <p:spPr>
          <a:xfrm rot="2731085">
            <a:off x="6897481" y="2858136"/>
            <a:ext cx="374347" cy="359843"/>
          </a:xfrm>
          <a:prstGeom prst="flowChartManualOperat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794633" y="2796016"/>
            <a:ext cx="2520000" cy="2520000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434633" y="2436016"/>
            <a:ext cx="3240000" cy="3240000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54633" y="2796016"/>
            <a:ext cx="1023928" cy="126000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054633" y="3030583"/>
            <a:ext cx="1260000" cy="1025433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53018" y="349580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7106697" y="3213155"/>
            <a:ext cx="367268" cy="21286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185124" y="325399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6952706" y="5339415"/>
                <a:ext cx="6752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06" y="5339415"/>
                <a:ext cx="6752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167616" y="2669727"/>
                <a:ext cx="627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16" y="2669727"/>
                <a:ext cx="6270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5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833" y="337674"/>
            <a:ext cx="10463349" cy="72041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d’un système binaire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69" y="1251534"/>
            <a:ext cx="6355624" cy="46305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50331" y="5957937"/>
            <a:ext cx="461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binaire 11 dans la nébuleuse du Tuyau </a:t>
            </a:r>
          </a:p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prise par ALMA en 2017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833" y="337674"/>
            <a:ext cx="10463349" cy="72041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d’un système binaire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Étoile à 5 branches 7"/>
          <p:cNvSpPr/>
          <p:nvPr/>
        </p:nvSpPr>
        <p:spPr>
          <a:xfrm>
            <a:off x="7652825" y="4135901"/>
            <a:ext cx="1519310" cy="1406769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2853397" y="2586110"/>
            <a:ext cx="678297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toile à 5 branches 8"/>
          <p:cNvSpPr/>
          <p:nvPr/>
        </p:nvSpPr>
        <p:spPr>
          <a:xfrm>
            <a:off x="2066779" y="1882725"/>
            <a:ext cx="1519310" cy="1406769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853397" y="2586110"/>
            <a:ext cx="1465385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081826" y="1741974"/>
                <a:ext cx="4739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26" y="1741974"/>
                <a:ext cx="47391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V="1">
            <a:off x="8412480" y="2586109"/>
            <a:ext cx="0" cy="22531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880207" y="318947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t="7547" r="18470" b="10943"/>
          <a:stretch/>
        </p:blipFill>
        <p:spPr>
          <a:xfrm>
            <a:off x="0" y="0"/>
            <a:ext cx="12194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V="1">
            <a:off x="1948831" y="1638033"/>
            <a:ext cx="7416000" cy="3424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gauche 11"/>
          <p:cNvSpPr/>
          <p:nvPr/>
        </p:nvSpPr>
        <p:spPr>
          <a:xfrm rot="20141680">
            <a:off x="6770676" y="2242574"/>
            <a:ext cx="2113742" cy="190500"/>
          </a:xfrm>
          <a:prstGeom prst="leftArrow">
            <a:avLst>
              <a:gd name="adj1" fmla="val 50000"/>
              <a:gd name="adj2" fmla="val 167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41823" y="3840574"/>
                <a:ext cx="14986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20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823" y="3840574"/>
                <a:ext cx="149868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271523" y="2160993"/>
                <a:ext cx="15320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523" y="2160993"/>
                <a:ext cx="153202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 gauche 19"/>
          <p:cNvSpPr/>
          <p:nvPr/>
        </p:nvSpPr>
        <p:spPr>
          <a:xfrm rot="20141680" flipH="1">
            <a:off x="8760335" y="1675678"/>
            <a:ext cx="908905" cy="77649"/>
          </a:xfrm>
          <a:prstGeom prst="leftArrow">
            <a:avLst>
              <a:gd name="adj1" fmla="val 50000"/>
              <a:gd name="adj2" fmla="val 167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083295" y="2884781"/>
                <a:ext cx="714375" cy="759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sz="4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4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→2</m:t>
                          </m:r>
                        </m:sub>
                      </m:sSub>
                    </m:oMath>
                  </m:oMathPara>
                </a14:m>
                <a:endPara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295" y="2884781"/>
                <a:ext cx="714375" cy="759310"/>
              </a:xfrm>
              <a:prstGeom prst="rect">
                <a:avLst/>
              </a:prstGeom>
              <a:blipFill>
                <a:blip r:embed="rId4"/>
                <a:stretch>
                  <a:fillRect r="-47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644940" y="1338352"/>
                <a:ext cx="7143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940" y="1338352"/>
                <a:ext cx="71437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455523" y="2825404"/>
                <a:ext cx="1209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23" y="2825404"/>
                <a:ext cx="120930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189004" y="4983745"/>
                <a:ext cx="2965940" cy="787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sub>
                          </m:sSub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04" y="4983745"/>
                <a:ext cx="2965940" cy="787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ication 2"/>
          <p:cNvSpPr/>
          <p:nvPr/>
        </p:nvSpPr>
        <p:spPr>
          <a:xfrm>
            <a:off x="2349500" y="4498333"/>
            <a:ext cx="483326" cy="508625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8554208" y="1632700"/>
            <a:ext cx="483326" cy="508625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379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de Cavendish : mesure de G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964555" y="2692854"/>
            <a:ext cx="0" cy="1800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659505" y="3215181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983479" y="3416754"/>
            <a:ext cx="2009776" cy="21145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736521" y="5254218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9267" y="5209657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2251" y="3155144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0871" y="2141581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Raideur 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964555" y="2692854"/>
            <a:ext cx="0" cy="1800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659505" y="3215181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983479" y="3416754"/>
            <a:ext cx="2009776" cy="21145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736521" y="5254218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9267" y="5209657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2251" y="3155144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0871" y="2141581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Raideur 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5918835" y="415017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005161" y="3988684"/>
            <a:ext cx="1004888" cy="1033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890010" y="3976347"/>
            <a:ext cx="1004888" cy="1033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0399" y="423705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57661" y="423705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9" name="Connecteur droit 18"/>
          <p:cNvCxnSpPr>
            <a:stCxn id="16" idx="6"/>
          </p:cNvCxnSpPr>
          <p:nvPr/>
        </p:nvCxnSpPr>
        <p:spPr>
          <a:xfrm flipV="1">
            <a:off x="4894898" y="4474029"/>
            <a:ext cx="2125149" cy="1905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6055753" y="4170090"/>
            <a:ext cx="461964" cy="416719"/>
          </a:xfrm>
          <a:prstGeom prst="arc">
            <a:avLst>
              <a:gd name="adj1" fmla="val 16200000"/>
              <a:gd name="adj2" fmla="val 1355240"/>
            </a:avLst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79321" y="4502671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379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de Cavendish : mesure de G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964555" y="2692854"/>
            <a:ext cx="0" cy="1800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845367" y="4035879"/>
            <a:ext cx="2238375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993255" y="3692979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983479" y="3416754"/>
            <a:ext cx="2009776" cy="211455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918835" y="415017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197916" y="3987538"/>
            <a:ext cx="461964" cy="416719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005161" y="3988684"/>
            <a:ext cx="1004888" cy="1033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890010" y="3976347"/>
            <a:ext cx="1004888" cy="1033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469129" y="4712154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9969" y="4688669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2304" y="3633448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70399" y="423705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7661" y="423705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50871" y="2141581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Raideur 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00054" y="3662171"/>
            <a:ext cx="3321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fr-FR" sz="24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necteur droit 31"/>
          <p:cNvCxnSpPr>
            <a:stCxn id="19" idx="6"/>
          </p:cNvCxnSpPr>
          <p:nvPr/>
        </p:nvCxnSpPr>
        <p:spPr>
          <a:xfrm flipV="1">
            <a:off x="4894898" y="4474029"/>
            <a:ext cx="2125149" cy="1905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6055753" y="4170090"/>
            <a:ext cx="461964" cy="416719"/>
          </a:xfrm>
          <a:prstGeom prst="arc">
            <a:avLst>
              <a:gd name="adj1" fmla="val 16200000"/>
              <a:gd name="adj2" fmla="val 1355240"/>
            </a:avLst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79321" y="4502671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379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de Cavendish : mesure de G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964555" y="2692854"/>
            <a:ext cx="0" cy="1800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705109" y="3987537"/>
            <a:ext cx="2542967" cy="10062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4983479" y="3416754"/>
            <a:ext cx="2009776" cy="211455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918835" y="415017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197916" y="3987538"/>
            <a:ext cx="461964" cy="416719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0871" y="2141581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Raideur 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00054" y="3662171"/>
            <a:ext cx="3321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fr-FR" sz="24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397444" y="4481225"/>
            <a:ext cx="3122170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6055753" y="4170090"/>
            <a:ext cx="461964" cy="416719"/>
          </a:xfrm>
          <a:prstGeom prst="arc">
            <a:avLst>
              <a:gd name="adj1" fmla="val 16200000"/>
              <a:gd name="adj2" fmla="val 1355240"/>
            </a:avLst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79321" y="4502671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230729" y="3767988"/>
            <a:ext cx="577769" cy="226399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24"/>
          <p:cNvSpPr/>
          <p:nvPr/>
        </p:nvSpPr>
        <p:spPr>
          <a:xfrm>
            <a:off x="6984242" y="3733225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Multiplication 27"/>
          <p:cNvSpPr/>
          <p:nvPr/>
        </p:nvSpPr>
        <p:spPr>
          <a:xfrm>
            <a:off x="4463446" y="4710023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Multiplication 28"/>
          <p:cNvSpPr/>
          <p:nvPr/>
        </p:nvSpPr>
        <p:spPr>
          <a:xfrm>
            <a:off x="4155781" y="4225854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F4B18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Multiplication 29"/>
          <p:cNvSpPr/>
          <p:nvPr/>
        </p:nvSpPr>
        <p:spPr>
          <a:xfrm>
            <a:off x="7277951" y="4219232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F4B18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7705042" y="3517781"/>
                <a:ext cx="7143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42" y="3517781"/>
                <a:ext cx="7143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/>
          <p:cNvCxnSpPr/>
          <p:nvPr/>
        </p:nvCxnSpPr>
        <p:spPr>
          <a:xfrm>
            <a:off x="7230463" y="3966442"/>
            <a:ext cx="262065" cy="45891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7225905" y="3991322"/>
            <a:ext cx="0" cy="704989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430885" y="3920889"/>
                <a:ext cx="7143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85" y="3920889"/>
                <a:ext cx="7143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6873224" y="4720242"/>
                <a:ext cx="7143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224" y="4720242"/>
                <a:ext cx="71437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7997026" y="422198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077645" y="327274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4705109" y="4727857"/>
            <a:ext cx="1283258" cy="49079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247077" y="49748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45103" y="2288807"/>
            <a:ext cx="2579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Référentiel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laboratoire supposé galiléen</a:t>
            </a: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deux petites masses m et leur axe de masse négligeable et longueur 2L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379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de Cavendish : mesure de G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202363" y="1521058"/>
            <a:ext cx="7328263" cy="45473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>
            <a:stCxn id="3" idx="2"/>
            <a:endCxn id="3" idx="6"/>
          </p:cNvCxnSpPr>
          <p:nvPr/>
        </p:nvCxnSpPr>
        <p:spPr>
          <a:xfrm>
            <a:off x="2202363" y="3794758"/>
            <a:ext cx="7328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7109460" y="3540447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351123" y="2607058"/>
            <a:ext cx="1652179" cy="1187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ication 15"/>
          <p:cNvSpPr/>
          <p:nvPr/>
        </p:nvSpPr>
        <p:spPr>
          <a:xfrm>
            <a:off x="4411981" y="3540446"/>
            <a:ext cx="483326" cy="508625"/>
          </a:xfrm>
          <a:prstGeom prst="mathMultiply">
            <a:avLst>
              <a:gd name="adj1" fmla="val 3186"/>
            </a:avLst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244965" y="2209752"/>
            <a:ext cx="9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M(t)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28947" y="39345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fr-FR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56814" y="307984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8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ultiplication 10"/>
          <p:cNvSpPr/>
          <p:nvPr/>
        </p:nvSpPr>
        <p:spPr>
          <a:xfrm>
            <a:off x="8761639" y="2352746"/>
            <a:ext cx="483326" cy="508625"/>
          </a:xfrm>
          <a:prstGeom prst="mathMultiply">
            <a:avLst>
              <a:gd name="adj1" fmla="val 3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001630" y="637124"/>
            <a:ext cx="7729728" cy="5045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Loi de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945</TotalTime>
  <Words>817</Words>
  <Application>Microsoft Office PowerPoint</Application>
  <PresentationFormat>Grand écran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Amiri</vt:lpstr>
      <vt:lpstr>Arial</vt:lpstr>
      <vt:lpstr>Cambria Math</vt:lpstr>
      <vt:lpstr>Elephant</vt:lpstr>
      <vt:lpstr>Gill Sans MT</vt:lpstr>
      <vt:lpstr>Times New Roman</vt:lpstr>
      <vt:lpstr>Parcel</vt:lpstr>
      <vt:lpstr>Gravitation (CPGE)</vt:lpstr>
      <vt:lpstr>Présentation PowerPoint</vt:lpstr>
      <vt:lpstr>Présentation PowerPoint</vt:lpstr>
      <vt:lpstr>Présentation PowerPoint</vt:lpstr>
      <vt:lpstr>Expérience de Cavendish : mesure de G</vt:lpstr>
      <vt:lpstr>Expérience de Cavendish : mesure de G</vt:lpstr>
      <vt:lpstr>Expérience de Cavendish : mesure de G</vt:lpstr>
      <vt:lpstr>Expérience de Cavendish : mesure de 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Phénomène de marée</vt:lpstr>
      <vt:lpstr>Phénomène de marée</vt:lpstr>
      <vt:lpstr>Phénomène de marée</vt:lpstr>
      <vt:lpstr>Phénomène de marée</vt:lpstr>
      <vt:lpstr>Présentation PowerPoint</vt:lpstr>
      <vt:lpstr>Effondrement d’une étoile en fin de vie</vt:lpstr>
      <vt:lpstr>Effondrement d’une étoile en fin de vie</vt:lpstr>
      <vt:lpstr>Formation d’un système binaire</vt:lpstr>
      <vt:lpstr>Formation d’un système binaire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Elio Thellier</dc:creator>
  <cp:lastModifiedBy>DIHYA</cp:lastModifiedBy>
  <cp:revision>67</cp:revision>
  <dcterms:created xsi:type="dcterms:W3CDTF">2021-01-07T18:26:37Z</dcterms:created>
  <dcterms:modified xsi:type="dcterms:W3CDTF">2021-01-19T21:00:57Z</dcterms:modified>
</cp:coreProperties>
</file>