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3800" cy="7556500"/>
  <p:notesSz cx="100838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3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94779" y="867410"/>
            <a:ext cx="1765300" cy="859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3559" y="2231389"/>
            <a:ext cx="8996680" cy="297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11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4509" y="553720"/>
            <a:ext cx="90182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C00000"/>
                </a:solidFill>
                <a:latin typeface="Arial"/>
                <a:cs typeface="Arial"/>
              </a:rPr>
              <a:t>LC</a:t>
            </a:r>
            <a:r>
              <a:rPr sz="4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rgbClr val="C00000"/>
                </a:solidFill>
                <a:latin typeface="Arial"/>
                <a:cs typeface="Arial"/>
              </a:rPr>
              <a:t>28</a:t>
            </a:r>
            <a:r>
              <a:rPr sz="4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r>
              <a:rPr sz="44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rgbClr val="C00000"/>
                </a:solidFill>
                <a:latin typeface="Arial"/>
                <a:cs typeface="Arial"/>
              </a:rPr>
              <a:t>Cinétique</a:t>
            </a:r>
            <a:r>
              <a:rPr sz="4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rgbClr val="C00000"/>
                </a:solidFill>
                <a:latin typeface="Arial"/>
                <a:cs typeface="Arial"/>
              </a:rPr>
              <a:t>électrochimique</a:t>
            </a:r>
            <a:endParaRPr sz="44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2290" y="2848609"/>
            <a:ext cx="8987155" cy="32983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100"/>
              </a:spcBef>
            </a:pPr>
            <a:r>
              <a:rPr sz="3200" b="1" spc="-10" dirty="0">
                <a:solidFill>
                  <a:schemeClr val="tx2"/>
                </a:solidFill>
                <a:latin typeface="Arial"/>
                <a:cs typeface="Arial"/>
              </a:rPr>
              <a:t>Niveau</a:t>
            </a:r>
            <a:r>
              <a:rPr sz="3200" b="1" spc="-2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sz="3200" b="1" spc="-2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3200" spc="-5" dirty="0">
                <a:latin typeface="Arial MT"/>
                <a:cs typeface="Arial MT"/>
              </a:rPr>
              <a:t>CPGE</a:t>
            </a:r>
            <a:endParaRPr sz="32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endParaRPr sz="3150" dirty="0">
              <a:solidFill>
                <a:schemeClr val="tx2"/>
              </a:solidFill>
              <a:latin typeface="Arial MT"/>
              <a:cs typeface="Arial MT"/>
            </a:endParaRPr>
          </a:p>
          <a:p>
            <a:pPr marL="12700" marR="5080" algn="ctr">
              <a:lnSpc>
                <a:spcPts val="3570"/>
              </a:lnSpc>
              <a:tabLst>
                <a:tab pos="2813685" algn="l"/>
              </a:tabLst>
            </a:pPr>
            <a:r>
              <a:rPr sz="3200" b="1" spc="-5" dirty="0" err="1">
                <a:solidFill>
                  <a:schemeClr val="tx2"/>
                </a:solidFill>
                <a:latin typeface="Arial"/>
                <a:cs typeface="Arial"/>
              </a:rPr>
              <a:t>Pré</a:t>
            </a:r>
            <a:r>
              <a:rPr lang="fr-FR" sz="3200" b="1" spc="-15" dirty="0">
                <a:solidFill>
                  <a:schemeClr val="tx2"/>
                </a:solidFill>
                <a:latin typeface="Arial"/>
                <a:cs typeface="Arial"/>
              </a:rPr>
              <a:t>r</a:t>
            </a:r>
            <a:r>
              <a:rPr sz="3200" b="1" spc="-5" dirty="0" err="1">
                <a:solidFill>
                  <a:schemeClr val="tx2"/>
                </a:solidFill>
                <a:latin typeface="Arial"/>
                <a:cs typeface="Arial"/>
              </a:rPr>
              <a:t>equis</a:t>
            </a:r>
            <a:r>
              <a:rPr sz="3200" b="1" spc="-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endParaRPr lang="fr-FR" sz="3200" b="1" dirty="0">
              <a:solidFill>
                <a:schemeClr val="tx2"/>
              </a:solidFill>
              <a:latin typeface="Arial"/>
              <a:cs typeface="Arial"/>
            </a:endParaRPr>
          </a:p>
          <a:p>
            <a:pPr marL="12700" marR="5080" algn="ctr">
              <a:lnSpc>
                <a:spcPts val="3570"/>
              </a:lnSpc>
              <a:tabLst>
                <a:tab pos="2813685" algn="l"/>
              </a:tabLst>
            </a:pPr>
            <a:r>
              <a:rPr sz="3200" dirty="0">
                <a:latin typeface="Arial MT"/>
                <a:cs typeface="Arial MT"/>
              </a:rPr>
              <a:t>- </a:t>
            </a:r>
            <a:r>
              <a:rPr sz="3200" spc="-10" dirty="0">
                <a:latin typeface="Arial MT"/>
                <a:cs typeface="Arial MT"/>
              </a:rPr>
              <a:t>Thermodynamique </a:t>
            </a:r>
            <a:r>
              <a:rPr sz="3200" spc="-5" dirty="0">
                <a:latin typeface="Arial MT"/>
                <a:cs typeface="Arial MT"/>
              </a:rPr>
              <a:t>des réactions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d'oxydoréduction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(piles, </a:t>
            </a:r>
            <a:r>
              <a:rPr sz="3200" spc="-10" dirty="0" err="1">
                <a:latin typeface="Arial MT"/>
                <a:cs typeface="Arial MT"/>
              </a:rPr>
              <a:t>électrolyse</a:t>
            </a:r>
            <a:r>
              <a:rPr lang="fr-FR" sz="3200" spc="-10" dirty="0">
                <a:latin typeface="Arial MT"/>
                <a:cs typeface="Arial MT"/>
              </a:rPr>
              <a:t>, électrode</a:t>
            </a:r>
            <a:r>
              <a:rPr sz="3200" spc="-10" dirty="0">
                <a:latin typeface="Arial MT"/>
                <a:cs typeface="Arial MT"/>
              </a:rPr>
              <a:t>)</a:t>
            </a:r>
            <a:endParaRPr sz="32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endParaRPr sz="2800" dirty="0">
              <a:latin typeface="Arial MT"/>
              <a:cs typeface="Arial MT"/>
            </a:endParaRPr>
          </a:p>
          <a:p>
            <a:pPr marL="5715" algn="ctr">
              <a:lnSpc>
                <a:spcPct val="100000"/>
              </a:lnSpc>
            </a:pPr>
            <a:r>
              <a:rPr sz="3200" dirty="0">
                <a:latin typeface="Arial MT"/>
                <a:cs typeface="Arial MT"/>
              </a:rPr>
              <a:t>-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Cinétique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chimique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8239" y="45719"/>
            <a:ext cx="7750809" cy="132207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244850" marR="5080" indent="-3232150">
              <a:lnSpc>
                <a:spcPts val="4930"/>
              </a:lnSpc>
              <a:spcBef>
                <a:spcPts val="550"/>
              </a:spcBef>
            </a:pP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Electrolyse</a:t>
            </a:r>
            <a:r>
              <a:rPr sz="4400" b="1" spc="-4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chemeClr val="tx2"/>
                </a:solidFill>
                <a:latin typeface="Arial"/>
                <a:cs typeface="Arial"/>
              </a:rPr>
              <a:t>d'une</a:t>
            </a:r>
            <a:r>
              <a:rPr sz="4400" b="1" spc="-4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solution</a:t>
            </a:r>
            <a:r>
              <a:rPr sz="4400" b="1" spc="-4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de </a:t>
            </a:r>
            <a:r>
              <a:rPr sz="4400" b="1" spc="-121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chemeClr val="tx2"/>
                </a:solidFill>
                <a:latin typeface="Arial"/>
                <a:cs typeface="Arial"/>
              </a:rPr>
              <a:t>NaCl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2406" y="5151205"/>
            <a:ext cx="3334385" cy="13612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06680" marR="101600" algn="ctr">
              <a:lnSpc>
                <a:spcPts val="3229"/>
              </a:lnSpc>
              <a:spcBef>
                <a:spcPts val="315"/>
              </a:spcBef>
            </a:pPr>
            <a:r>
              <a:rPr sz="2800" b="1" spc="-5" dirty="0" err="1">
                <a:solidFill>
                  <a:srgbClr val="C00000"/>
                </a:solidFill>
                <a:latin typeface="Arial"/>
                <a:cs typeface="Arial"/>
              </a:rPr>
              <a:t>Réaction</a:t>
            </a:r>
            <a:r>
              <a:rPr sz="28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u="sng" spc="-5" dirty="0">
                <a:solidFill>
                  <a:srgbClr val="C00000"/>
                </a:solidFill>
                <a:latin typeface="Arial"/>
                <a:cs typeface="Arial"/>
              </a:rPr>
              <a:t>forcée</a:t>
            </a:r>
            <a:r>
              <a:rPr sz="28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7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Arial"/>
                <a:cs typeface="Arial"/>
              </a:rPr>
              <a:t>entre</a:t>
            </a:r>
            <a:r>
              <a:rPr sz="2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C00000"/>
                </a:solidFill>
                <a:latin typeface="Arial"/>
                <a:cs typeface="Arial"/>
              </a:rPr>
              <a:t>Cl</a:t>
            </a:r>
            <a:r>
              <a:rPr sz="2400" b="1" spc="7" baseline="41666" dirty="0">
                <a:solidFill>
                  <a:srgbClr val="C00000"/>
                </a:solidFill>
                <a:latin typeface="Arial"/>
                <a:cs typeface="Arial"/>
              </a:rPr>
              <a:t>-</a:t>
            </a:r>
            <a:r>
              <a:rPr sz="2400" b="1" spc="465" baseline="41666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Arial"/>
                <a:cs typeface="Arial"/>
              </a:rPr>
              <a:t>et</a:t>
            </a:r>
            <a:r>
              <a:rPr sz="2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2800" b="1" spc="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8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Arial"/>
                <a:cs typeface="Arial"/>
              </a:rPr>
              <a:t>en</a:t>
            </a:r>
            <a:endParaRPr sz="2800" dirty="0">
              <a:solidFill>
                <a:srgbClr val="C00000"/>
              </a:solidFill>
              <a:latin typeface="Arial"/>
              <a:cs typeface="Arial"/>
            </a:endParaRPr>
          </a:p>
          <a:p>
            <a:pPr marR="913130" algn="r">
              <a:lnSpc>
                <a:spcPts val="720"/>
              </a:lnSpc>
            </a:pP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endParaRPr sz="1600" dirty="0">
              <a:solidFill>
                <a:srgbClr val="C00000"/>
              </a:solidFill>
              <a:latin typeface="Arial"/>
              <a:cs typeface="Arial"/>
            </a:endParaRPr>
          </a:p>
          <a:p>
            <a:pPr marR="88900" algn="ctr">
              <a:lnSpc>
                <a:spcPts val="3235"/>
              </a:lnSpc>
            </a:pPr>
            <a:r>
              <a:rPr sz="2800" b="1" spc="-5" dirty="0" err="1">
                <a:solidFill>
                  <a:srgbClr val="C00000"/>
                </a:solidFill>
                <a:latin typeface="Arial"/>
                <a:cs typeface="Arial"/>
              </a:rPr>
              <a:t>appliquant</a:t>
            </a:r>
            <a:r>
              <a:rPr sz="28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ΔV</a:t>
            </a:r>
            <a:endParaRPr sz="28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52340" y="1799589"/>
            <a:ext cx="359410" cy="1657350"/>
          </a:xfrm>
          <a:custGeom>
            <a:avLst/>
            <a:gdLst/>
            <a:ahLst/>
            <a:cxnLst/>
            <a:rect l="l" t="t" r="r" b="b"/>
            <a:pathLst>
              <a:path w="359410" h="1657350">
                <a:moveTo>
                  <a:pt x="0" y="0"/>
                </a:moveTo>
                <a:lnTo>
                  <a:pt x="53248" y="7691"/>
                </a:lnTo>
                <a:lnTo>
                  <a:pt x="101986" y="28610"/>
                </a:lnTo>
                <a:lnTo>
                  <a:pt x="142006" y="59527"/>
                </a:lnTo>
                <a:lnTo>
                  <a:pt x="169103" y="97210"/>
                </a:lnTo>
                <a:lnTo>
                  <a:pt x="179070" y="138430"/>
                </a:lnTo>
                <a:lnTo>
                  <a:pt x="179070" y="690880"/>
                </a:lnTo>
                <a:lnTo>
                  <a:pt x="189169" y="731479"/>
                </a:lnTo>
                <a:lnTo>
                  <a:pt x="216580" y="768786"/>
                </a:lnTo>
                <a:lnTo>
                  <a:pt x="256976" y="799510"/>
                </a:lnTo>
                <a:lnTo>
                  <a:pt x="306029" y="820359"/>
                </a:lnTo>
                <a:lnTo>
                  <a:pt x="359410" y="828039"/>
                </a:lnTo>
                <a:lnTo>
                  <a:pt x="306029" y="835853"/>
                </a:lnTo>
                <a:lnTo>
                  <a:pt x="256976" y="857016"/>
                </a:lnTo>
                <a:lnTo>
                  <a:pt x="216580" y="888116"/>
                </a:lnTo>
                <a:lnTo>
                  <a:pt x="189169" y="925738"/>
                </a:lnTo>
                <a:lnTo>
                  <a:pt x="179070" y="966470"/>
                </a:lnTo>
                <a:lnTo>
                  <a:pt x="179070" y="1518920"/>
                </a:lnTo>
                <a:lnTo>
                  <a:pt x="169103" y="1559651"/>
                </a:lnTo>
                <a:lnTo>
                  <a:pt x="142006" y="1597273"/>
                </a:lnTo>
                <a:lnTo>
                  <a:pt x="101986" y="1628373"/>
                </a:lnTo>
                <a:lnTo>
                  <a:pt x="53248" y="1649536"/>
                </a:lnTo>
                <a:lnTo>
                  <a:pt x="0" y="1657350"/>
                </a:lnTo>
              </a:path>
            </a:pathLst>
          </a:custGeom>
          <a:ln w="359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7285" y="1792438"/>
            <a:ext cx="3896358" cy="144142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800" spc="-5" dirty="0">
                <a:latin typeface="Arial MT"/>
                <a:cs typeface="Arial MT"/>
              </a:rPr>
              <a:t>Espèces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 err="1">
                <a:latin typeface="Arial MT"/>
                <a:cs typeface="Arial MT"/>
              </a:rPr>
              <a:t>présentes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:</a:t>
            </a:r>
            <a:endParaRPr lang="fr-FR" sz="2800" dirty="0">
              <a:latin typeface="Arial MT"/>
              <a:cs typeface="Arial MT"/>
            </a:endParaRPr>
          </a:p>
          <a:p>
            <a:pPr marL="12700">
              <a:spcBef>
                <a:spcPts val="360"/>
              </a:spcBef>
            </a:pPr>
            <a:r>
              <a:rPr lang="fr-FR" sz="2800" dirty="0">
                <a:latin typeface="Arial MT"/>
                <a:cs typeface="Arial MT"/>
              </a:rPr>
              <a:t>-</a:t>
            </a:r>
            <a:r>
              <a:rPr lang="fr-FR" sz="2800" spc="-20" dirty="0">
                <a:latin typeface="Arial MT"/>
                <a:cs typeface="Arial MT"/>
              </a:rPr>
              <a:t> </a:t>
            </a:r>
            <a:r>
              <a:rPr lang="fr-FR" sz="2800" spc="-5" dirty="0">
                <a:latin typeface="Arial MT"/>
                <a:cs typeface="Arial MT"/>
              </a:rPr>
              <a:t>Oxydants</a:t>
            </a:r>
            <a:r>
              <a:rPr lang="fr-FR" sz="2800" spc="-20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:</a:t>
            </a:r>
            <a:r>
              <a:rPr lang="fr-FR" sz="2800" spc="-15" dirty="0">
                <a:latin typeface="Arial MT"/>
                <a:cs typeface="Arial MT"/>
              </a:rPr>
              <a:t> </a:t>
            </a:r>
            <a:r>
              <a:rPr lang="fr-FR" sz="2800" spc="5" dirty="0">
                <a:latin typeface="Arial MT"/>
                <a:cs typeface="Arial MT"/>
              </a:rPr>
              <a:t>Na</a:t>
            </a:r>
            <a:r>
              <a:rPr lang="fr-FR" sz="2400" spc="7" baseline="39930" dirty="0">
                <a:latin typeface="Arial MT"/>
                <a:cs typeface="Arial MT"/>
              </a:rPr>
              <a:t>+</a:t>
            </a:r>
            <a:r>
              <a:rPr lang="fr-FR" sz="2800" spc="5" dirty="0">
                <a:latin typeface="Arial MT"/>
                <a:cs typeface="Arial MT"/>
              </a:rPr>
              <a:t>,</a:t>
            </a:r>
            <a:r>
              <a:rPr lang="fr-FR" sz="2800" spc="-20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H</a:t>
            </a:r>
            <a:r>
              <a:rPr lang="fr-FR" sz="2800" spc="114" baseline="-25000" dirty="0">
                <a:latin typeface="Arial MT"/>
                <a:cs typeface="Arial MT"/>
              </a:rPr>
              <a:t>2</a:t>
            </a:r>
            <a:r>
              <a:rPr lang="fr-FR" sz="2800" dirty="0">
                <a:latin typeface="Arial MT"/>
                <a:cs typeface="Arial MT"/>
              </a:rPr>
              <a:t>O</a:t>
            </a:r>
          </a:p>
          <a:p>
            <a:pPr marL="12700">
              <a:spcBef>
                <a:spcPts val="360"/>
              </a:spcBef>
            </a:pPr>
            <a:r>
              <a:rPr lang="fr-FR" sz="2800" dirty="0">
                <a:latin typeface="Arial MT"/>
                <a:cs typeface="Arial MT"/>
              </a:rPr>
              <a:t>-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spc="-5" dirty="0">
                <a:latin typeface="Arial MT"/>
                <a:cs typeface="Arial MT"/>
              </a:rPr>
              <a:t>Réducteurs</a:t>
            </a:r>
            <a:r>
              <a:rPr lang="fr-FR" sz="2800" spc="-1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: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spc="5" dirty="0">
                <a:latin typeface="Arial MT"/>
                <a:cs typeface="Arial MT"/>
              </a:rPr>
              <a:t>Cl</a:t>
            </a:r>
            <a:r>
              <a:rPr lang="fr-FR" sz="2400" spc="7" baseline="39930" dirty="0">
                <a:latin typeface="Arial MT"/>
                <a:cs typeface="Arial MT"/>
              </a:rPr>
              <a:t>-</a:t>
            </a:r>
            <a:r>
              <a:rPr lang="fr-FR" sz="2800" spc="5" dirty="0">
                <a:latin typeface="Arial MT"/>
                <a:cs typeface="Arial MT"/>
              </a:rPr>
              <a:t>,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H</a:t>
            </a:r>
            <a:r>
              <a:rPr lang="fr-FR" sz="2800" spc="114" baseline="-25000" dirty="0">
                <a:latin typeface="Arial MT"/>
                <a:cs typeface="Arial MT"/>
              </a:rPr>
              <a:t>2</a:t>
            </a:r>
            <a:r>
              <a:rPr lang="fr-FR" sz="2800" dirty="0">
                <a:latin typeface="Arial MT"/>
                <a:cs typeface="Arial MT"/>
              </a:rPr>
              <a:t>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692340" y="2053783"/>
            <a:ext cx="3031491" cy="1010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fr-FR" sz="3200" spc="-10" dirty="0">
                <a:latin typeface="Arial MT"/>
                <a:cs typeface="Arial MT"/>
              </a:rPr>
              <a:t>Pas</a:t>
            </a:r>
            <a:r>
              <a:rPr lang="fr-FR" sz="3200" spc="-45" dirty="0">
                <a:latin typeface="Arial MT"/>
                <a:cs typeface="Arial MT"/>
              </a:rPr>
              <a:t> </a:t>
            </a:r>
            <a:r>
              <a:rPr lang="fr-FR" sz="3200" spc="-5" dirty="0">
                <a:latin typeface="Arial MT"/>
                <a:cs typeface="Arial MT"/>
              </a:rPr>
              <a:t>de</a:t>
            </a:r>
            <a:r>
              <a:rPr lang="fr-FR" sz="3200" spc="-35" dirty="0">
                <a:latin typeface="Arial MT"/>
                <a:cs typeface="Arial MT"/>
              </a:rPr>
              <a:t> </a:t>
            </a:r>
            <a:r>
              <a:rPr lang="fr-FR" sz="3200" spc="-5" dirty="0">
                <a:latin typeface="Arial MT"/>
                <a:cs typeface="Arial MT"/>
              </a:rPr>
              <a:t>réaction</a:t>
            </a:r>
            <a:endParaRPr lang="fr-FR" sz="3200" dirty="0">
              <a:latin typeface="Arial MT"/>
              <a:cs typeface="Arial M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dirty="0" err="1">
                <a:latin typeface="Arial MT"/>
                <a:cs typeface="Arial MT"/>
              </a:rPr>
              <a:t>sp</a:t>
            </a:r>
            <a:r>
              <a:rPr sz="3200" spc="-10" dirty="0" err="1">
                <a:latin typeface="Arial MT"/>
                <a:cs typeface="Arial MT"/>
              </a:rPr>
              <a:t>o</a:t>
            </a:r>
            <a:r>
              <a:rPr sz="3200" spc="-5" dirty="0" err="1">
                <a:latin typeface="Arial MT"/>
                <a:cs typeface="Arial MT"/>
              </a:rPr>
              <a:t>ntanée</a:t>
            </a:r>
            <a:endParaRPr sz="3200" dirty="0">
              <a:latin typeface="Arial MT"/>
              <a:cs typeface="Arial M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09E11FC-7FB0-41ED-B60B-71E3DF0D86D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406" y="3750310"/>
            <a:ext cx="6477000" cy="3524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2989" y="241300"/>
            <a:ext cx="7941309" cy="132080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2517140" marR="5080" indent="-2504440">
              <a:lnSpc>
                <a:spcPts val="4920"/>
              </a:lnSpc>
              <a:spcBef>
                <a:spcPts val="560"/>
              </a:spcBef>
            </a:pP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Synthèse</a:t>
            </a:r>
            <a:r>
              <a:rPr sz="4400" b="1" i="1" spc="-25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de</a:t>
            </a:r>
            <a:r>
              <a:rPr sz="4400" b="1" i="1" spc="-2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l'eau</a:t>
            </a:r>
            <a:r>
              <a:rPr sz="4400" b="1" i="1" spc="-2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de</a:t>
            </a:r>
            <a:r>
              <a:rPr sz="4400" b="1" i="1" spc="-3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javel</a:t>
            </a:r>
            <a:r>
              <a:rPr sz="4400" b="1" i="1" spc="-2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par </a:t>
            </a:r>
            <a:r>
              <a:rPr sz="4400" b="1" i="1" spc="-121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10" dirty="0">
                <a:solidFill>
                  <a:srgbClr val="004485"/>
                </a:solidFill>
                <a:latin typeface="Arial"/>
                <a:cs typeface="Arial"/>
              </a:rPr>
              <a:t>électrolyse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-116207" y="2232532"/>
            <a:ext cx="10299700" cy="2307042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427990" marR="124460" algn="ctr">
              <a:lnSpc>
                <a:spcPct val="100000"/>
              </a:lnSpc>
              <a:spcBef>
                <a:spcPts val="1370"/>
              </a:spcBef>
            </a:pPr>
            <a:r>
              <a:rPr sz="3200" spc="-5" dirty="0"/>
              <a:t>Réaction</a:t>
            </a:r>
            <a:r>
              <a:rPr sz="3200" spc="-10" dirty="0"/>
              <a:t> </a:t>
            </a:r>
            <a:r>
              <a:rPr sz="3200" spc="-5" dirty="0"/>
              <a:t>d'oxydoréduction</a:t>
            </a:r>
            <a:r>
              <a:rPr sz="3200" spc="-10" dirty="0"/>
              <a:t> forcée</a:t>
            </a:r>
            <a:r>
              <a:rPr sz="3200" spc="-15" dirty="0"/>
              <a:t> </a:t>
            </a:r>
            <a:r>
              <a:rPr sz="3200" dirty="0"/>
              <a:t>:</a:t>
            </a:r>
          </a:p>
          <a:p>
            <a:pPr marL="478790" algn="ctr">
              <a:lnSpc>
                <a:spcPts val="3665"/>
              </a:lnSpc>
              <a:spcBef>
                <a:spcPts val="1270"/>
              </a:spcBef>
              <a:tabLst>
                <a:tab pos="1976755" algn="l"/>
                <a:tab pos="3946525" algn="l"/>
                <a:tab pos="5582285" algn="l"/>
                <a:tab pos="6924675" algn="l"/>
              </a:tabLst>
            </a:pPr>
            <a:r>
              <a:rPr lang="pt-BR" sz="3200" i="0" dirty="0">
                <a:latin typeface="Arial MT"/>
                <a:cs typeface="Arial MT"/>
              </a:rPr>
              <a:t>2</a:t>
            </a:r>
            <a:r>
              <a:rPr lang="pt-BR" sz="3200" i="0" spc="-5" dirty="0">
                <a:latin typeface="Arial MT"/>
                <a:cs typeface="Arial MT"/>
              </a:rPr>
              <a:t> </a:t>
            </a:r>
            <a:r>
              <a:rPr lang="pt-BR" sz="3200" i="0" spc="-10" dirty="0">
                <a:latin typeface="Arial MT"/>
                <a:cs typeface="Arial MT"/>
              </a:rPr>
              <a:t>Cl</a:t>
            </a:r>
            <a:r>
              <a:rPr lang="pt-BR" sz="3200" i="0" spc="-15" baseline="39682" dirty="0">
                <a:latin typeface="Arial MT"/>
                <a:cs typeface="Arial MT"/>
              </a:rPr>
              <a:t>-</a:t>
            </a:r>
            <a:r>
              <a:rPr lang="pt-BR" sz="3200" spc="-7" baseline="-25000" dirty="0">
                <a:latin typeface="Arial"/>
                <a:cs typeface="Arial"/>
              </a:rPr>
              <a:t> </a:t>
            </a:r>
            <a:r>
              <a:rPr lang="pt-BR" sz="3200" i="0" spc="-7" baseline="-25000" dirty="0">
                <a:latin typeface="Arial"/>
                <a:cs typeface="Arial"/>
              </a:rPr>
              <a:t>(aq) </a:t>
            </a:r>
            <a:r>
              <a:rPr lang="pt-BR" sz="3200" i="0" dirty="0">
                <a:latin typeface="Arial MT"/>
                <a:cs typeface="Arial MT"/>
              </a:rPr>
              <a:t>+</a:t>
            </a:r>
            <a:r>
              <a:rPr lang="pt-BR" sz="3200" i="0" spc="-15" dirty="0">
                <a:latin typeface="Arial MT"/>
                <a:cs typeface="Arial MT"/>
              </a:rPr>
              <a:t> </a:t>
            </a:r>
            <a:r>
              <a:rPr lang="pt-BR" sz="3200" i="0" dirty="0">
                <a:latin typeface="Arial MT"/>
                <a:cs typeface="Arial MT"/>
              </a:rPr>
              <a:t>2</a:t>
            </a:r>
            <a:r>
              <a:rPr lang="pt-BR" sz="3200" i="0" spc="-5" dirty="0">
                <a:latin typeface="Arial MT"/>
                <a:cs typeface="Arial MT"/>
              </a:rPr>
              <a:t> </a:t>
            </a:r>
            <a:r>
              <a:rPr lang="pt-BR" sz="3200" i="0" dirty="0">
                <a:latin typeface="Arial MT"/>
                <a:cs typeface="Arial MT"/>
              </a:rPr>
              <a:t>H</a:t>
            </a:r>
            <a:r>
              <a:rPr lang="pt-BR" sz="3200" i="0" spc="180" baseline="-25000" dirty="0">
                <a:latin typeface="Arial MT"/>
                <a:cs typeface="Arial MT"/>
              </a:rPr>
              <a:t>2</a:t>
            </a:r>
            <a:r>
              <a:rPr lang="pt-BR" sz="3200" i="0" dirty="0">
                <a:latin typeface="Arial MT"/>
                <a:cs typeface="Arial MT"/>
              </a:rPr>
              <a:t>O</a:t>
            </a:r>
            <a:r>
              <a:rPr lang="pt-BR" sz="3200" spc="-7" baseline="-25000" dirty="0">
                <a:latin typeface="Arial"/>
                <a:cs typeface="Arial"/>
              </a:rPr>
              <a:t> </a:t>
            </a:r>
            <a:r>
              <a:rPr lang="pt-BR" sz="3200" i="0" spc="-7" baseline="-25000" dirty="0">
                <a:latin typeface="Arial"/>
                <a:cs typeface="Arial"/>
              </a:rPr>
              <a:t>(l) </a:t>
            </a:r>
            <a:r>
              <a:rPr lang="pt-BR" sz="3200" i="0" dirty="0">
                <a:latin typeface="Arial MT"/>
                <a:cs typeface="Arial MT"/>
              </a:rPr>
              <a:t>→ </a:t>
            </a:r>
            <a:r>
              <a:rPr lang="pt-BR" sz="3200" i="0" spc="-5" dirty="0">
                <a:latin typeface="Arial MT"/>
                <a:cs typeface="Arial MT"/>
              </a:rPr>
              <a:t>Cl</a:t>
            </a:r>
            <a:r>
              <a:rPr lang="pt-BR" sz="3200" i="0" spc="-7" baseline="-25000" dirty="0">
                <a:latin typeface="Arial"/>
                <a:cs typeface="Arial"/>
              </a:rPr>
              <a:t>2 (g) </a:t>
            </a:r>
            <a:r>
              <a:rPr lang="pt-BR" sz="3200" i="0" dirty="0">
                <a:latin typeface="Arial MT"/>
                <a:cs typeface="Arial MT"/>
              </a:rPr>
              <a:t>+</a:t>
            </a:r>
            <a:r>
              <a:rPr lang="pt-BR" sz="3200" i="0" spc="-15" dirty="0">
                <a:latin typeface="Arial MT"/>
                <a:cs typeface="Arial MT"/>
              </a:rPr>
              <a:t> </a:t>
            </a:r>
            <a:r>
              <a:rPr lang="pt-BR" sz="3200" i="0" dirty="0">
                <a:latin typeface="Arial MT"/>
                <a:cs typeface="Arial MT"/>
              </a:rPr>
              <a:t>H</a:t>
            </a:r>
            <a:r>
              <a:rPr lang="pt-BR" sz="3200" i="0" spc="-7" baseline="-25000" dirty="0">
                <a:latin typeface="Arial"/>
                <a:cs typeface="Arial"/>
              </a:rPr>
              <a:t>2 (g) </a:t>
            </a:r>
            <a:r>
              <a:rPr lang="pt-BR" sz="3200" i="0" dirty="0">
                <a:latin typeface="Arial MT"/>
                <a:cs typeface="Arial MT"/>
              </a:rPr>
              <a:t>+</a:t>
            </a:r>
            <a:r>
              <a:rPr lang="pt-BR" sz="3200" i="0" spc="-45" dirty="0">
                <a:latin typeface="Arial MT"/>
                <a:cs typeface="Arial MT"/>
              </a:rPr>
              <a:t> </a:t>
            </a:r>
            <a:r>
              <a:rPr lang="pt-BR" sz="3200" i="0" dirty="0">
                <a:latin typeface="Arial MT"/>
                <a:cs typeface="Arial MT"/>
              </a:rPr>
              <a:t>2</a:t>
            </a:r>
            <a:r>
              <a:rPr lang="pt-BR" sz="3200" i="0" spc="-35" dirty="0">
                <a:latin typeface="Arial MT"/>
                <a:cs typeface="Arial MT"/>
              </a:rPr>
              <a:t> </a:t>
            </a:r>
            <a:r>
              <a:rPr lang="pt-BR" sz="3200" i="0" dirty="0">
                <a:latin typeface="Arial MT"/>
                <a:cs typeface="Arial MT"/>
              </a:rPr>
              <a:t>HO</a:t>
            </a:r>
            <a:r>
              <a:rPr lang="pt-BR" sz="3200" i="0" baseline="30000" dirty="0">
                <a:latin typeface="Arial MT"/>
                <a:cs typeface="Arial MT"/>
              </a:rPr>
              <a:t>-</a:t>
            </a:r>
            <a:r>
              <a:rPr lang="pt-BR" sz="3200" i="0" spc="-7" baseline="-25000" dirty="0">
                <a:latin typeface="Arial"/>
                <a:cs typeface="Arial"/>
              </a:rPr>
              <a:t> (aq) </a:t>
            </a:r>
            <a:endParaRPr lang="fr-FR" sz="3200" baseline="30000" dirty="0">
              <a:latin typeface="Arial MT"/>
              <a:cs typeface="Arial MT"/>
            </a:endParaRPr>
          </a:p>
          <a:p>
            <a:pPr marL="427990" algn="ctr">
              <a:lnSpc>
                <a:spcPct val="100000"/>
              </a:lnSpc>
              <a:spcBef>
                <a:spcPts val="50"/>
              </a:spcBef>
            </a:pPr>
            <a:endParaRPr sz="3200" dirty="0">
              <a:latin typeface="Arial MT"/>
              <a:cs typeface="Arial MT"/>
            </a:endParaRPr>
          </a:p>
          <a:p>
            <a:pPr marL="427990" marR="128270" algn="ctr">
              <a:lnSpc>
                <a:spcPct val="100000"/>
              </a:lnSpc>
            </a:pPr>
            <a:r>
              <a:rPr lang="fr-FR" sz="3200" spc="-5" dirty="0"/>
              <a:t>L’agitation permet la formation des ions hypochlorite :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774700" y="5346700"/>
            <a:ext cx="7071359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665"/>
              </a:lnSpc>
              <a:spcBef>
                <a:spcPts val="100"/>
              </a:spcBef>
              <a:tabLst>
                <a:tab pos="1049655" algn="l"/>
                <a:tab pos="3198495" algn="l"/>
                <a:tab pos="4900295" algn="l"/>
                <a:tab pos="6490335" algn="l"/>
              </a:tabLst>
            </a:pPr>
            <a:r>
              <a:rPr lang="pt-BR" sz="3600" i="0" spc="-5" dirty="0">
                <a:latin typeface="Arial MT"/>
                <a:cs typeface="Arial MT"/>
              </a:rPr>
              <a:t>Cl</a:t>
            </a:r>
            <a:r>
              <a:rPr lang="pt-BR" sz="3600" i="0" spc="-7" baseline="-25000" dirty="0">
                <a:latin typeface="Arial"/>
                <a:cs typeface="Arial"/>
              </a:rPr>
              <a:t>2 (g) </a:t>
            </a:r>
            <a:r>
              <a:rPr sz="3600" dirty="0">
                <a:latin typeface="Arial MT"/>
                <a:cs typeface="Arial MT"/>
              </a:rPr>
              <a:t>+</a:t>
            </a:r>
            <a:r>
              <a:rPr sz="3600" spc="-15" dirty="0">
                <a:latin typeface="Arial MT"/>
                <a:cs typeface="Arial MT"/>
              </a:rPr>
              <a:t> </a:t>
            </a:r>
            <a:r>
              <a:rPr lang="pt-BR" sz="3600" i="0" dirty="0">
                <a:latin typeface="Arial MT"/>
                <a:cs typeface="Arial MT"/>
              </a:rPr>
              <a:t>2</a:t>
            </a:r>
            <a:r>
              <a:rPr lang="pt-BR" sz="3600" i="0" spc="-35" dirty="0">
                <a:latin typeface="Arial MT"/>
                <a:cs typeface="Arial MT"/>
              </a:rPr>
              <a:t> </a:t>
            </a:r>
            <a:r>
              <a:rPr lang="pt-BR" sz="3600" i="0" dirty="0">
                <a:latin typeface="Arial MT"/>
                <a:cs typeface="Arial MT"/>
              </a:rPr>
              <a:t>HO</a:t>
            </a:r>
            <a:r>
              <a:rPr lang="pt-BR" sz="3600" i="0" baseline="30000" dirty="0">
                <a:latin typeface="Arial MT"/>
                <a:cs typeface="Arial MT"/>
              </a:rPr>
              <a:t>-</a:t>
            </a:r>
            <a:r>
              <a:rPr lang="pt-BR" sz="3600" i="0" spc="-7" baseline="-25000" dirty="0">
                <a:latin typeface="Arial"/>
                <a:cs typeface="Arial"/>
              </a:rPr>
              <a:t> (aq) </a:t>
            </a:r>
            <a:r>
              <a:rPr sz="3600" dirty="0">
                <a:latin typeface="Arial MT"/>
                <a:cs typeface="Arial MT"/>
              </a:rPr>
              <a:t>→ </a:t>
            </a:r>
            <a:r>
              <a:rPr lang="pt-BR" sz="3600" i="0" spc="-10" dirty="0">
                <a:latin typeface="Arial MT"/>
                <a:cs typeface="Arial MT"/>
              </a:rPr>
              <a:t>Cl</a:t>
            </a:r>
            <a:r>
              <a:rPr lang="pt-BR" sz="3600" i="0" spc="-15" baseline="39682" dirty="0">
                <a:latin typeface="Arial MT"/>
                <a:cs typeface="Arial MT"/>
              </a:rPr>
              <a:t>-</a:t>
            </a:r>
            <a:r>
              <a:rPr lang="pt-BR" sz="3600" spc="-7" baseline="-25000" dirty="0">
                <a:latin typeface="Arial"/>
                <a:cs typeface="Arial"/>
              </a:rPr>
              <a:t> </a:t>
            </a:r>
            <a:r>
              <a:rPr lang="pt-BR" sz="3600" i="0" spc="-7" baseline="-25000" dirty="0">
                <a:latin typeface="Arial"/>
                <a:cs typeface="Arial"/>
              </a:rPr>
              <a:t>(aq) </a:t>
            </a:r>
            <a:r>
              <a:rPr sz="3600" dirty="0">
                <a:latin typeface="Arial MT"/>
                <a:cs typeface="Arial MT"/>
              </a:rPr>
              <a:t>+</a:t>
            </a:r>
            <a:r>
              <a:rPr lang="pt-BR" sz="3600" i="0" dirty="0">
                <a:latin typeface="Arial MT"/>
                <a:cs typeface="Arial MT"/>
              </a:rPr>
              <a:t>H</a:t>
            </a:r>
            <a:r>
              <a:rPr lang="pt-BR" sz="3600" i="0" spc="180" baseline="-25000" dirty="0">
                <a:latin typeface="Arial MT"/>
                <a:cs typeface="Arial MT"/>
              </a:rPr>
              <a:t>2</a:t>
            </a:r>
            <a:r>
              <a:rPr lang="pt-BR" sz="3600" i="0" dirty="0">
                <a:latin typeface="Arial MT"/>
                <a:cs typeface="Arial MT"/>
              </a:rPr>
              <a:t>O</a:t>
            </a:r>
            <a:r>
              <a:rPr lang="pt-BR" sz="3600" spc="-7" baseline="-25000" dirty="0">
                <a:latin typeface="Arial"/>
                <a:cs typeface="Arial"/>
              </a:rPr>
              <a:t> </a:t>
            </a:r>
            <a:r>
              <a:rPr lang="pt-BR" sz="3600" i="0" spc="-7" baseline="-25000" dirty="0">
                <a:latin typeface="Arial"/>
                <a:cs typeface="Arial"/>
              </a:rPr>
              <a:t>(l)</a:t>
            </a:r>
            <a:r>
              <a:rPr sz="3600" dirty="0">
                <a:latin typeface="Arial MT"/>
                <a:cs typeface="Arial MT"/>
              </a:rPr>
              <a:t>+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48600" y="5256529"/>
            <a:ext cx="1583690" cy="578363"/>
          </a:xfrm>
          <a:prstGeom prst="rect">
            <a:avLst/>
          </a:prstGeom>
          <a:ln w="35940">
            <a:solidFill>
              <a:srgbClr val="C00000"/>
            </a:solidFill>
          </a:ln>
        </p:spPr>
        <p:txBody>
          <a:bodyPr vert="horz" wrap="square" lIns="0" tIns="102870" rIns="0" bIns="0" rtlCol="0">
            <a:spAutoFit/>
          </a:bodyPr>
          <a:lstStyle/>
          <a:p>
            <a:pPr marL="85725">
              <a:lnSpc>
                <a:spcPts val="3665"/>
              </a:lnSpc>
              <a:spcBef>
                <a:spcPts val="810"/>
              </a:spcBef>
            </a:pPr>
            <a:r>
              <a:rPr sz="3600" b="1" spc="-5" dirty="0" err="1">
                <a:latin typeface="Arial"/>
                <a:cs typeface="Arial"/>
              </a:rPr>
              <a:t>ClO</a:t>
            </a:r>
            <a:r>
              <a:rPr sz="3150" b="1" spc="-7" baseline="39682" dirty="0">
                <a:latin typeface="Arial"/>
                <a:cs typeface="Arial"/>
              </a:rPr>
              <a:t>-</a:t>
            </a:r>
            <a:r>
              <a:rPr lang="pt-BR" sz="2800" i="0" spc="-7" baseline="-25000" dirty="0">
                <a:latin typeface="Arial"/>
                <a:cs typeface="Arial"/>
              </a:rPr>
              <a:t> (aq) </a:t>
            </a:r>
            <a:endParaRPr sz="3150" baseline="39682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9960" y="231140"/>
            <a:ext cx="8165465" cy="67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5185"/>
              </a:lnSpc>
              <a:spcBef>
                <a:spcPts val="100"/>
              </a:spcBef>
            </a:pP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Titrage</a:t>
            </a:r>
            <a:r>
              <a:rPr sz="4400" b="1" i="1" spc="-4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des</a:t>
            </a:r>
            <a:r>
              <a:rPr sz="4400" b="1" i="1" spc="-35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10" dirty="0">
                <a:solidFill>
                  <a:srgbClr val="004485"/>
                </a:solidFill>
                <a:latin typeface="Arial"/>
                <a:cs typeface="Arial"/>
              </a:rPr>
              <a:t>ions</a:t>
            </a:r>
            <a:r>
              <a:rPr sz="4400" b="1" i="1" spc="-40" dirty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4400" b="1" i="1" spc="-5" dirty="0">
                <a:solidFill>
                  <a:srgbClr val="004485"/>
                </a:solidFill>
                <a:latin typeface="Arial"/>
                <a:cs typeface="Arial"/>
              </a:rPr>
              <a:t>hypochlorite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751" y="1263650"/>
            <a:ext cx="8549639" cy="16799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algn="ctr">
              <a:lnSpc>
                <a:spcPts val="3265"/>
              </a:lnSpc>
              <a:spcBef>
                <a:spcPts val="100"/>
              </a:spcBef>
              <a:tabLst>
                <a:tab pos="5535295" algn="l"/>
              </a:tabLst>
            </a:pPr>
            <a:r>
              <a:rPr sz="3200" i="1" spc="-10" dirty="0">
                <a:latin typeface="Arial"/>
                <a:cs typeface="Arial"/>
              </a:rPr>
              <a:t>Ajout </a:t>
            </a:r>
            <a:r>
              <a:rPr sz="3200" i="1" spc="-5" dirty="0">
                <a:latin typeface="Arial"/>
                <a:cs typeface="Arial"/>
              </a:rPr>
              <a:t>de</a:t>
            </a:r>
            <a:r>
              <a:rPr sz="3200" i="1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KI </a:t>
            </a:r>
            <a:r>
              <a:rPr lang="fr-FR" sz="3200" i="1" spc="-5" dirty="0">
                <a:latin typeface="Arial"/>
                <a:cs typeface="Arial"/>
              </a:rPr>
              <a:t>(en excès) </a:t>
            </a:r>
            <a:r>
              <a:rPr sz="3200" i="1" spc="-5" dirty="0">
                <a:latin typeface="Arial"/>
                <a:cs typeface="Arial"/>
              </a:rPr>
              <a:t>et formation</a:t>
            </a:r>
            <a:r>
              <a:rPr sz="3200" i="1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de</a:t>
            </a:r>
            <a:r>
              <a:rPr sz="3200" i="1" spc="8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I</a:t>
            </a:r>
            <a:r>
              <a:rPr lang="fr-FR" sz="3200" i="1" baseline="-25000" dirty="0">
                <a:latin typeface="Arial"/>
                <a:cs typeface="Arial"/>
              </a:rPr>
              <a:t>3</a:t>
            </a:r>
            <a:r>
              <a:rPr sz="2775" i="1" baseline="50000" dirty="0">
                <a:latin typeface="Arial"/>
                <a:cs typeface="Arial"/>
              </a:rPr>
              <a:t>-	</a:t>
            </a:r>
            <a:r>
              <a:rPr lang="fr-FR" sz="3200" i="1" dirty="0">
                <a:latin typeface="Arial"/>
                <a:cs typeface="Arial"/>
              </a:rPr>
              <a:t> :</a:t>
            </a:r>
          </a:p>
          <a:p>
            <a:pPr marL="63500" algn="ctr">
              <a:lnSpc>
                <a:spcPts val="3265"/>
              </a:lnSpc>
              <a:spcBef>
                <a:spcPts val="100"/>
              </a:spcBef>
              <a:tabLst>
                <a:tab pos="5535295" algn="l"/>
              </a:tabLst>
            </a:pPr>
            <a:endParaRPr sz="1850" dirty="0">
              <a:latin typeface="Arial"/>
              <a:cs typeface="Arial"/>
            </a:endParaRPr>
          </a:p>
          <a:p>
            <a:pPr marL="63500" algn="ctr">
              <a:lnSpc>
                <a:spcPts val="3270"/>
              </a:lnSpc>
              <a:spcBef>
                <a:spcPts val="1260"/>
              </a:spcBef>
              <a:tabLst>
                <a:tab pos="1406525" algn="l"/>
                <a:tab pos="2704465" algn="l"/>
                <a:tab pos="4243705" algn="l"/>
                <a:tab pos="5588635" algn="l"/>
                <a:tab pos="7000875" algn="l"/>
              </a:tabLst>
            </a:pPr>
            <a:r>
              <a:rPr sz="3200" b="1" spc="-5" dirty="0" err="1">
                <a:solidFill>
                  <a:srgbClr val="C00000"/>
                </a:solidFill>
                <a:latin typeface="Arial"/>
                <a:cs typeface="Arial"/>
              </a:rPr>
              <a:t>ClO</a:t>
            </a:r>
            <a:r>
              <a:rPr sz="2775" b="1" spc="-7" baseline="40540" dirty="0">
                <a:solidFill>
                  <a:srgbClr val="C00000"/>
                </a:solidFill>
                <a:latin typeface="Arial"/>
                <a:cs typeface="Arial"/>
              </a:rPr>
              <a:t>-</a:t>
            </a:r>
            <a:r>
              <a:rPr lang="fr-FR" sz="2775" b="1" spc="-7" baseline="405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fr-FR" sz="2775" b="1" spc="-7" baseline="-25000" dirty="0">
                <a:solidFill>
                  <a:srgbClr val="C00000"/>
                </a:solidFill>
                <a:latin typeface="Arial"/>
                <a:cs typeface="Arial"/>
              </a:rPr>
              <a:t>(</a:t>
            </a:r>
            <a:r>
              <a:rPr lang="fr-FR" sz="2775" b="1" spc="-7" baseline="-25000" dirty="0" err="1">
                <a:solidFill>
                  <a:srgbClr val="C00000"/>
                </a:solidFill>
                <a:latin typeface="Arial"/>
                <a:cs typeface="Arial"/>
              </a:rPr>
              <a:t>aq</a:t>
            </a:r>
            <a:r>
              <a:rPr lang="fr-FR" sz="2775" b="1" spc="-7" baseline="-25000" dirty="0">
                <a:solidFill>
                  <a:srgbClr val="C00000"/>
                </a:solidFill>
                <a:latin typeface="Arial"/>
                <a:cs typeface="Arial"/>
              </a:rPr>
              <a:t>)</a:t>
            </a:r>
            <a:r>
              <a:rPr sz="2775" b="1" spc="-7" baseline="40540" dirty="0">
                <a:latin typeface="Arial"/>
                <a:cs typeface="Arial"/>
              </a:rPr>
              <a:t>	</a:t>
            </a:r>
            <a:r>
              <a:rPr sz="3200" dirty="0">
                <a:latin typeface="Arial MT"/>
                <a:cs typeface="Arial MT"/>
              </a:rPr>
              <a:t>+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3I</a:t>
            </a:r>
            <a:r>
              <a:rPr sz="2775" baseline="40540" dirty="0">
                <a:latin typeface="Arial MT"/>
                <a:cs typeface="Arial MT"/>
              </a:rPr>
              <a:t>-</a:t>
            </a:r>
            <a:r>
              <a:rPr lang="fr-FR" sz="2775" b="1" spc="-7" baseline="40540" dirty="0">
                <a:latin typeface="Arial"/>
                <a:cs typeface="Arial"/>
              </a:rPr>
              <a:t> </a:t>
            </a:r>
            <a:r>
              <a:rPr lang="fr-FR" sz="2775" spc="-7" baseline="-25000" dirty="0">
                <a:latin typeface="Arial"/>
                <a:cs typeface="Arial"/>
              </a:rPr>
              <a:t>(</a:t>
            </a:r>
            <a:r>
              <a:rPr lang="fr-FR" sz="2775" spc="-7" baseline="-25000" dirty="0" err="1">
                <a:latin typeface="Arial"/>
                <a:cs typeface="Arial"/>
              </a:rPr>
              <a:t>aq</a:t>
            </a:r>
            <a:r>
              <a:rPr lang="fr-FR" sz="2775" spc="-7" baseline="-25000" dirty="0">
                <a:latin typeface="Arial"/>
                <a:cs typeface="Arial"/>
              </a:rPr>
              <a:t>)</a:t>
            </a:r>
            <a:r>
              <a:rPr sz="3200" dirty="0">
                <a:latin typeface="Arial MT"/>
                <a:cs typeface="Arial MT"/>
              </a:rPr>
              <a:t>+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5" dirty="0">
                <a:latin typeface="Arial MT"/>
                <a:cs typeface="Arial MT"/>
              </a:rPr>
              <a:t>2H</a:t>
            </a:r>
            <a:r>
              <a:rPr sz="2775" spc="7" baseline="40540" dirty="0">
                <a:latin typeface="Arial MT"/>
                <a:cs typeface="Arial MT"/>
              </a:rPr>
              <a:t>+</a:t>
            </a:r>
            <a:r>
              <a:rPr lang="fr-FR" sz="2775" b="1" spc="-7" baseline="-25000" dirty="0">
                <a:latin typeface="Arial"/>
                <a:cs typeface="Arial"/>
              </a:rPr>
              <a:t> </a:t>
            </a:r>
            <a:r>
              <a:rPr lang="fr-FR" sz="2775" spc="-7" baseline="-25000" dirty="0">
                <a:latin typeface="Arial"/>
                <a:cs typeface="Arial"/>
              </a:rPr>
              <a:t>(</a:t>
            </a:r>
            <a:r>
              <a:rPr lang="fr-FR" sz="2775" spc="-7" baseline="-25000" dirty="0" err="1">
                <a:latin typeface="Arial"/>
                <a:cs typeface="Arial"/>
              </a:rPr>
              <a:t>aq</a:t>
            </a:r>
            <a:r>
              <a:rPr lang="fr-FR" sz="2775" spc="-7" baseline="-25000" dirty="0">
                <a:latin typeface="Arial"/>
                <a:cs typeface="Arial"/>
              </a:rPr>
              <a:t>) </a:t>
            </a:r>
            <a:r>
              <a:rPr sz="2775" spc="7" baseline="40540" dirty="0">
                <a:latin typeface="Arial MT"/>
                <a:cs typeface="Arial MT"/>
              </a:rPr>
              <a:t>	</a:t>
            </a:r>
            <a:r>
              <a:rPr sz="3200" dirty="0">
                <a:latin typeface="Arial MT"/>
                <a:cs typeface="Arial MT"/>
              </a:rPr>
              <a:t>=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spc="5" dirty="0">
                <a:latin typeface="Arial MT"/>
                <a:cs typeface="Arial MT"/>
              </a:rPr>
              <a:t>Cl</a:t>
            </a:r>
            <a:r>
              <a:rPr sz="2775" spc="7" baseline="40540" dirty="0">
                <a:latin typeface="Arial MT"/>
                <a:cs typeface="Arial MT"/>
              </a:rPr>
              <a:t>-</a:t>
            </a:r>
            <a:r>
              <a:rPr lang="fr-FR" sz="2775" b="1" spc="-7" baseline="40540" dirty="0">
                <a:latin typeface="Arial"/>
                <a:cs typeface="Arial"/>
              </a:rPr>
              <a:t> </a:t>
            </a:r>
            <a:r>
              <a:rPr lang="fr-FR" sz="2775" spc="-7" baseline="-25000" dirty="0">
                <a:latin typeface="Arial"/>
                <a:cs typeface="Arial"/>
              </a:rPr>
              <a:t>(</a:t>
            </a:r>
            <a:r>
              <a:rPr lang="fr-FR" sz="2775" spc="-7" baseline="-25000" dirty="0" err="1">
                <a:latin typeface="Arial"/>
                <a:cs typeface="Arial"/>
              </a:rPr>
              <a:t>aq</a:t>
            </a:r>
            <a:r>
              <a:rPr lang="fr-FR" sz="2775" spc="-7" baseline="-25000" dirty="0">
                <a:latin typeface="Arial"/>
                <a:cs typeface="Arial"/>
              </a:rPr>
              <a:t>) </a:t>
            </a:r>
            <a:r>
              <a:rPr sz="3200" dirty="0">
                <a:latin typeface="Arial MT"/>
                <a:cs typeface="Arial MT"/>
              </a:rPr>
              <a:t>+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H</a:t>
            </a:r>
            <a:r>
              <a:rPr lang="fr-FR" sz="3200" spc="160" baseline="-25000" dirty="0">
                <a:latin typeface="Arial MT"/>
                <a:cs typeface="Arial MT"/>
              </a:rPr>
              <a:t>2</a:t>
            </a:r>
            <a:r>
              <a:rPr sz="3200" dirty="0">
                <a:latin typeface="Arial MT"/>
                <a:cs typeface="Arial MT"/>
              </a:rPr>
              <a:t>O</a:t>
            </a:r>
            <a:r>
              <a:rPr lang="fr-FR" sz="3200" b="1" spc="-7" baseline="40540" dirty="0">
                <a:latin typeface="Arial"/>
                <a:cs typeface="Arial"/>
              </a:rPr>
              <a:t> </a:t>
            </a:r>
            <a:r>
              <a:rPr lang="fr-FR" sz="3200" spc="-7" baseline="-25000" dirty="0">
                <a:latin typeface="Arial"/>
                <a:cs typeface="Arial"/>
              </a:rPr>
              <a:t>(l)</a:t>
            </a:r>
            <a:r>
              <a:rPr sz="3200" dirty="0">
                <a:latin typeface="Arial MT"/>
                <a:cs typeface="Arial MT"/>
              </a:rPr>
              <a:t>	+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b="1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775" b="1" baseline="40540" dirty="0">
                <a:solidFill>
                  <a:srgbClr val="C00000"/>
                </a:solidFill>
                <a:latin typeface="Arial"/>
                <a:cs typeface="Arial"/>
              </a:rPr>
              <a:t>-</a:t>
            </a:r>
            <a:r>
              <a:rPr lang="fr-FR" sz="2775" b="1" spc="-7" baseline="-25000" dirty="0">
                <a:solidFill>
                  <a:srgbClr val="C00000"/>
                </a:solidFill>
                <a:latin typeface="Arial"/>
                <a:cs typeface="Arial"/>
              </a:rPr>
              <a:t>3 (</a:t>
            </a:r>
            <a:r>
              <a:rPr lang="fr-FR" sz="2775" b="1" spc="-7" baseline="-25000" dirty="0" err="1">
                <a:solidFill>
                  <a:srgbClr val="C00000"/>
                </a:solidFill>
                <a:latin typeface="Arial"/>
                <a:cs typeface="Arial"/>
              </a:rPr>
              <a:t>aq</a:t>
            </a:r>
            <a:r>
              <a:rPr lang="fr-FR" sz="2775" b="1" spc="-7" baseline="-25000" dirty="0">
                <a:solidFill>
                  <a:srgbClr val="C00000"/>
                </a:solidFill>
                <a:latin typeface="Arial"/>
                <a:cs typeface="Arial"/>
              </a:rPr>
              <a:t>)</a:t>
            </a:r>
            <a:endParaRPr sz="2775" baseline="40540" dirty="0">
              <a:solidFill>
                <a:srgbClr val="C00000"/>
              </a:solidFill>
              <a:latin typeface="Arial"/>
              <a:cs typeface="Arial"/>
            </a:endParaRPr>
          </a:p>
          <a:p>
            <a:pPr marL="862965" algn="ctr">
              <a:lnSpc>
                <a:spcPts val="1650"/>
              </a:lnSpc>
              <a:tabLst>
                <a:tab pos="2173605" algn="l"/>
                <a:tab pos="3712845" algn="l"/>
                <a:tab pos="5057775" algn="l"/>
                <a:tab pos="6233795" algn="l"/>
                <a:tab pos="6680834" algn="l"/>
                <a:tab pos="7543165" algn="l"/>
              </a:tabLst>
            </a:pPr>
            <a:r>
              <a:rPr sz="1850" b="1" spc="-5" dirty="0">
                <a:latin typeface="Arial"/>
                <a:cs typeface="Arial"/>
              </a:rPr>
              <a:t>	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3673678"/>
            <a:ext cx="805053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270"/>
              </a:lnSpc>
              <a:spcBef>
                <a:spcPts val="100"/>
              </a:spcBef>
              <a:tabLst>
                <a:tab pos="3429635" algn="l"/>
              </a:tabLst>
            </a:pPr>
            <a:r>
              <a:rPr sz="3200" i="1" spc="-5" dirty="0" err="1">
                <a:latin typeface="Arial"/>
                <a:cs typeface="Arial"/>
              </a:rPr>
              <a:t>Titrage</a:t>
            </a:r>
            <a:r>
              <a:rPr lang="fr-FR" sz="3200" i="1" spc="-5" dirty="0">
                <a:latin typeface="Arial"/>
                <a:cs typeface="Arial"/>
              </a:rPr>
              <a:t> colorimétrique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des</a:t>
            </a:r>
            <a:r>
              <a:rPr sz="3200" i="1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ions</a:t>
            </a:r>
            <a:r>
              <a:rPr sz="3200" i="1" dirty="0">
                <a:latin typeface="Arial"/>
                <a:cs typeface="Arial"/>
              </a:rPr>
              <a:t> </a:t>
            </a:r>
            <a:r>
              <a:rPr lang="fr-FR" sz="3600" i="1" dirty="0">
                <a:latin typeface="Arial"/>
                <a:cs typeface="Arial"/>
              </a:rPr>
              <a:t>I</a:t>
            </a:r>
            <a:r>
              <a:rPr lang="fr-FR" sz="3600" i="1" baseline="-25000" dirty="0">
                <a:latin typeface="Arial"/>
                <a:cs typeface="Arial"/>
              </a:rPr>
              <a:t>3</a:t>
            </a:r>
            <a:r>
              <a:rPr lang="fr-FR" sz="3200" i="1" baseline="50000" dirty="0">
                <a:latin typeface="Arial"/>
                <a:cs typeface="Arial"/>
              </a:rPr>
              <a:t>-</a:t>
            </a:r>
            <a:r>
              <a:rPr lang="fr-FR" sz="3200" i="1" spc="-45" baseline="50000" dirty="0">
                <a:latin typeface="Arial"/>
                <a:cs typeface="Arial"/>
              </a:rPr>
              <a:t> </a:t>
            </a:r>
            <a:r>
              <a:rPr lang="fr-FR" sz="3200" i="1" spc="-45" dirty="0">
                <a:latin typeface="Arial"/>
                <a:cs typeface="Arial"/>
              </a:rPr>
              <a:t>(K°</a:t>
            </a:r>
            <a:r>
              <a:rPr lang="fr-FR" sz="3200" i="1" dirty="0">
                <a:latin typeface="Arial MT"/>
                <a:cs typeface="Arial MT"/>
              </a:rPr>
              <a:t>≈10</a:t>
            </a:r>
            <a:r>
              <a:rPr lang="fr-FR" sz="3200" i="1" baseline="30000" dirty="0">
                <a:latin typeface="Arial MT"/>
                <a:cs typeface="Arial MT"/>
              </a:rPr>
              <a:t>15,3</a:t>
            </a:r>
            <a:r>
              <a:rPr lang="fr-FR" sz="3200" i="1" dirty="0">
                <a:latin typeface="Arial MT"/>
                <a:cs typeface="Arial MT"/>
              </a:rPr>
              <a:t>)</a:t>
            </a:r>
            <a:r>
              <a:rPr lang="fr-FR" sz="3200" i="1" spc="-45" dirty="0">
                <a:latin typeface="Arial"/>
                <a:cs typeface="Arial"/>
              </a:rPr>
              <a:t> </a:t>
            </a:r>
            <a:endParaRPr sz="3200" i="1" dirty="0">
              <a:latin typeface="Arial"/>
              <a:cs typeface="Arial"/>
            </a:endParaRPr>
          </a:p>
          <a:p>
            <a:pPr marL="93345" algn="ctr">
              <a:lnSpc>
                <a:spcPts val="1650"/>
              </a:lnSpc>
            </a:pPr>
            <a:endParaRPr sz="1850" dirty="0">
              <a:latin typeface="Arial"/>
              <a:cs typeface="Arial"/>
            </a:endParaRPr>
          </a:p>
          <a:p>
            <a:pPr marL="38100">
              <a:lnSpc>
                <a:spcPts val="3265"/>
              </a:lnSpc>
              <a:spcBef>
                <a:spcPts val="1260"/>
              </a:spcBef>
              <a:tabLst>
                <a:tab pos="921385" algn="l"/>
                <a:tab pos="3151505" algn="l"/>
                <a:tab pos="4572635" algn="l"/>
              </a:tabLst>
            </a:pPr>
            <a:r>
              <a:rPr lang="fr-FR" sz="3600" b="1" dirty="0">
                <a:latin typeface="Arial"/>
                <a:cs typeface="Arial"/>
              </a:rPr>
              <a:t>I</a:t>
            </a:r>
            <a:r>
              <a:rPr lang="fr-FR" sz="3200" b="1" baseline="40540" dirty="0">
                <a:latin typeface="Arial"/>
                <a:cs typeface="Arial"/>
              </a:rPr>
              <a:t>-</a:t>
            </a:r>
            <a:r>
              <a:rPr lang="fr-FR" sz="3200" b="1" spc="-7" baseline="-25000" dirty="0">
                <a:latin typeface="Arial"/>
                <a:cs typeface="Arial"/>
              </a:rPr>
              <a:t>3 (</a:t>
            </a:r>
            <a:r>
              <a:rPr lang="fr-FR" sz="3200" b="1" spc="-7" baseline="-25000" dirty="0" err="1">
                <a:latin typeface="Arial"/>
                <a:cs typeface="Arial"/>
              </a:rPr>
              <a:t>aq</a:t>
            </a:r>
            <a:r>
              <a:rPr lang="fr-FR" sz="3200" b="1" spc="-7" baseline="-25000" dirty="0">
                <a:latin typeface="Arial"/>
                <a:cs typeface="Arial"/>
              </a:rPr>
              <a:t>) </a:t>
            </a:r>
            <a:r>
              <a:rPr sz="3200" dirty="0">
                <a:latin typeface="Arial MT"/>
                <a:cs typeface="Arial MT"/>
              </a:rPr>
              <a:t>+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2</a:t>
            </a:r>
            <a:r>
              <a:rPr lang="fr-FR" sz="3200" spc="-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</a:t>
            </a:r>
            <a:r>
              <a:rPr lang="fr-FR" sz="3200" spc="150" baseline="-25000" dirty="0">
                <a:latin typeface="Arial MT"/>
                <a:cs typeface="Arial MT"/>
              </a:rPr>
              <a:t>2</a:t>
            </a:r>
            <a:r>
              <a:rPr sz="3200" dirty="0">
                <a:latin typeface="Arial MT"/>
                <a:cs typeface="Arial MT"/>
              </a:rPr>
              <a:t>O</a:t>
            </a:r>
            <a:r>
              <a:rPr lang="fr-FR" sz="3200" baseline="-25000" dirty="0">
                <a:latin typeface="Arial MT"/>
                <a:cs typeface="Arial MT"/>
              </a:rPr>
              <a:t>3</a:t>
            </a:r>
            <a:r>
              <a:rPr sz="2775" baseline="40540" dirty="0">
                <a:latin typeface="Arial MT"/>
                <a:cs typeface="Arial MT"/>
              </a:rPr>
              <a:t>2-</a:t>
            </a:r>
            <a:r>
              <a:rPr lang="fr-FR" sz="2775" b="1" spc="-7" baseline="-25000" dirty="0">
                <a:latin typeface="Arial"/>
                <a:cs typeface="Arial"/>
              </a:rPr>
              <a:t> </a:t>
            </a:r>
            <a:r>
              <a:rPr lang="fr-FR" sz="2775" spc="-7" baseline="-25000" dirty="0">
                <a:latin typeface="Arial"/>
                <a:cs typeface="Arial"/>
              </a:rPr>
              <a:t>(</a:t>
            </a:r>
            <a:r>
              <a:rPr lang="fr-FR" sz="2775" spc="-7" baseline="-25000" dirty="0" err="1">
                <a:latin typeface="Arial"/>
                <a:cs typeface="Arial"/>
              </a:rPr>
              <a:t>aq</a:t>
            </a:r>
            <a:r>
              <a:rPr lang="fr-FR" sz="2775" spc="-7" baseline="-25000" dirty="0">
                <a:latin typeface="Arial"/>
                <a:cs typeface="Arial"/>
              </a:rPr>
              <a:t>)</a:t>
            </a:r>
            <a:r>
              <a:rPr lang="fr-FR" sz="2775" baseline="40540" dirty="0">
                <a:latin typeface="Arial MT"/>
                <a:cs typeface="Arial MT"/>
              </a:rPr>
              <a:t>  </a:t>
            </a:r>
            <a:r>
              <a:rPr sz="3200" dirty="0">
                <a:latin typeface="Arial MT"/>
                <a:cs typeface="Arial MT"/>
              </a:rPr>
              <a:t>→ 3I</a:t>
            </a:r>
            <a:r>
              <a:rPr sz="2775" baseline="40540" dirty="0">
                <a:latin typeface="Arial MT"/>
                <a:cs typeface="Arial MT"/>
              </a:rPr>
              <a:t>-</a:t>
            </a:r>
            <a:r>
              <a:rPr lang="fr-FR" sz="2775" baseline="40540" dirty="0">
                <a:latin typeface="Arial MT"/>
                <a:cs typeface="Arial MT"/>
              </a:rPr>
              <a:t> </a:t>
            </a:r>
            <a:r>
              <a:rPr lang="fr-FR" sz="3200" spc="-7" baseline="-25000" dirty="0">
                <a:latin typeface="Arial"/>
                <a:cs typeface="Arial"/>
              </a:rPr>
              <a:t>(</a:t>
            </a:r>
            <a:r>
              <a:rPr lang="fr-FR" sz="3200" spc="-7" baseline="-25000" dirty="0" err="1">
                <a:latin typeface="Arial"/>
                <a:cs typeface="Arial"/>
              </a:rPr>
              <a:t>aq</a:t>
            </a:r>
            <a:r>
              <a:rPr lang="fr-FR" sz="3200" spc="-7" baseline="-25000" dirty="0">
                <a:latin typeface="Arial"/>
                <a:cs typeface="Arial"/>
              </a:rPr>
              <a:t>)</a:t>
            </a:r>
            <a:r>
              <a:rPr lang="fr-FR" sz="3200" baseline="405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+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</a:t>
            </a:r>
            <a:r>
              <a:rPr lang="fr-FR" sz="3200" spc="130" baseline="-25000" dirty="0">
                <a:latin typeface="Arial MT"/>
                <a:cs typeface="Arial MT"/>
              </a:rPr>
              <a:t>4</a:t>
            </a:r>
            <a:r>
              <a:rPr sz="3200" spc="-5" dirty="0">
                <a:latin typeface="Arial MT"/>
                <a:cs typeface="Arial MT"/>
              </a:rPr>
              <a:t>O</a:t>
            </a:r>
            <a:r>
              <a:rPr lang="fr-FR" sz="3200" spc="-5" baseline="-25000" dirty="0">
                <a:latin typeface="Arial MT"/>
                <a:cs typeface="Arial MT"/>
              </a:rPr>
              <a:t>6</a:t>
            </a:r>
            <a:r>
              <a:rPr sz="2775" spc="-7" baseline="40540" dirty="0">
                <a:latin typeface="Arial MT"/>
                <a:cs typeface="Arial MT"/>
              </a:rPr>
              <a:t>2-</a:t>
            </a:r>
            <a:r>
              <a:rPr lang="fr-FR" sz="2775" spc="-7" baseline="-25000" dirty="0">
                <a:latin typeface="Arial"/>
                <a:cs typeface="Arial"/>
              </a:rPr>
              <a:t> (</a:t>
            </a:r>
            <a:r>
              <a:rPr lang="fr-FR" sz="2775" spc="-7" baseline="-25000" dirty="0" err="1">
                <a:latin typeface="Arial"/>
                <a:cs typeface="Arial"/>
              </a:rPr>
              <a:t>aq</a:t>
            </a:r>
            <a:r>
              <a:rPr lang="fr-FR" sz="2775" spc="-7" baseline="-25000" dirty="0">
                <a:latin typeface="Arial"/>
                <a:cs typeface="Arial"/>
              </a:rPr>
              <a:t>)</a:t>
            </a:r>
            <a:r>
              <a:rPr lang="fr-FR" sz="2775" baseline="40540" dirty="0">
                <a:latin typeface="Arial MT"/>
                <a:cs typeface="Arial MT"/>
              </a:rPr>
              <a:t> </a:t>
            </a:r>
            <a:endParaRPr sz="2775" baseline="40540" dirty="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098885" y="3930650"/>
            <a:ext cx="1224280" cy="2664460"/>
            <a:chOff x="7992110" y="4464050"/>
            <a:chExt cx="1224280" cy="2664460"/>
          </a:xfrm>
        </p:grpSpPr>
        <p:sp>
          <p:nvSpPr>
            <p:cNvPr id="6" name="object 6"/>
            <p:cNvSpPr/>
            <p:nvPr/>
          </p:nvSpPr>
          <p:spPr>
            <a:xfrm>
              <a:off x="7992110" y="6408420"/>
              <a:ext cx="720090" cy="720090"/>
            </a:xfrm>
            <a:custGeom>
              <a:avLst/>
              <a:gdLst/>
              <a:ahLst/>
              <a:cxnLst/>
              <a:rect l="l" t="t" r="r" b="b"/>
              <a:pathLst>
                <a:path w="720090" h="720090">
                  <a:moveTo>
                    <a:pt x="720090" y="0"/>
                  </a:moveTo>
                  <a:lnTo>
                    <a:pt x="0" y="0"/>
                  </a:lnTo>
                  <a:lnTo>
                    <a:pt x="0" y="720089"/>
                  </a:lnTo>
                  <a:lnTo>
                    <a:pt x="359410" y="720089"/>
                  </a:lnTo>
                  <a:lnTo>
                    <a:pt x="720090" y="720089"/>
                  </a:lnTo>
                  <a:lnTo>
                    <a:pt x="720090" y="0"/>
                  </a:lnTo>
                  <a:close/>
                </a:path>
              </a:pathLst>
            </a:custGeom>
            <a:solidFill>
              <a:srgbClr val="CEE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992110" y="6047739"/>
              <a:ext cx="720090" cy="1080770"/>
            </a:xfrm>
            <a:custGeom>
              <a:avLst/>
              <a:gdLst/>
              <a:ahLst/>
              <a:cxnLst/>
              <a:rect l="l" t="t" r="r" b="b"/>
              <a:pathLst>
                <a:path w="720090" h="1080770">
                  <a:moveTo>
                    <a:pt x="359410" y="1080770"/>
                  </a:moveTo>
                  <a:lnTo>
                    <a:pt x="0" y="1080770"/>
                  </a:lnTo>
                  <a:lnTo>
                    <a:pt x="0" y="360680"/>
                  </a:lnTo>
                  <a:lnTo>
                    <a:pt x="720090" y="360680"/>
                  </a:lnTo>
                  <a:lnTo>
                    <a:pt x="720090" y="1080770"/>
                  </a:lnTo>
                  <a:lnTo>
                    <a:pt x="359410" y="1080770"/>
                  </a:lnTo>
                  <a:close/>
                </a:path>
                <a:path w="720090" h="1080770">
                  <a:moveTo>
                    <a:pt x="0" y="0"/>
                  </a:moveTo>
                  <a:lnTo>
                    <a:pt x="0" y="360680"/>
                  </a:lnTo>
                </a:path>
              </a:pathLst>
            </a:custGeom>
            <a:ln w="17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651240" y="6695439"/>
              <a:ext cx="565150" cy="0"/>
            </a:xfrm>
            <a:custGeom>
              <a:avLst/>
              <a:gdLst/>
              <a:ahLst/>
              <a:cxnLst/>
              <a:rect l="l" t="t" r="r" b="b"/>
              <a:pathLst>
                <a:path w="565150">
                  <a:moveTo>
                    <a:pt x="56515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496300" y="664210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161290" y="0"/>
                  </a:moveTo>
                  <a:lnTo>
                    <a:pt x="0" y="53340"/>
                  </a:lnTo>
                  <a:lnTo>
                    <a:pt x="161290" y="107950"/>
                  </a:lnTo>
                  <a:lnTo>
                    <a:pt x="161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64500" y="4464050"/>
              <a:ext cx="575310" cy="1656080"/>
            </a:xfrm>
            <a:custGeom>
              <a:avLst/>
              <a:gdLst/>
              <a:ahLst/>
              <a:cxnLst/>
              <a:rect l="l" t="t" r="r" b="b"/>
              <a:pathLst>
                <a:path w="575309" h="1656079">
                  <a:moveTo>
                    <a:pt x="287020" y="0"/>
                  </a:moveTo>
                  <a:lnTo>
                    <a:pt x="287020" y="1656080"/>
                  </a:lnTo>
                </a:path>
                <a:path w="575309" h="1656079">
                  <a:moveTo>
                    <a:pt x="0" y="431800"/>
                  </a:moveTo>
                  <a:lnTo>
                    <a:pt x="575309" y="431800"/>
                  </a:lnTo>
                </a:path>
              </a:pathLst>
            </a:custGeom>
            <a:ln w="17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506460" y="5256529"/>
              <a:ext cx="312511" cy="45719"/>
            </a:xfrm>
            <a:custGeom>
              <a:avLst/>
              <a:gdLst/>
              <a:ahLst/>
              <a:cxnLst/>
              <a:rect l="l" t="t" r="r" b="b"/>
              <a:pathLst>
                <a:path w="421640">
                  <a:moveTo>
                    <a:pt x="42164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351520" y="520191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59" y="0"/>
                  </a:moveTo>
                  <a:lnTo>
                    <a:pt x="0" y="54609"/>
                  </a:lnTo>
                  <a:lnTo>
                    <a:pt x="162559" y="10794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712200" y="6047739"/>
              <a:ext cx="0" cy="360680"/>
            </a:xfrm>
            <a:custGeom>
              <a:avLst/>
              <a:gdLst/>
              <a:ahLst/>
              <a:cxnLst/>
              <a:rect l="l" t="t" r="r" b="b"/>
              <a:pathLst>
                <a:path h="360679">
                  <a:moveTo>
                    <a:pt x="0" y="0"/>
                  </a:moveTo>
                  <a:lnTo>
                    <a:pt x="0" y="360680"/>
                  </a:lnTo>
                </a:path>
              </a:pathLst>
            </a:custGeom>
            <a:ln w="17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57118" y="5942329"/>
            <a:ext cx="374451" cy="64008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28100" y="4511777"/>
            <a:ext cx="994566" cy="52579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183EF8B-A200-413A-90A0-3B5CC09D7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25" y="5695889"/>
            <a:ext cx="7360252" cy="932299"/>
          </a:xfrm>
          <a:prstGeom prst="rect">
            <a:avLst/>
          </a:prstGeom>
          <a:noFill/>
          <a:ln w="254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23669" y="699770"/>
            <a:ext cx="3345815" cy="1461939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00990" marR="5080" indent="-288290">
              <a:lnSpc>
                <a:spcPts val="5360"/>
              </a:lnSpc>
              <a:spcBef>
                <a:spcPts val="600"/>
              </a:spcBef>
            </a:pPr>
            <a:r>
              <a:rPr sz="4800" b="1" spc="-10" dirty="0">
                <a:solidFill>
                  <a:schemeClr val="tx2"/>
                </a:solidFill>
                <a:latin typeface="Arial"/>
                <a:cs typeface="Arial"/>
              </a:rPr>
              <a:t>R</a:t>
            </a:r>
            <a:r>
              <a:rPr sz="4800" b="1" spc="-5" dirty="0">
                <a:solidFill>
                  <a:schemeClr val="tx2"/>
                </a:solidFill>
                <a:latin typeface="Arial"/>
                <a:cs typeface="Arial"/>
              </a:rPr>
              <a:t>en</a:t>
            </a:r>
            <a:r>
              <a:rPr sz="4800" b="1" spc="5" dirty="0">
                <a:solidFill>
                  <a:schemeClr val="tx2"/>
                </a:solidFill>
                <a:latin typeface="Arial"/>
                <a:cs typeface="Arial"/>
              </a:rPr>
              <a:t>d</a:t>
            </a:r>
            <a:r>
              <a:rPr sz="4800" b="1" spc="-5" dirty="0">
                <a:solidFill>
                  <a:schemeClr val="tx2"/>
                </a:solidFill>
                <a:latin typeface="Arial"/>
                <a:cs typeface="Arial"/>
              </a:rPr>
              <a:t>e</a:t>
            </a:r>
            <a:r>
              <a:rPr sz="4800" b="1" spc="-10" dirty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sz="4800" b="1" spc="-5" dirty="0">
                <a:solidFill>
                  <a:schemeClr val="tx2"/>
                </a:solidFill>
                <a:latin typeface="Arial"/>
                <a:cs typeface="Arial"/>
              </a:rPr>
              <a:t>e</a:t>
            </a:r>
            <a:r>
              <a:rPr sz="4800" b="1" spc="5" dirty="0">
                <a:solidFill>
                  <a:schemeClr val="tx2"/>
                </a:solidFill>
                <a:latin typeface="Arial"/>
                <a:cs typeface="Arial"/>
              </a:rPr>
              <a:t>n</a:t>
            </a: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t  </a:t>
            </a:r>
            <a:r>
              <a:rPr sz="4800" b="1" spc="-5" dirty="0">
                <a:solidFill>
                  <a:schemeClr val="tx2"/>
                </a:solidFill>
                <a:latin typeface="Arial"/>
                <a:cs typeface="Arial"/>
              </a:rPr>
              <a:t>faradique</a:t>
            </a:r>
            <a:endParaRPr sz="48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pc="-285" dirty="0"/>
              <a:t>η</a:t>
            </a:r>
            <a:r>
              <a:rPr spc="15" dirty="0"/>
              <a:t>=</a:t>
            </a:r>
            <a:r>
              <a:rPr spc="-635" dirty="0"/>
              <a:t> </a:t>
            </a:r>
            <a:r>
              <a:rPr sz="8175" i="1" spc="577" baseline="39755" dirty="0">
                <a:latin typeface="Times New Roman"/>
                <a:cs typeface="Times New Roman"/>
              </a:rPr>
              <a:t>q</a:t>
            </a:r>
            <a:r>
              <a:rPr sz="4875" i="1" spc="22" baseline="44444" dirty="0">
                <a:latin typeface="Times New Roman"/>
                <a:cs typeface="Times New Roman"/>
              </a:rPr>
              <a:t>u</a:t>
            </a:r>
            <a:endParaRPr sz="4875" baseline="44444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53959" y="1377950"/>
            <a:ext cx="758190" cy="33020"/>
          </a:xfrm>
          <a:custGeom>
            <a:avLst/>
            <a:gdLst/>
            <a:ahLst/>
            <a:cxnLst/>
            <a:rect l="l" t="t" r="r" b="b"/>
            <a:pathLst>
              <a:path w="758190" h="33019">
                <a:moveTo>
                  <a:pt x="758190" y="0"/>
                </a:moveTo>
                <a:lnTo>
                  <a:pt x="0" y="0"/>
                </a:lnTo>
                <a:lnTo>
                  <a:pt x="0" y="33020"/>
                </a:lnTo>
                <a:lnTo>
                  <a:pt x="758190" y="33020"/>
                </a:lnTo>
                <a:lnTo>
                  <a:pt x="7581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47609" y="1361439"/>
            <a:ext cx="653415" cy="859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5450" i="1" spc="10" dirty="0">
                <a:latin typeface="Times New Roman"/>
                <a:cs typeface="Times New Roman"/>
              </a:rPr>
              <a:t>q</a:t>
            </a:r>
            <a:r>
              <a:rPr sz="5450" i="1" spc="-470" dirty="0">
                <a:latin typeface="Times New Roman"/>
                <a:cs typeface="Times New Roman"/>
              </a:rPr>
              <a:t> </a:t>
            </a:r>
            <a:r>
              <a:rPr sz="4875" i="1" spc="7" baseline="-17948" dirty="0">
                <a:latin typeface="Times New Roman"/>
                <a:cs typeface="Times New Roman"/>
              </a:rPr>
              <a:t>f</a:t>
            </a:r>
            <a:endParaRPr sz="4875" baseline="-17948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51829" y="3496309"/>
            <a:ext cx="4333875" cy="3075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4455" algn="ctr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 MT"/>
                <a:cs typeface="Arial MT"/>
              </a:rPr>
              <a:t>I</a:t>
            </a:r>
            <a:r>
              <a:rPr sz="2600" spc="-4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:</a:t>
            </a:r>
            <a:r>
              <a:rPr sz="2600" spc="-4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Intensité</a:t>
            </a:r>
            <a:endParaRPr sz="2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2600" spc="-865" dirty="0">
                <a:latin typeface="Arial MT"/>
                <a:cs typeface="Arial MT"/>
              </a:rPr>
              <a:t>ΔT</a:t>
            </a:r>
            <a:r>
              <a:rPr lang="fr-FR" sz="2600" spc="-865" dirty="0">
                <a:latin typeface="Arial MT"/>
                <a:cs typeface="Arial MT"/>
              </a:rPr>
              <a:t>       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: </a:t>
            </a:r>
            <a:r>
              <a:rPr sz="2600" spc="-5" dirty="0">
                <a:latin typeface="Arial MT"/>
                <a:cs typeface="Arial MT"/>
              </a:rPr>
              <a:t>D</a:t>
            </a:r>
            <a:r>
              <a:rPr sz="2600" spc="-10" dirty="0">
                <a:latin typeface="Arial MT"/>
                <a:cs typeface="Arial MT"/>
              </a:rPr>
              <a:t>u</a:t>
            </a:r>
            <a:r>
              <a:rPr sz="2600" dirty="0">
                <a:latin typeface="Arial MT"/>
                <a:cs typeface="Arial MT"/>
              </a:rPr>
              <a:t>r</a:t>
            </a:r>
            <a:r>
              <a:rPr sz="2600" spc="-10" dirty="0">
                <a:latin typeface="Arial MT"/>
                <a:cs typeface="Arial MT"/>
              </a:rPr>
              <a:t>é</a:t>
            </a:r>
            <a:r>
              <a:rPr sz="2600" dirty="0">
                <a:latin typeface="Arial MT"/>
                <a:cs typeface="Arial MT"/>
              </a:rPr>
              <a:t>e de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l</a:t>
            </a:r>
            <a:r>
              <a:rPr sz="2600" dirty="0">
                <a:latin typeface="Arial MT"/>
                <a:cs typeface="Arial MT"/>
              </a:rPr>
              <a:t>'</a:t>
            </a:r>
            <a:r>
              <a:rPr sz="2600" spc="-10" dirty="0">
                <a:latin typeface="Arial MT"/>
                <a:cs typeface="Arial MT"/>
              </a:rPr>
              <a:t>é</a:t>
            </a:r>
            <a:r>
              <a:rPr sz="2600" spc="-5" dirty="0">
                <a:latin typeface="Arial MT"/>
                <a:cs typeface="Arial MT"/>
              </a:rPr>
              <a:t>l</a:t>
            </a:r>
            <a:r>
              <a:rPr sz="2600" dirty="0">
                <a:latin typeface="Arial MT"/>
                <a:cs typeface="Arial MT"/>
              </a:rPr>
              <a:t>ect</a:t>
            </a:r>
            <a:r>
              <a:rPr sz="2600" spc="-10" dirty="0">
                <a:latin typeface="Arial MT"/>
                <a:cs typeface="Arial MT"/>
              </a:rPr>
              <a:t>r</a:t>
            </a:r>
            <a:r>
              <a:rPr sz="2600" dirty="0">
                <a:latin typeface="Arial MT"/>
                <a:cs typeface="Arial MT"/>
              </a:rPr>
              <a:t>o</a:t>
            </a:r>
            <a:r>
              <a:rPr sz="2600" spc="-5" dirty="0">
                <a:latin typeface="Arial MT"/>
                <a:cs typeface="Arial MT"/>
              </a:rPr>
              <a:t>lyse</a:t>
            </a:r>
            <a:endParaRPr sz="2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 dirty="0">
              <a:latin typeface="Arial MT"/>
              <a:cs typeface="Arial MT"/>
            </a:endParaRPr>
          </a:p>
          <a:p>
            <a:pPr marL="63500" marR="55880" algn="ctr">
              <a:lnSpc>
                <a:spcPts val="3010"/>
              </a:lnSpc>
            </a:pPr>
            <a:r>
              <a:rPr sz="2600" spc="-5" dirty="0">
                <a:latin typeface="Arial MT"/>
                <a:cs typeface="Arial MT"/>
              </a:rPr>
              <a:t>n(ClO</a:t>
            </a:r>
            <a:r>
              <a:rPr sz="2250" spc="-7" baseline="40740" dirty="0">
                <a:latin typeface="Arial MT"/>
                <a:cs typeface="Arial MT"/>
              </a:rPr>
              <a:t>-</a:t>
            </a:r>
            <a:r>
              <a:rPr sz="2600" spc="-5" dirty="0">
                <a:latin typeface="Arial MT"/>
                <a:cs typeface="Arial MT"/>
              </a:rPr>
              <a:t>)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: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Quantité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de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matière</a:t>
            </a:r>
            <a:r>
              <a:rPr lang="fr-FR" sz="2600" spc="-5" dirty="0">
                <a:latin typeface="Arial MT"/>
                <a:cs typeface="Arial MT"/>
              </a:rPr>
              <a:t> de </a:t>
            </a:r>
            <a:r>
              <a:rPr sz="2600" spc="-705" dirty="0">
                <a:latin typeface="Arial MT"/>
                <a:cs typeface="Arial MT"/>
              </a:rPr>
              <a:t> </a:t>
            </a:r>
            <a:r>
              <a:rPr sz="2600" spc="-5" dirty="0" err="1">
                <a:latin typeface="Arial MT"/>
                <a:cs typeface="Arial MT"/>
              </a:rPr>
              <a:t>ClO</a:t>
            </a:r>
            <a:r>
              <a:rPr sz="2250" spc="-7" baseline="40740" dirty="0">
                <a:latin typeface="Arial MT"/>
                <a:cs typeface="Arial MT"/>
              </a:rPr>
              <a:t>-</a:t>
            </a:r>
            <a:r>
              <a:rPr lang="fr-FR" sz="2250" spc="-7" baseline="40740" dirty="0">
                <a:latin typeface="Arial MT"/>
                <a:cs typeface="Arial MT"/>
              </a:rPr>
              <a:t> </a:t>
            </a:r>
            <a:r>
              <a:rPr lang="fr-FR" sz="2250" spc="-7" dirty="0">
                <a:latin typeface="Arial MT"/>
                <a:cs typeface="Arial MT"/>
              </a:rPr>
              <a:t>formée</a:t>
            </a:r>
            <a:endParaRPr sz="2250" dirty="0">
              <a:latin typeface="Arial MT"/>
              <a:cs typeface="Arial MT"/>
            </a:endParaRPr>
          </a:p>
          <a:p>
            <a:pPr marL="1270" algn="ctr">
              <a:lnSpc>
                <a:spcPct val="100000"/>
              </a:lnSpc>
              <a:spcBef>
                <a:spcPts val="2605"/>
              </a:spcBef>
            </a:pPr>
            <a:r>
              <a:rPr sz="2600" dirty="0">
                <a:latin typeface="Arial MT"/>
                <a:cs typeface="Arial MT"/>
              </a:rPr>
              <a:t>F</a:t>
            </a:r>
            <a:r>
              <a:rPr sz="2600" spc="-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=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96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500</a:t>
            </a:r>
            <a:r>
              <a:rPr sz="2600" spc="-2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C/mol</a:t>
            </a:r>
            <a:endParaRPr sz="26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900" y="4409440"/>
            <a:ext cx="969010" cy="868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5500" spc="-285" dirty="0">
                <a:latin typeface="Lucida Sans Unicode"/>
                <a:cs typeface="Lucida Sans Unicode"/>
              </a:rPr>
              <a:t>η</a:t>
            </a:r>
            <a:r>
              <a:rPr sz="5500" spc="10" dirty="0">
                <a:latin typeface="Lucida Sans Unicode"/>
                <a:cs typeface="Lucida Sans Unicode"/>
              </a:rPr>
              <a:t>=</a:t>
            </a:r>
            <a:endParaRPr sz="5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72869" y="4925059"/>
            <a:ext cx="3624579" cy="33020"/>
          </a:xfrm>
          <a:custGeom>
            <a:avLst/>
            <a:gdLst/>
            <a:ahLst/>
            <a:cxnLst/>
            <a:rect l="l" t="t" r="r" b="b"/>
            <a:pathLst>
              <a:path w="3624579" h="33020">
                <a:moveTo>
                  <a:pt x="3624579" y="0"/>
                </a:moveTo>
                <a:lnTo>
                  <a:pt x="0" y="0"/>
                </a:lnTo>
                <a:lnTo>
                  <a:pt x="0" y="33019"/>
                </a:lnTo>
                <a:lnTo>
                  <a:pt x="3624579" y="33019"/>
                </a:lnTo>
                <a:lnTo>
                  <a:pt x="3624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80489" y="3888232"/>
            <a:ext cx="3623310" cy="188976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830"/>
              </a:spcBef>
            </a:pPr>
            <a:r>
              <a:rPr sz="5500" spc="-5" dirty="0">
                <a:latin typeface="Times New Roman"/>
                <a:cs typeface="Times New Roman"/>
              </a:rPr>
              <a:t>2</a:t>
            </a:r>
            <a:r>
              <a:rPr sz="5500" dirty="0">
                <a:latin typeface="Times New Roman"/>
                <a:cs typeface="Times New Roman"/>
              </a:rPr>
              <a:t>.F</a:t>
            </a:r>
            <a:r>
              <a:rPr sz="5500" spc="5" dirty="0">
                <a:latin typeface="Times New Roman"/>
                <a:cs typeface="Times New Roman"/>
              </a:rPr>
              <a:t>.n</a:t>
            </a:r>
            <a:r>
              <a:rPr sz="5500" spc="-685" dirty="0">
                <a:latin typeface="Times New Roman"/>
                <a:cs typeface="Times New Roman"/>
              </a:rPr>
              <a:t> </a:t>
            </a:r>
            <a:r>
              <a:rPr sz="5500" spc="295" dirty="0">
                <a:latin typeface="Lucida Sans Unicode"/>
                <a:cs typeface="Lucida Sans Unicode"/>
              </a:rPr>
              <a:t>(</a:t>
            </a:r>
            <a:r>
              <a:rPr sz="5500" i="1" spc="-5" dirty="0">
                <a:latin typeface="Times New Roman"/>
                <a:cs typeface="Times New Roman"/>
              </a:rPr>
              <a:t>Cl</a:t>
            </a:r>
            <a:r>
              <a:rPr sz="5500" i="1" spc="-20" dirty="0">
                <a:latin typeface="Times New Roman"/>
                <a:cs typeface="Times New Roman"/>
              </a:rPr>
              <a:t>O</a:t>
            </a:r>
            <a:r>
              <a:rPr sz="4950" spc="359" baseline="48821" dirty="0">
                <a:latin typeface="Lucida Sans Unicode"/>
                <a:cs typeface="Lucida Sans Unicode"/>
              </a:rPr>
              <a:t>−</a:t>
            </a:r>
            <a:r>
              <a:rPr sz="5500" spc="85" dirty="0">
                <a:latin typeface="Lucida Sans Unicode"/>
                <a:cs typeface="Lucida Sans Unicode"/>
              </a:rPr>
              <a:t>)</a:t>
            </a:r>
            <a:endParaRPr sz="5500">
              <a:latin typeface="Lucida Sans Unicode"/>
              <a:cs typeface="Lucida Sans Unicode"/>
            </a:endParaRPr>
          </a:p>
          <a:p>
            <a:pPr marL="1021715">
              <a:lnSpc>
                <a:spcPct val="100000"/>
              </a:lnSpc>
              <a:spcBef>
                <a:spcPts val="740"/>
              </a:spcBef>
            </a:pPr>
            <a:r>
              <a:rPr sz="5500" i="1" spc="-10" dirty="0">
                <a:latin typeface="Times New Roman"/>
                <a:cs typeface="Times New Roman"/>
              </a:rPr>
              <a:t>I</a:t>
            </a:r>
            <a:r>
              <a:rPr sz="5500" i="1" dirty="0">
                <a:latin typeface="Times New Roman"/>
                <a:cs typeface="Times New Roman"/>
              </a:rPr>
              <a:t>.</a:t>
            </a:r>
            <a:r>
              <a:rPr sz="5500" i="1" spc="-405" dirty="0">
                <a:latin typeface="Times New Roman"/>
                <a:cs typeface="Times New Roman"/>
              </a:rPr>
              <a:t> </a:t>
            </a:r>
            <a:r>
              <a:rPr sz="5500" spc="15" dirty="0">
                <a:latin typeface="Lucida Sans Unicode"/>
                <a:cs typeface="Lucida Sans Unicode"/>
              </a:rPr>
              <a:t>Δ</a:t>
            </a:r>
            <a:r>
              <a:rPr sz="5500" spc="-1160" dirty="0">
                <a:latin typeface="Lucida Sans Unicode"/>
                <a:cs typeface="Lucida Sans Unicode"/>
              </a:rPr>
              <a:t> </a:t>
            </a:r>
            <a:r>
              <a:rPr sz="5500" i="1" spc="10" dirty="0">
                <a:latin typeface="Times New Roman"/>
                <a:cs typeface="Times New Roman"/>
              </a:rPr>
              <a:t>T</a:t>
            </a:r>
            <a:endParaRPr sz="5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510" y="3384550"/>
            <a:ext cx="5040630" cy="2879090"/>
          </a:xfrm>
          <a:custGeom>
            <a:avLst/>
            <a:gdLst/>
            <a:ahLst/>
            <a:cxnLst/>
            <a:rect l="l" t="t" r="r" b="b"/>
            <a:pathLst>
              <a:path w="5040630" h="2879090">
                <a:moveTo>
                  <a:pt x="2520950" y="2879090"/>
                </a:moveTo>
                <a:lnTo>
                  <a:pt x="0" y="2879090"/>
                </a:lnTo>
                <a:lnTo>
                  <a:pt x="0" y="0"/>
                </a:lnTo>
                <a:lnTo>
                  <a:pt x="5040630" y="0"/>
                </a:lnTo>
                <a:lnTo>
                  <a:pt x="5040630" y="2879090"/>
                </a:lnTo>
                <a:lnTo>
                  <a:pt x="2520950" y="2879090"/>
                </a:lnTo>
                <a:close/>
              </a:path>
            </a:pathLst>
          </a:custGeom>
          <a:ln w="43129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0550" y="287019"/>
            <a:ext cx="63550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Expérience</a:t>
            </a:r>
            <a:r>
              <a:rPr sz="4400" b="1" spc="-8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introductive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3289" y="5347970"/>
            <a:ext cx="8571230" cy="200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latin typeface="Arial MT"/>
                <a:cs typeface="Arial MT"/>
              </a:rPr>
              <a:t>→</a:t>
            </a:r>
            <a:r>
              <a:rPr sz="3300" spc="-10" dirty="0">
                <a:latin typeface="Arial MT"/>
                <a:cs typeface="Arial MT"/>
              </a:rPr>
              <a:t> </a:t>
            </a:r>
            <a:r>
              <a:rPr sz="3300" spc="-5" dirty="0">
                <a:latin typeface="Arial MT"/>
                <a:cs typeface="Arial MT"/>
              </a:rPr>
              <a:t>Réaction </a:t>
            </a:r>
            <a:r>
              <a:rPr sz="3300" spc="-5" dirty="0" err="1">
                <a:latin typeface="Arial MT"/>
                <a:cs typeface="Arial MT"/>
              </a:rPr>
              <a:t>thermodynamiquement</a:t>
            </a:r>
            <a:r>
              <a:rPr sz="3300" spc="10" dirty="0">
                <a:latin typeface="Arial MT"/>
                <a:cs typeface="Arial MT"/>
              </a:rPr>
              <a:t> </a:t>
            </a:r>
            <a:r>
              <a:rPr lang="fr-FR" sz="3300" b="1" spc="-5" dirty="0">
                <a:latin typeface="Arial"/>
                <a:cs typeface="Arial"/>
              </a:rPr>
              <a:t>favorable</a:t>
            </a:r>
            <a:endParaRPr sz="3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400" dirty="0">
              <a:latin typeface="Arial"/>
              <a:cs typeface="Arial"/>
            </a:endParaRPr>
          </a:p>
          <a:p>
            <a:pPr marL="12700">
              <a:lnSpc>
                <a:spcPts val="3375"/>
              </a:lnSpc>
            </a:pPr>
            <a:r>
              <a:rPr sz="3300" dirty="0">
                <a:latin typeface="Arial MT"/>
                <a:cs typeface="Arial MT"/>
              </a:rPr>
              <a:t>→</a:t>
            </a:r>
            <a:r>
              <a:rPr sz="3300" spc="-20" dirty="0">
                <a:latin typeface="Arial MT"/>
                <a:cs typeface="Arial MT"/>
              </a:rPr>
              <a:t> </a:t>
            </a:r>
            <a:r>
              <a:rPr sz="3300" spc="-5" dirty="0">
                <a:latin typeface="Arial MT"/>
                <a:cs typeface="Arial MT"/>
              </a:rPr>
              <a:t>Observation</a:t>
            </a:r>
            <a:r>
              <a:rPr sz="3300" spc="-10" dirty="0">
                <a:latin typeface="Arial MT"/>
                <a:cs typeface="Arial MT"/>
              </a:rPr>
              <a:t> </a:t>
            </a:r>
            <a:r>
              <a:rPr sz="3300" spc="-5" dirty="0">
                <a:latin typeface="Arial MT"/>
                <a:cs typeface="Arial MT"/>
              </a:rPr>
              <a:t>attendue</a:t>
            </a:r>
            <a:r>
              <a:rPr sz="3300" spc="-10" dirty="0">
                <a:latin typeface="Arial MT"/>
                <a:cs typeface="Arial MT"/>
              </a:rPr>
              <a:t> </a:t>
            </a:r>
            <a:r>
              <a:rPr sz="3300" dirty="0">
                <a:latin typeface="Arial MT"/>
                <a:cs typeface="Arial MT"/>
              </a:rPr>
              <a:t>:</a:t>
            </a:r>
            <a:r>
              <a:rPr sz="3300" spc="10" dirty="0">
                <a:latin typeface="Arial MT"/>
                <a:cs typeface="Arial MT"/>
              </a:rPr>
              <a:t> </a:t>
            </a:r>
            <a:r>
              <a:rPr sz="3300" b="1" spc="-5" dirty="0">
                <a:latin typeface="Arial"/>
                <a:cs typeface="Arial"/>
              </a:rPr>
              <a:t>dégagement</a:t>
            </a:r>
            <a:r>
              <a:rPr sz="3300" b="1" spc="-10" dirty="0">
                <a:latin typeface="Arial"/>
                <a:cs typeface="Arial"/>
              </a:rPr>
              <a:t> </a:t>
            </a:r>
            <a:r>
              <a:rPr sz="3300" b="1" spc="-5" dirty="0">
                <a:latin typeface="Arial"/>
                <a:cs typeface="Arial"/>
              </a:rPr>
              <a:t>de</a:t>
            </a:r>
            <a:r>
              <a:rPr sz="3300" b="1" spc="-10" dirty="0">
                <a:latin typeface="Arial"/>
                <a:cs typeface="Arial"/>
              </a:rPr>
              <a:t> </a:t>
            </a:r>
            <a:r>
              <a:rPr sz="3300" b="1" dirty="0">
                <a:latin typeface="Arial"/>
                <a:cs typeface="Arial"/>
              </a:rPr>
              <a:t>H</a:t>
            </a:r>
            <a:r>
              <a:rPr lang="fr-FR" sz="3300" b="1" baseline="-25000" dirty="0">
                <a:latin typeface="Arial"/>
                <a:cs typeface="Arial"/>
              </a:rPr>
              <a:t>2</a:t>
            </a:r>
            <a:endParaRPr sz="3300" baseline="-25000" dirty="0">
              <a:latin typeface="Arial"/>
              <a:cs typeface="Arial"/>
            </a:endParaRPr>
          </a:p>
          <a:p>
            <a:pPr marR="32384" algn="r">
              <a:lnSpc>
                <a:spcPts val="1695"/>
              </a:lnSpc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3789" y="4138929"/>
            <a:ext cx="9033511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479"/>
              </a:lnSpc>
              <a:spcBef>
                <a:spcPts val="100"/>
              </a:spcBef>
              <a:tabLst>
                <a:tab pos="1015365" algn="l"/>
              </a:tabLst>
            </a:pPr>
            <a:r>
              <a:rPr sz="3400" b="1" spc="-5" dirty="0">
                <a:solidFill>
                  <a:srgbClr val="000033"/>
                </a:solidFill>
                <a:latin typeface="Arial"/>
                <a:cs typeface="Arial"/>
              </a:rPr>
              <a:t>Pb</a:t>
            </a:r>
            <a:r>
              <a:rPr lang="fr-FR" sz="3600" b="1" baseline="-25000" dirty="0">
                <a:solidFill>
                  <a:srgbClr val="000033"/>
                </a:solidFill>
                <a:latin typeface="Arial"/>
                <a:cs typeface="Arial"/>
              </a:rPr>
              <a:t>(s) </a:t>
            </a:r>
            <a:r>
              <a:rPr sz="3400" b="1" dirty="0">
                <a:solidFill>
                  <a:srgbClr val="000033"/>
                </a:solidFill>
                <a:latin typeface="Arial"/>
                <a:cs typeface="Arial"/>
              </a:rPr>
              <a:t>+</a:t>
            </a:r>
            <a:r>
              <a:rPr sz="3400" b="1" spc="-4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3400" b="1" dirty="0">
                <a:solidFill>
                  <a:srgbClr val="000033"/>
                </a:solidFill>
                <a:latin typeface="Arial"/>
                <a:cs typeface="Arial"/>
              </a:rPr>
              <a:t>2</a:t>
            </a:r>
            <a:r>
              <a:rPr sz="3400" b="1" spc="-4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3400" b="1" spc="10" dirty="0">
                <a:solidFill>
                  <a:srgbClr val="000033"/>
                </a:solidFill>
                <a:latin typeface="Arial"/>
                <a:cs typeface="Arial"/>
              </a:rPr>
              <a:t>H</a:t>
            </a:r>
            <a:r>
              <a:rPr sz="2925" b="1" spc="15" baseline="41310" dirty="0">
                <a:solidFill>
                  <a:srgbClr val="000033"/>
                </a:solidFill>
                <a:latin typeface="Arial"/>
                <a:cs typeface="Arial"/>
              </a:rPr>
              <a:t>+</a:t>
            </a:r>
            <a:r>
              <a:rPr lang="fr-FR" sz="2925" b="1" spc="15" baseline="-25000" dirty="0">
                <a:solidFill>
                  <a:srgbClr val="000033"/>
                </a:solidFill>
                <a:latin typeface="Arial"/>
                <a:cs typeface="Arial"/>
              </a:rPr>
              <a:t>(</a:t>
            </a:r>
            <a:r>
              <a:rPr lang="fr-FR" sz="2925" b="1" spc="15" baseline="-25000" dirty="0" err="1">
                <a:solidFill>
                  <a:srgbClr val="000033"/>
                </a:solidFill>
                <a:latin typeface="Arial"/>
                <a:cs typeface="Arial"/>
              </a:rPr>
              <a:t>aq</a:t>
            </a:r>
            <a:r>
              <a:rPr lang="fr-FR" sz="2925" b="1" spc="15" baseline="-25000" dirty="0">
                <a:solidFill>
                  <a:srgbClr val="000033"/>
                </a:solidFill>
                <a:latin typeface="Arial"/>
                <a:cs typeface="Arial"/>
              </a:rPr>
              <a:t>)</a:t>
            </a:r>
            <a:r>
              <a:rPr lang="fr-FR" sz="2925" b="1" spc="1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lang="fr-FR" sz="3200" b="1" dirty="0">
                <a:solidFill>
                  <a:srgbClr val="000033"/>
                </a:solidFill>
                <a:latin typeface="Arial"/>
                <a:cs typeface="Arial"/>
              </a:rPr>
              <a:t>→ </a:t>
            </a:r>
            <a:r>
              <a:rPr lang="fr-FR" sz="3200" b="1" spc="-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lang="fr-FR" sz="3200" b="1" dirty="0">
                <a:solidFill>
                  <a:srgbClr val="000033"/>
                </a:solidFill>
                <a:latin typeface="Arial"/>
                <a:cs typeface="Arial"/>
              </a:rPr>
              <a:t>Pb</a:t>
            </a:r>
            <a:r>
              <a:rPr lang="fr-FR" sz="2800" b="1" baseline="41310" dirty="0">
                <a:solidFill>
                  <a:srgbClr val="000033"/>
                </a:solidFill>
                <a:latin typeface="Arial"/>
                <a:cs typeface="Arial"/>
              </a:rPr>
              <a:t>2+</a:t>
            </a:r>
            <a:r>
              <a:rPr lang="fr-FR" sz="3200" b="1" spc="15" baseline="-25000" dirty="0">
                <a:solidFill>
                  <a:srgbClr val="000033"/>
                </a:solidFill>
                <a:latin typeface="Arial"/>
                <a:cs typeface="Arial"/>
              </a:rPr>
              <a:t>(</a:t>
            </a:r>
            <a:r>
              <a:rPr lang="fr-FR" sz="3200" b="1" spc="15" baseline="-25000" dirty="0" err="1">
                <a:solidFill>
                  <a:srgbClr val="000033"/>
                </a:solidFill>
                <a:latin typeface="Arial"/>
                <a:cs typeface="Arial"/>
              </a:rPr>
              <a:t>aq</a:t>
            </a:r>
            <a:r>
              <a:rPr lang="fr-FR" sz="3200" b="1" spc="15" baseline="-25000" dirty="0">
                <a:solidFill>
                  <a:srgbClr val="000033"/>
                </a:solidFill>
                <a:latin typeface="Arial"/>
                <a:cs typeface="Arial"/>
              </a:rPr>
              <a:t>) </a:t>
            </a:r>
            <a:r>
              <a:rPr lang="fr-FR" sz="3200" b="1" dirty="0">
                <a:solidFill>
                  <a:srgbClr val="000033"/>
                </a:solidFill>
                <a:latin typeface="Arial"/>
                <a:cs typeface="Arial"/>
              </a:rPr>
              <a:t>+ H</a:t>
            </a:r>
            <a:r>
              <a:rPr lang="fr-FR" sz="3200" b="1" baseline="-25000" dirty="0">
                <a:solidFill>
                  <a:srgbClr val="000033"/>
                </a:solidFill>
                <a:latin typeface="Arial"/>
                <a:cs typeface="Arial"/>
              </a:rPr>
              <a:t>2 </a:t>
            </a:r>
            <a:r>
              <a:rPr lang="fr-FR" sz="3200" b="1" spc="15" baseline="-25000" dirty="0">
                <a:solidFill>
                  <a:srgbClr val="000033"/>
                </a:solidFill>
                <a:latin typeface="Arial"/>
                <a:cs typeface="Arial"/>
              </a:rPr>
              <a:t>(g) </a:t>
            </a:r>
            <a:r>
              <a:rPr lang="fr-FR" sz="3200" b="1" dirty="0">
                <a:solidFill>
                  <a:srgbClr val="000033"/>
                </a:solidFill>
                <a:latin typeface="Arial"/>
                <a:cs typeface="Arial"/>
              </a:rPr>
              <a:t>	</a:t>
            </a:r>
            <a:r>
              <a:rPr lang="fr-FR" sz="3200" b="1" dirty="0">
                <a:latin typeface="Arial"/>
                <a:cs typeface="Arial"/>
              </a:rPr>
              <a:t>K</a:t>
            </a:r>
            <a:r>
              <a:rPr lang="fr-FR" sz="3200" b="1" spc="-40" dirty="0">
                <a:latin typeface="Arial"/>
                <a:cs typeface="Arial"/>
              </a:rPr>
              <a:t> </a:t>
            </a:r>
            <a:r>
              <a:rPr lang="fr-FR" sz="3200" b="1" dirty="0">
                <a:latin typeface="Arial"/>
                <a:cs typeface="Arial"/>
              </a:rPr>
              <a:t>≈</a:t>
            </a:r>
            <a:r>
              <a:rPr lang="fr-FR" sz="3200" b="1" spc="-55" dirty="0">
                <a:latin typeface="Arial"/>
                <a:cs typeface="Arial"/>
              </a:rPr>
              <a:t> </a:t>
            </a:r>
            <a:r>
              <a:rPr lang="fr-FR" sz="3200" b="1" dirty="0">
                <a:latin typeface="Arial"/>
                <a:cs typeface="Arial"/>
              </a:rPr>
              <a:t>10</a:t>
            </a:r>
            <a:r>
              <a:rPr lang="fr-FR" sz="2800" b="1" baseline="41310" dirty="0">
                <a:latin typeface="Arial"/>
                <a:cs typeface="Arial"/>
              </a:rPr>
              <a:t>4</a:t>
            </a:r>
            <a:endParaRPr lang="fr-FR" sz="2800" baseline="4131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91209" y="1583689"/>
            <a:ext cx="1944370" cy="2016760"/>
            <a:chOff x="791209" y="1583689"/>
            <a:chExt cx="1944370" cy="201676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1209" y="2161539"/>
              <a:ext cx="1583690" cy="143763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92479" y="1583689"/>
              <a:ext cx="1583690" cy="2016760"/>
            </a:xfrm>
            <a:custGeom>
              <a:avLst/>
              <a:gdLst/>
              <a:ahLst/>
              <a:cxnLst/>
              <a:rect l="l" t="t" r="r" b="b"/>
              <a:pathLst>
                <a:path w="1583689" h="2016760">
                  <a:moveTo>
                    <a:pt x="791210" y="2016760"/>
                  </a:moveTo>
                  <a:lnTo>
                    <a:pt x="0" y="2016760"/>
                  </a:lnTo>
                  <a:lnTo>
                    <a:pt x="0" y="576580"/>
                  </a:lnTo>
                  <a:lnTo>
                    <a:pt x="1583689" y="576580"/>
                  </a:lnTo>
                  <a:lnTo>
                    <a:pt x="1583689" y="2016760"/>
                  </a:lnTo>
                  <a:lnTo>
                    <a:pt x="791210" y="2016760"/>
                  </a:lnTo>
                  <a:close/>
                </a:path>
                <a:path w="1583689" h="2016760">
                  <a:moveTo>
                    <a:pt x="0" y="0"/>
                  </a:moveTo>
                  <a:lnTo>
                    <a:pt x="0" y="5765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5989" y="1728469"/>
              <a:ext cx="1224280" cy="1737360"/>
            </a:xfrm>
            <a:custGeom>
              <a:avLst/>
              <a:gdLst/>
              <a:ahLst/>
              <a:cxnLst/>
              <a:rect l="l" t="t" r="r" b="b"/>
              <a:pathLst>
                <a:path w="1224280" h="1737360">
                  <a:moveTo>
                    <a:pt x="989329" y="0"/>
                  </a:moveTo>
                  <a:lnTo>
                    <a:pt x="0" y="1579879"/>
                  </a:lnTo>
                  <a:lnTo>
                    <a:pt x="118109" y="1658619"/>
                  </a:lnTo>
                  <a:lnTo>
                    <a:pt x="234950" y="1737359"/>
                  </a:lnTo>
                  <a:lnTo>
                    <a:pt x="1224280" y="157479"/>
                  </a:lnTo>
                  <a:lnTo>
                    <a:pt x="989329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35989" y="1728469"/>
              <a:ext cx="1224280" cy="1737360"/>
            </a:xfrm>
            <a:custGeom>
              <a:avLst/>
              <a:gdLst/>
              <a:ahLst/>
              <a:cxnLst/>
              <a:rect l="l" t="t" r="r" b="b"/>
              <a:pathLst>
                <a:path w="1224280" h="1737360">
                  <a:moveTo>
                    <a:pt x="118109" y="1658619"/>
                  </a:moveTo>
                  <a:lnTo>
                    <a:pt x="0" y="1579879"/>
                  </a:lnTo>
                  <a:lnTo>
                    <a:pt x="989329" y="0"/>
                  </a:lnTo>
                  <a:lnTo>
                    <a:pt x="1224280" y="157479"/>
                  </a:lnTo>
                  <a:lnTo>
                    <a:pt x="234950" y="1737359"/>
                  </a:lnTo>
                  <a:lnTo>
                    <a:pt x="118109" y="1658619"/>
                  </a:lnTo>
                  <a:close/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76170" y="1583689"/>
              <a:ext cx="0" cy="576580"/>
            </a:xfrm>
            <a:custGeom>
              <a:avLst/>
              <a:gdLst/>
              <a:ahLst/>
              <a:cxnLst/>
              <a:rect l="l" t="t" r="r" b="b"/>
              <a:pathLst>
                <a:path h="576580">
                  <a:moveTo>
                    <a:pt x="0" y="0"/>
                  </a:moveTo>
                  <a:lnTo>
                    <a:pt x="0" y="5765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70429" y="3384550"/>
              <a:ext cx="565150" cy="0"/>
            </a:xfrm>
            <a:custGeom>
              <a:avLst/>
              <a:gdLst/>
              <a:ahLst/>
              <a:cxnLst/>
              <a:rect l="l" t="t" r="r" b="b"/>
              <a:pathLst>
                <a:path w="565150">
                  <a:moveTo>
                    <a:pt x="56515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15490" y="332993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60" y="0"/>
                  </a:moveTo>
                  <a:lnTo>
                    <a:pt x="0" y="54610"/>
                  </a:lnTo>
                  <a:lnTo>
                    <a:pt x="162560" y="10795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26920" y="2376169"/>
              <a:ext cx="708660" cy="0"/>
            </a:xfrm>
            <a:custGeom>
              <a:avLst/>
              <a:gdLst/>
              <a:ahLst/>
              <a:cxnLst/>
              <a:rect l="l" t="t" r="r" b="b"/>
              <a:pathLst>
                <a:path w="708660">
                  <a:moveTo>
                    <a:pt x="70866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71979" y="232155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10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959100" y="2089150"/>
            <a:ext cx="9607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0" dirty="0">
                <a:latin typeface="Arial MT"/>
                <a:cs typeface="Arial MT"/>
              </a:rPr>
              <a:t>P</a:t>
            </a:r>
            <a:r>
              <a:rPr sz="2600" spc="-5" dirty="0">
                <a:latin typeface="Arial MT"/>
                <a:cs typeface="Arial MT"/>
              </a:rPr>
              <a:t>l</a:t>
            </a:r>
            <a:r>
              <a:rPr sz="2600" spc="-10" dirty="0">
                <a:latin typeface="Arial MT"/>
                <a:cs typeface="Arial MT"/>
              </a:rPr>
              <a:t>o</a:t>
            </a:r>
            <a:r>
              <a:rPr sz="2600" dirty="0">
                <a:latin typeface="Arial MT"/>
                <a:cs typeface="Arial MT"/>
              </a:rPr>
              <a:t>mb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67660" y="3186429"/>
            <a:ext cx="29229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Arial MT"/>
                <a:cs typeface="Arial MT"/>
              </a:rPr>
              <a:t>Acide</a:t>
            </a:r>
            <a:r>
              <a:rPr sz="2600" spc="-7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chlorhydrique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41440" y="2178050"/>
            <a:ext cx="3415665" cy="126174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8100" marR="30480">
              <a:lnSpc>
                <a:spcPts val="4430"/>
              </a:lnSpc>
              <a:spcBef>
                <a:spcPts val="465"/>
              </a:spcBef>
              <a:tabLst>
                <a:tab pos="1459865" algn="l"/>
              </a:tabLst>
            </a:pPr>
            <a:r>
              <a:rPr sz="2600" i="1" dirty="0">
                <a:latin typeface="Arial"/>
                <a:cs typeface="Arial"/>
              </a:rPr>
              <a:t>E</a:t>
            </a:r>
            <a:r>
              <a:rPr sz="2250" i="1" baseline="40740" dirty="0">
                <a:latin typeface="Arial"/>
                <a:cs typeface="Arial"/>
              </a:rPr>
              <a:t>0</a:t>
            </a:r>
            <a:r>
              <a:rPr sz="2250" i="1" spc="-15" baseline="40740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(Pb</a:t>
            </a:r>
            <a:r>
              <a:rPr sz="2250" i="1" spc="-7" baseline="40740" dirty="0">
                <a:latin typeface="Arial"/>
                <a:cs typeface="Arial"/>
              </a:rPr>
              <a:t>2+</a:t>
            </a:r>
            <a:r>
              <a:rPr sz="2600" i="1" spc="-5" dirty="0">
                <a:latin typeface="Arial"/>
                <a:cs typeface="Arial"/>
              </a:rPr>
              <a:t>,</a:t>
            </a:r>
            <a:r>
              <a:rPr sz="2600" i="1" spc="-20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Pb)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=</a:t>
            </a:r>
            <a:r>
              <a:rPr sz="2600" i="1" spc="-1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-</a:t>
            </a:r>
            <a:r>
              <a:rPr sz="2600" i="1" spc="-2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0,13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V </a:t>
            </a:r>
            <a:r>
              <a:rPr sz="2600" i="1" spc="-70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E</a:t>
            </a:r>
            <a:r>
              <a:rPr sz="2250" i="1" baseline="40740" dirty="0">
                <a:latin typeface="Arial"/>
                <a:cs typeface="Arial"/>
              </a:rPr>
              <a:t>0 </a:t>
            </a:r>
            <a:r>
              <a:rPr sz="2600" i="1" dirty="0">
                <a:latin typeface="Arial"/>
                <a:cs typeface="Arial"/>
              </a:rPr>
              <a:t>(H</a:t>
            </a:r>
            <a:r>
              <a:rPr sz="2250" i="1" baseline="40740" dirty="0">
                <a:latin typeface="Arial"/>
                <a:cs typeface="Arial"/>
              </a:rPr>
              <a:t>+</a:t>
            </a:r>
            <a:r>
              <a:rPr sz="2600" i="1" dirty="0">
                <a:latin typeface="Arial"/>
                <a:cs typeface="Arial"/>
              </a:rPr>
              <a:t>,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H	)</a:t>
            </a:r>
            <a:r>
              <a:rPr sz="2600" i="1" spc="-2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=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0</a:t>
            </a:r>
            <a:r>
              <a:rPr sz="2600" i="1" spc="-1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V</a:t>
            </a:r>
            <a:endParaRPr sz="2600" dirty="0">
              <a:latin typeface="Arial"/>
              <a:cs typeface="Arial"/>
            </a:endParaRPr>
          </a:p>
          <a:p>
            <a:pPr marR="699770" algn="ctr">
              <a:lnSpc>
                <a:spcPts val="505"/>
              </a:lnSpc>
            </a:pPr>
            <a:r>
              <a:rPr sz="1500" i="1" spc="5" dirty="0">
                <a:latin typeface="Arial"/>
                <a:cs typeface="Arial"/>
              </a:rPr>
              <a:t>2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6870" y="214630"/>
            <a:ext cx="752983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z="4400" b="1" spc="-5" dirty="0">
                <a:solidFill>
                  <a:schemeClr val="tx2"/>
                </a:solidFill>
                <a:latin typeface="Arial"/>
                <a:cs typeface="Arial"/>
              </a:rPr>
              <a:t>Transfert de matière, transfert de charges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7C24297-8EC2-477C-BF44-30A22C0A155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9892" y="2025650"/>
            <a:ext cx="7000875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8020" y="553720"/>
            <a:ext cx="61995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Montage</a:t>
            </a:r>
            <a:r>
              <a:rPr sz="4400" b="1" spc="-3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chemeClr val="tx2"/>
                </a:solidFill>
                <a:latin typeface="Arial"/>
                <a:cs typeface="Arial"/>
              </a:rPr>
              <a:t>à</a:t>
            </a:r>
            <a:r>
              <a:rPr sz="4400" b="1" spc="-3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chemeClr val="tx2"/>
                </a:solidFill>
                <a:latin typeface="Arial"/>
                <a:cs typeface="Arial"/>
              </a:rPr>
              <a:t>3</a:t>
            </a:r>
            <a:r>
              <a:rPr sz="4400" b="1" spc="-3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électrodes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53D2690-EDA2-41B9-9A26-CED8C711325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31925" y="1677987"/>
            <a:ext cx="7219950" cy="42005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4039" y="287019"/>
            <a:ext cx="638556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Systèmes</a:t>
            </a:r>
            <a:r>
              <a:rPr sz="4400" b="1" spc="-4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 err="1">
                <a:solidFill>
                  <a:schemeClr val="tx2"/>
                </a:solidFill>
                <a:latin typeface="Arial"/>
                <a:cs typeface="Arial"/>
              </a:rPr>
              <a:t>rapides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,</a:t>
            </a:r>
            <a:r>
              <a:rPr lang="fr-FR" sz="4400" b="1" spc="-5" dirty="0">
                <a:solidFill>
                  <a:schemeClr val="tx2"/>
                </a:solidFill>
                <a:latin typeface="Arial"/>
                <a:cs typeface="Arial"/>
              </a:rPr>
              <a:t> systèmes</a:t>
            </a:r>
            <a:r>
              <a:rPr sz="4400" b="1" spc="-3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chemeClr val="tx2"/>
                </a:solidFill>
                <a:latin typeface="Arial"/>
                <a:cs typeface="Arial"/>
              </a:rPr>
              <a:t>lents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8369" y="5881370"/>
            <a:ext cx="3181985" cy="1325880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380"/>
              </a:spcBef>
            </a:pPr>
            <a:r>
              <a:rPr sz="3200" b="1" i="1" spc="-5" dirty="0">
                <a:solidFill>
                  <a:srgbClr val="003333"/>
                </a:solidFill>
                <a:latin typeface="Arial"/>
                <a:cs typeface="Arial"/>
              </a:rPr>
              <a:t>Système</a:t>
            </a:r>
            <a:r>
              <a:rPr sz="3200" b="1" i="1" spc="-60" dirty="0">
                <a:solidFill>
                  <a:srgbClr val="003333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003333"/>
                </a:solidFill>
                <a:latin typeface="Arial"/>
                <a:cs typeface="Arial"/>
              </a:rPr>
              <a:t>rapide</a:t>
            </a:r>
            <a:endParaRPr sz="32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280"/>
              </a:spcBef>
            </a:pPr>
            <a:r>
              <a:rPr sz="3200" spc="-5" dirty="0">
                <a:latin typeface="Arial MT"/>
                <a:cs typeface="Arial MT"/>
              </a:rPr>
              <a:t>(Fe</a:t>
            </a:r>
            <a:r>
              <a:rPr sz="2775" spc="-7" baseline="40540" dirty="0">
                <a:latin typeface="Arial MT"/>
                <a:cs typeface="Arial MT"/>
              </a:rPr>
              <a:t>3+</a:t>
            </a:r>
            <a:r>
              <a:rPr sz="3200" spc="-5" dirty="0">
                <a:latin typeface="Arial MT"/>
                <a:cs typeface="Arial MT"/>
              </a:rPr>
              <a:t>,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Fe</a:t>
            </a:r>
            <a:r>
              <a:rPr sz="2775" baseline="40540" dirty="0">
                <a:latin typeface="Arial MT"/>
                <a:cs typeface="Arial MT"/>
              </a:rPr>
              <a:t>2+</a:t>
            </a:r>
            <a:r>
              <a:rPr sz="2775" spc="-30" baseline="405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sur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Pt)</a:t>
            </a:r>
            <a:endParaRPr sz="3200" dirty="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4657" y="2149529"/>
            <a:ext cx="3968159" cy="325996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575300" y="5897879"/>
            <a:ext cx="4244975" cy="1229824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0"/>
              </a:spcBef>
            </a:pPr>
            <a:r>
              <a:rPr sz="3200" b="1" i="1" spc="-5" dirty="0">
                <a:solidFill>
                  <a:srgbClr val="003333"/>
                </a:solidFill>
                <a:latin typeface="Arial"/>
                <a:cs typeface="Arial"/>
              </a:rPr>
              <a:t>Système</a:t>
            </a:r>
            <a:r>
              <a:rPr sz="3200" b="1" i="1" spc="-55" dirty="0">
                <a:solidFill>
                  <a:srgbClr val="003333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003333"/>
                </a:solidFill>
                <a:latin typeface="Arial"/>
                <a:cs typeface="Arial"/>
              </a:rPr>
              <a:t>lent</a:t>
            </a:r>
            <a:endParaRPr sz="3200" dirty="0">
              <a:latin typeface="Arial"/>
              <a:cs typeface="Arial"/>
            </a:endParaRPr>
          </a:p>
          <a:p>
            <a:pPr algn="ctr">
              <a:lnSpc>
                <a:spcPts val="3270"/>
              </a:lnSpc>
              <a:spcBef>
                <a:spcPts val="1150"/>
              </a:spcBef>
              <a:tabLst>
                <a:tab pos="2941955" algn="l"/>
              </a:tabLst>
            </a:pPr>
            <a:r>
              <a:rPr sz="3200" spc="-5" dirty="0">
                <a:latin typeface="Arial MT"/>
                <a:cs typeface="Arial MT"/>
              </a:rPr>
              <a:t>(H</a:t>
            </a:r>
            <a:r>
              <a:rPr lang="fr-FR" sz="3200" spc="-5" baseline="-25000" dirty="0">
                <a:latin typeface="Arial MT"/>
                <a:cs typeface="Arial MT"/>
              </a:rPr>
              <a:t>3</a:t>
            </a:r>
            <a:r>
              <a:rPr sz="3200" spc="-5" dirty="0" err="1">
                <a:latin typeface="Arial MT"/>
                <a:cs typeface="Arial MT"/>
              </a:rPr>
              <a:t>AsO</a:t>
            </a:r>
            <a:r>
              <a:rPr lang="fr-FR" sz="3200" spc="-5" baseline="-25000" dirty="0">
                <a:latin typeface="Arial MT"/>
                <a:cs typeface="Arial MT"/>
              </a:rPr>
              <a:t>4</a:t>
            </a:r>
            <a:r>
              <a:rPr sz="3200" dirty="0">
                <a:latin typeface="Arial MT"/>
                <a:cs typeface="Arial MT"/>
              </a:rPr>
              <a:t>,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H</a:t>
            </a:r>
            <a:r>
              <a:rPr lang="fr-FR" sz="3200" spc="-5" dirty="0">
                <a:latin typeface="Arial MT"/>
                <a:cs typeface="Arial MT"/>
              </a:rPr>
              <a:t>A</a:t>
            </a:r>
            <a:r>
              <a:rPr sz="3200" spc="-5" dirty="0" err="1">
                <a:latin typeface="Arial MT"/>
                <a:cs typeface="Arial MT"/>
              </a:rPr>
              <a:t>sO</a:t>
            </a:r>
            <a:r>
              <a:rPr lang="fr-FR" sz="3200" spc="-5" baseline="-25000" dirty="0">
                <a:latin typeface="Arial MT"/>
                <a:cs typeface="Arial MT"/>
              </a:rPr>
              <a:t>2 </a:t>
            </a:r>
            <a:r>
              <a:rPr sz="3200" dirty="0">
                <a:latin typeface="Arial MT"/>
                <a:cs typeface="Arial MT"/>
              </a:rPr>
              <a:t>sur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Pt)</a:t>
            </a:r>
            <a:endParaRPr sz="3200" dirty="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70067" y="2126602"/>
            <a:ext cx="4150208" cy="3338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6039" y="358140"/>
            <a:ext cx="48571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0" dirty="0">
                <a:solidFill>
                  <a:schemeClr val="tx2"/>
                </a:solidFill>
                <a:latin typeface="Arial"/>
                <a:cs typeface="Arial"/>
              </a:rPr>
              <a:t>Palier</a:t>
            </a:r>
            <a:r>
              <a:rPr sz="4400" b="1" spc="-6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de</a:t>
            </a:r>
            <a:r>
              <a:rPr sz="4400" b="1" spc="-6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diffusion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2584" y="2015489"/>
            <a:ext cx="9474200" cy="3384550"/>
            <a:chOff x="462584" y="2015489"/>
            <a:chExt cx="9474200" cy="33845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2584" y="2194858"/>
              <a:ext cx="9329115" cy="320518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664460" y="2170429"/>
              <a:ext cx="0" cy="60960"/>
            </a:xfrm>
            <a:custGeom>
              <a:avLst/>
              <a:gdLst/>
              <a:ahLst/>
              <a:cxnLst/>
              <a:rect l="l" t="t" r="r" b="b"/>
              <a:pathLst>
                <a:path h="60960">
                  <a:moveTo>
                    <a:pt x="0" y="6096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09850" y="2015489"/>
              <a:ext cx="107950" cy="162560"/>
            </a:xfrm>
            <a:custGeom>
              <a:avLst/>
              <a:gdLst/>
              <a:ahLst/>
              <a:cxnLst/>
              <a:rect l="l" t="t" r="r" b="b"/>
              <a:pathLst>
                <a:path w="107950" h="162560">
                  <a:moveTo>
                    <a:pt x="54610" y="0"/>
                  </a:moveTo>
                  <a:lnTo>
                    <a:pt x="0" y="162560"/>
                  </a:lnTo>
                  <a:lnTo>
                    <a:pt x="107950" y="16256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648190" y="4032250"/>
              <a:ext cx="133350" cy="0"/>
            </a:xfrm>
            <a:custGeom>
              <a:avLst/>
              <a:gdLst/>
              <a:ahLst/>
              <a:cxnLst/>
              <a:rect l="l" t="t" r="r" b="b"/>
              <a:pathLst>
                <a:path w="133350">
                  <a:moveTo>
                    <a:pt x="0" y="0"/>
                  </a:moveTo>
                  <a:lnTo>
                    <a:pt x="1333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773919" y="397763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5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326639" y="1756409"/>
            <a:ext cx="990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i="1" dirty="0">
                <a:latin typeface="Arial"/>
                <a:cs typeface="Arial"/>
              </a:rPr>
              <a:t>i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25000" y="4203700"/>
            <a:ext cx="24574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i="1" dirty="0">
                <a:latin typeface="Arial"/>
                <a:cs typeface="Arial"/>
              </a:rPr>
              <a:t>V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91609" y="3354070"/>
            <a:ext cx="16643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 MT"/>
                <a:cs typeface="Arial MT"/>
              </a:rPr>
              <a:t>Fe</a:t>
            </a:r>
            <a:r>
              <a:rPr sz="2100" spc="-15" baseline="39682" dirty="0">
                <a:latin typeface="Arial MT"/>
                <a:cs typeface="Arial MT"/>
              </a:rPr>
              <a:t>2+</a:t>
            </a:r>
            <a:r>
              <a:rPr sz="2100" spc="352" baseline="39682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→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Fe</a:t>
            </a:r>
            <a:r>
              <a:rPr sz="2100" spc="-7" baseline="39682" dirty="0">
                <a:latin typeface="Arial MT"/>
                <a:cs typeface="Arial MT"/>
              </a:rPr>
              <a:t>3+</a:t>
            </a:r>
            <a:endParaRPr sz="2100" baseline="39682" dirty="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70200" y="4208779"/>
            <a:ext cx="1748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51890" algn="l"/>
              </a:tabLst>
            </a:pPr>
            <a:r>
              <a:rPr sz="2400" spc="-10" dirty="0">
                <a:latin typeface="Arial MT"/>
                <a:cs typeface="Arial MT"/>
              </a:rPr>
              <a:t>Fe</a:t>
            </a:r>
            <a:r>
              <a:rPr sz="2100" spc="-15" baseline="39682" dirty="0">
                <a:latin typeface="Arial MT"/>
                <a:cs typeface="Arial MT"/>
              </a:rPr>
              <a:t>2+</a:t>
            </a:r>
            <a:r>
              <a:rPr sz="2100" spc="419" baseline="39682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←	</a:t>
            </a:r>
            <a:r>
              <a:rPr sz="2400" spc="-5" dirty="0">
                <a:latin typeface="Arial MT"/>
                <a:cs typeface="Arial MT"/>
              </a:rPr>
              <a:t>Fe</a:t>
            </a:r>
            <a:r>
              <a:rPr sz="2100" spc="-7" baseline="39682" dirty="0">
                <a:latin typeface="Arial MT"/>
                <a:cs typeface="Arial MT"/>
              </a:rPr>
              <a:t>3+</a:t>
            </a:r>
            <a:endParaRPr sz="2100" baseline="39682">
              <a:latin typeface="Arial MT"/>
              <a:cs typeface="Arial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505700" y="2159635"/>
            <a:ext cx="107950" cy="791845"/>
            <a:chOff x="7505700" y="2159635"/>
            <a:chExt cx="107950" cy="791845"/>
          </a:xfrm>
        </p:grpSpPr>
        <p:sp>
          <p:nvSpPr>
            <p:cNvPr id="14" name="object 14"/>
            <p:cNvSpPr/>
            <p:nvPr/>
          </p:nvSpPr>
          <p:spPr>
            <a:xfrm>
              <a:off x="7560310" y="2160270"/>
              <a:ext cx="0" cy="637540"/>
            </a:xfrm>
            <a:custGeom>
              <a:avLst/>
              <a:gdLst/>
              <a:ahLst/>
              <a:cxnLst/>
              <a:rect l="l" t="t" r="r" b="b"/>
              <a:pathLst>
                <a:path h="637539">
                  <a:moveTo>
                    <a:pt x="0" y="0"/>
                  </a:moveTo>
                  <a:lnTo>
                    <a:pt x="0" y="637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05700" y="2790190"/>
              <a:ext cx="107950" cy="161290"/>
            </a:xfrm>
            <a:custGeom>
              <a:avLst/>
              <a:gdLst/>
              <a:ahLst/>
              <a:cxnLst/>
              <a:rect l="l" t="t" r="r" b="b"/>
              <a:pathLst>
                <a:path w="107950" h="161289">
                  <a:moveTo>
                    <a:pt x="107950" y="0"/>
                  </a:moveTo>
                  <a:lnTo>
                    <a:pt x="0" y="0"/>
                  </a:lnTo>
                  <a:lnTo>
                    <a:pt x="54609" y="161289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157719" y="1686559"/>
            <a:ext cx="803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MT"/>
                <a:cs typeface="Arial MT"/>
              </a:rPr>
              <a:t>P</a:t>
            </a:r>
            <a:r>
              <a:rPr sz="2400" spc="-10" dirty="0">
                <a:latin typeface="Arial MT"/>
                <a:cs typeface="Arial MT"/>
              </a:rPr>
              <a:t>a</a:t>
            </a:r>
            <a:r>
              <a:rPr sz="2400" dirty="0">
                <a:latin typeface="Arial MT"/>
                <a:cs typeface="Arial MT"/>
              </a:rPr>
              <a:t>l</a:t>
            </a:r>
            <a:r>
              <a:rPr sz="2400" spc="-5" dirty="0">
                <a:latin typeface="Arial MT"/>
                <a:cs typeface="Arial MT"/>
              </a:rPr>
              <a:t>i</a:t>
            </a:r>
            <a:r>
              <a:rPr sz="2400" spc="-10" dirty="0">
                <a:latin typeface="Arial MT"/>
                <a:cs typeface="Arial MT"/>
              </a:rPr>
              <a:t>e</a:t>
            </a:r>
            <a:r>
              <a:rPr sz="2400" dirty="0">
                <a:latin typeface="Arial MT"/>
                <a:cs typeface="Arial MT"/>
              </a:rPr>
              <a:t>r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0869" y="5665470"/>
            <a:ext cx="8787765" cy="156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883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MT"/>
                <a:cs typeface="Arial MT"/>
              </a:rPr>
              <a:t>Palier</a:t>
            </a:r>
            <a:endParaRPr sz="24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 MT"/>
              <a:cs typeface="Arial MT"/>
            </a:endParaRPr>
          </a:p>
          <a:p>
            <a:pPr marL="50800">
              <a:lnSpc>
                <a:spcPct val="100000"/>
              </a:lnSpc>
              <a:spcBef>
                <a:spcPts val="1835"/>
              </a:spcBef>
            </a:pPr>
            <a:r>
              <a:rPr sz="3600" i="1" spc="-10" dirty="0">
                <a:latin typeface="Arial"/>
                <a:cs typeface="Arial"/>
              </a:rPr>
              <a:t>Palier</a:t>
            </a:r>
            <a:r>
              <a:rPr sz="3600" i="1" spc="-20" dirty="0">
                <a:latin typeface="Arial"/>
                <a:cs typeface="Arial"/>
              </a:rPr>
              <a:t> </a:t>
            </a:r>
            <a:r>
              <a:rPr sz="3600" i="1" spc="-5" dirty="0">
                <a:latin typeface="Arial"/>
                <a:cs typeface="Arial"/>
              </a:rPr>
              <a:t>de diffusion</a:t>
            </a:r>
            <a:r>
              <a:rPr sz="3600" i="1" spc="-10" dirty="0">
                <a:latin typeface="Arial"/>
                <a:cs typeface="Arial"/>
              </a:rPr>
              <a:t> </a:t>
            </a:r>
            <a:r>
              <a:rPr sz="3600" i="1" spc="-5" dirty="0">
                <a:latin typeface="Arial"/>
                <a:cs typeface="Arial"/>
              </a:rPr>
              <a:t>pour le</a:t>
            </a:r>
            <a:r>
              <a:rPr sz="3600" i="1" spc="-10" dirty="0">
                <a:latin typeface="Arial"/>
                <a:cs typeface="Arial"/>
              </a:rPr>
              <a:t> </a:t>
            </a:r>
            <a:r>
              <a:rPr sz="3600" i="1" spc="-5" dirty="0">
                <a:latin typeface="Arial"/>
                <a:cs typeface="Arial"/>
              </a:rPr>
              <a:t>couple </a:t>
            </a:r>
            <a:r>
              <a:rPr sz="3600" i="1" spc="5" dirty="0">
                <a:latin typeface="Arial"/>
                <a:cs typeface="Arial"/>
              </a:rPr>
              <a:t>Fe</a:t>
            </a:r>
            <a:r>
              <a:rPr sz="3150" i="1" spc="7" baseline="39682" dirty="0">
                <a:latin typeface="Arial"/>
                <a:cs typeface="Arial"/>
              </a:rPr>
              <a:t>3+</a:t>
            </a:r>
            <a:r>
              <a:rPr sz="3600" i="1" spc="5" dirty="0">
                <a:latin typeface="Arial"/>
                <a:cs typeface="Arial"/>
              </a:rPr>
              <a:t>/</a:t>
            </a:r>
            <a:r>
              <a:rPr sz="3600" i="1" spc="-15" dirty="0">
                <a:latin typeface="Arial"/>
                <a:cs typeface="Arial"/>
              </a:rPr>
              <a:t> </a:t>
            </a:r>
            <a:r>
              <a:rPr sz="3600" i="1" spc="-5" dirty="0">
                <a:latin typeface="Arial"/>
                <a:cs typeface="Arial"/>
              </a:rPr>
              <a:t>Fe</a:t>
            </a:r>
            <a:r>
              <a:rPr sz="3150" i="1" spc="-7" baseline="39682" dirty="0">
                <a:latin typeface="Arial"/>
                <a:cs typeface="Arial"/>
              </a:rPr>
              <a:t>2+</a:t>
            </a:r>
            <a:endParaRPr sz="3150" baseline="39682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746250" y="4895850"/>
            <a:ext cx="107950" cy="792480"/>
            <a:chOff x="1746250" y="4895850"/>
            <a:chExt cx="107950" cy="792480"/>
          </a:xfrm>
        </p:grpSpPr>
        <p:sp>
          <p:nvSpPr>
            <p:cNvPr id="19" name="object 19"/>
            <p:cNvSpPr/>
            <p:nvPr/>
          </p:nvSpPr>
          <p:spPr>
            <a:xfrm>
              <a:off x="1799589" y="5050789"/>
              <a:ext cx="0" cy="637540"/>
            </a:xfrm>
            <a:custGeom>
              <a:avLst/>
              <a:gdLst/>
              <a:ahLst/>
              <a:cxnLst/>
              <a:rect l="l" t="t" r="r" b="b"/>
              <a:pathLst>
                <a:path h="637539">
                  <a:moveTo>
                    <a:pt x="0" y="6375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46250" y="4895850"/>
              <a:ext cx="107950" cy="162560"/>
            </a:xfrm>
            <a:custGeom>
              <a:avLst/>
              <a:gdLst/>
              <a:ahLst/>
              <a:cxnLst/>
              <a:rect l="l" t="t" r="r" b="b"/>
              <a:pathLst>
                <a:path w="107950" h="162560">
                  <a:moveTo>
                    <a:pt x="53339" y="0"/>
                  </a:moveTo>
                  <a:lnTo>
                    <a:pt x="0" y="162560"/>
                  </a:lnTo>
                  <a:lnTo>
                    <a:pt x="107950" y="162560"/>
                  </a:lnTo>
                  <a:lnTo>
                    <a:pt x="533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9260" y="36830"/>
            <a:ext cx="39909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Mur</a:t>
            </a:r>
            <a:r>
              <a:rPr sz="4400" b="1" spc="-5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du</a:t>
            </a:r>
            <a:r>
              <a:rPr sz="4400" b="1" spc="-5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chemeClr val="tx2"/>
                </a:solidFill>
                <a:latin typeface="Arial"/>
                <a:cs typeface="Arial"/>
              </a:rPr>
              <a:t>solvant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2060" y="5994400"/>
            <a:ext cx="7619365" cy="143065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938020" marR="5080" indent="-1925320">
              <a:lnSpc>
                <a:spcPts val="4990"/>
              </a:lnSpc>
              <a:spcBef>
                <a:spcPts val="455"/>
              </a:spcBef>
              <a:tabLst>
                <a:tab pos="3687445" algn="l"/>
                <a:tab pos="4698365" algn="l"/>
              </a:tabLst>
            </a:pPr>
            <a:r>
              <a:rPr sz="3200" i="1" spc="-5" dirty="0">
                <a:latin typeface="Arial"/>
                <a:cs typeface="Arial"/>
              </a:rPr>
              <a:t>Mur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du</a:t>
            </a:r>
            <a:r>
              <a:rPr sz="3200" i="1" spc="-2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solvant</a:t>
            </a:r>
            <a:r>
              <a:rPr sz="3200" i="1" spc="-20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pour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les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2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couples</a:t>
            </a:r>
            <a:r>
              <a:rPr sz="3200" i="1" spc="-10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de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l'eau </a:t>
            </a:r>
            <a:r>
              <a:rPr sz="3200" i="1" spc="-87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(H</a:t>
            </a:r>
            <a:r>
              <a:rPr sz="3200" i="1" spc="14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O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/</a:t>
            </a:r>
            <a:r>
              <a:rPr sz="3200" i="1" spc="-1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H	</a:t>
            </a:r>
            <a:r>
              <a:rPr sz="3200" i="1" spc="-5" dirty="0">
                <a:latin typeface="Arial"/>
                <a:cs typeface="Arial"/>
              </a:rPr>
              <a:t>et </a:t>
            </a:r>
            <a:r>
              <a:rPr sz="3200" i="1" dirty="0">
                <a:latin typeface="Arial"/>
                <a:cs typeface="Arial"/>
              </a:rPr>
              <a:t>O	/</a:t>
            </a:r>
            <a:r>
              <a:rPr sz="3200" i="1" spc="-1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H</a:t>
            </a:r>
            <a:r>
              <a:rPr sz="3200" i="1" spc="15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O)</a:t>
            </a:r>
            <a:endParaRPr sz="3200">
              <a:latin typeface="Arial"/>
              <a:cs typeface="Arial"/>
            </a:endParaRPr>
          </a:p>
          <a:p>
            <a:pPr marL="97790" algn="ctr">
              <a:lnSpc>
                <a:spcPts val="720"/>
              </a:lnSpc>
              <a:tabLst>
                <a:tab pos="1176020" algn="l"/>
                <a:tab pos="2188210" algn="l"/>
                <a:tab pos="2951480" algn="l"/>
              </a:tabLst>
            </a:pPr>
            <a:r>
              <a:rPr sz="1850" i="1" spc="5" dirty="0">
                <a:latin typeface="Arial"/>
                <a:cs typeface="Arial"/>
              </a:rPr>
              <a:t>2	2	2	2</a:t>
            </a:r>
            <a:endParaRPr sz="185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5850" y="1151889"/>
            <a:ext cx="6824549" cy="440943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214119" y="3567429"/>
            <a:ext cx="1459230" cy="49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445"/>
              </a:lnSpc>
              <a:spcBef>
                <a:spcPts val="100"/>
              </a:spcBef>
              <a:tabLst>
                <a:tab pos="401955" algn="l"/>
                <a:tab pos="876300" algn="l"/>
              </a:tabLst>
            </a:pPr>
            <a:r>
              <a:rPr sz="2400" dirty="0">
                <a:latin typeface="Arial MT"/>
                <a:cs typeface="Arial MT"/>
              </a:rPr>
              <a:t>H	←	H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</a:t>
            </a:r>
            <a:endParaRPr sz="2400">
              <a:latin typeface="Arial MT"/>
              <a:cs typeface="Arial MT"/>
            </a:endParaRPr>
          </a:p>
          <a:p>
            <a:pPr marR="10160" algn="ctr">
              <a:lnSpc>
                <a:spcPts val="1245"/>
              </a:lnSpc>
              <a:tabLst>
                <a:tab pos="876935" algn="l"/>
              </a:tabLst>
            </a:pPr>
            <a:r>
              <a:rPr sz="1400" spc="-10" dirty="0">
                <a:latin typeface="Arial MT"/>
                <a:cs typeface="Arial MT"/>
              </a:rPr>
              <a:t>2	2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3129" y="891540"/>
            <a:ext cx="990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i="1" dirty="0">
                <a:latin typeface="Arial"/>
                <a:cs typeface="Arial"/>
              </a:rPr>
              <a:t>i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4350" y="2477770"/>
            <a:ext cx="2115185" cy="121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45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H</a:t>
            </a:r>
            <a:r>
              <a:rPr sz="2400" spc="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→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</a:t>
            </a:r>
            <a:endParaRPr sz="2400">
              <a:latin typeface="Arial MT"/>
              <a:cs typeface="Arial MT"/>
            </a:endParaRPr>
          </a:p>
          <a:p>
            <a:pPr marL="231775">
              <a:lnSpc>
                <a:spcPts val="1245"/>
              </a:lnSpc>
              <a:tabLst>
                <a:tab pos="1279525" algn="l"/>
              </a:tabLst>
            </a:pPr>
            <a:r>
              <a:rPr sz="1400" spc="-10" dirty="0">
                <a:latin typeface="Arial MT"/>
                <a:cs typeface="Arial MT"/>
              </a:rPr>
              <a:t>2	2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200">
              <a:latin typeface="Arial MT"/>
              <a:cs typeface="Arial MT"/>
            </a:endParaRPr>
          </a:p>
          <a:p>
            <a:pPr marR="5080" algn="r">
              <a:lnSpc>
                <a:spcPct val="100000"/>
              </a:lnSpc>
            </a:pPr>
            <a:r>
              <a:rPr sz="2600" i="1" dirty="0">
                <a:latin typeface="Arial"/>
                <a:cs typeface="Arial"/>
              </a:rPr>
              <a:t>V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799589" y="1008380"/>
            <a:ext cx="6767830" cy="4013200"/>
            <a:chOff x="1799589" y="1008380"/>
            <a:chExt cx="6767830" cy="4013200"/>
          </a:xfrm>
        </p:grpSpPr>
        <p:sp>
          <p:nvSpPr>
            <p:cNvPr id="9" name="object 9"/>
            <p:cNvSpPr/>
            <p:nvPr/>
          </p:nvSpPr>
          <p:spPr>
            <a:xfrm>
              <a:off x="2609849" y="1008380"/>
              <a:ext cx="107950" cy="161290"/>
            </a:xfrm>
            <a:custGeom>
              <a:avLst/>
              <a:gdLst/>
              <a:ahLst/>
              <a:cxnLst/>
              <a:rect l="l" t="t" r="r" b="b"/>
              <a:pathLst>
                <a:path w="107950" h="161290">
                  <a:moveTo>
                    <a:pt x="54610" y="0"/>
                  </a:moveTo>
                  <a:lnTo>
                    <a:pt x="0" y="161290"/>
                  </a:lnTo>
                  <a:lnTo>
                    <a:pt x="107950" y="16129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280399" y="3312159"/>
              <a:ext cx="133350" cy="0"/>
            </a:xfrm>
            <a:custGeom>
              <a:avLst/>
              <a:gdLst/>
              <a:ahLst/>
              <a:cxnLst/>
              <a:rect l="l" t="t" r="r" b="b"/>
              <a:pathLst>
                <a:path w="133350">
                  <a:moveTo>
                    <a:pt x="0" y="0"/>
                  </a:moveTo>
                  <a:lnTo>
                    <a:pt x="1333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406130" y="325755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0" y="0"/>
                  </a:moveTo>
                  <a:lnTo>
                    <a:pt x="0" y="107950"/>
                  </a:lnTo>
                  <a:lnTo>
                    <a:pt x="16129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72019" y="1512570"/>
              <a:ext cx="492759" cy="0"/>
            </a:xfrm>
            <a:custGeom>
              <a:avLst/>
              <a:gdLst/>
              <a:ahLst/>
              <a:cxnLst/>
              <a:rect l="l" t="t" r="r" b="b"/>
              <a:pathLst>
                <a:path w="492759">
                  <a:moveTo>
                    <a:pt x="0" y="0"/>
                  </a:moveTo>
                  <a:lnTo>
                    <a:pt x="49275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58430" y="145796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0" y="0"/>
                  </a:moveTo>
                  <a:lnTo>
                    <a:pt x="0" y="107950"/>
                  </a:lnTo>
                  <a:lnTo>
                    <a:pt x="16129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54529" y="4968239"/>
              <a:ext cx="494030" cy="0"/>
            </a:xfrm>
            <a:custGeom>
              <a:avLst/>
              <a:gdLst/>
              <a:ahLst/>
              <a:cxnLst/>
              <a:rect l="l" t="t" r="r" b="b"/>
              <a:pathLst>
                <a:path w="494030">
                  <a:moveTo>
                    <a:pt x="49403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99589" y="491363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60" y="0"/>
                  </a:moveTo>
                  <a:lnTo>
                    <a:pt x="0" y="54610"/>
                  </a:lnTo>
                  <a:lnTo>
                    <a:pt x="162560" y="10795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335270" y="1338579"/>
            <a:ext cx="1856739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 MT"/>
                <a:cs typeface="Arial MT"/>
              </a:rPr>
              <a:t>Mur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du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solvant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99689" y="4794250"/>
            <a:ext cx="1856739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 MT"/>
                <a:cs typeface="Arial MT"/>
              </a:rPr>
              <a:t>Mur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du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solvant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8919" y="180340"/>
            <a:ext cx="70326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Utilisation</a:t>
            </a:r>
            <a:r>
              <a:rPr sz="4400" b="1" spc="-4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des</a:t>
            </a:r>
            <a:r>
              <a:rPr sz="4400" b="1" spc="-4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courbes</a:t>
            </a:r>
            <a:r>
              <a:rPr sz="4400" b="1" spc="-3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tx2"/>
                </a:solidFill>
                <a:latin typeface="Arial"/>
                <a:cs typeface="Arial"/>
              </a:rPr>
              <a:t>i-E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1315720"/>
            <a:ext cx="8805545" cy="4360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70"/>
              </a:lnSpc>
              <a:spcBef>
                <a:spcPts val="100"/>
              </a:spcBef>
              <a:tabLst>
                <a:tab pos="7461884" algn="l"/>
              </a:tabLst>
            </a:pPr>
            <a:r>
              <a:rPr sz="3200" i="1" spc="-10" dirty="0">
                <a:latin typeface="Arial"/>
                <a:cs typeface="Arial"/>
              </a:rPr>
              <a:t>Exemple</a:t>
            </a:r>
            <a:r>
              <a:rPr sz="3200" i="1" spc="35" dirty="0">
                <a:latin typeface="Arial"/>
                <a:cs typeface="Arial"/>
              </a:rPr>
              <a:t> </a:t>
            </a:r>
            <a:r>
              <a:rPr sz="3200" dirty="0">
                <a:latin typeface="Arial MT"/>
                <a:cs typeface="Arial MT"/>
              </a:rPr>
              <a:t>: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Réaction</a:t>
            </a:r>
            <a:r>
              <a:rPr sz="3200" dirty="0">
                <a:latin typeface="Arial MT"/>
                <a:cs typeface="Arial MT"/>
              </a:rPr>
              <a:t> spontanée</a:t>
            </a:r>
            <a:r>
              <a:rPr sz="3200" spc="-5" dirty="0">
                <a:latin typeface="Arial MT"/>
                <a:cs typeface="Arial MT"/>
              </a:rPr>
              <a:t> entre Ox</a:t>
            </a:r>
            <a:r>
              <a:rPr lang="fr-FR" sz="3200" spc="-5" baseline="-25000" dirty="0">
                <a:latin typeface="Arial MT"/>
                <a:cs typeface="Arial MT"/>
              </a:rPr>
              <a:t>1</a:t>
            </a:r>
            <a:r>
              <a:rPr sz="3200" spc="-5" dirty="0">
                <a:latin typeface="Arial MT"/>
                <a:cs typeface="Arial MT"/>
              </a:rPr>
              <a:t>	et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Red</a:t>
            </a:r>
            <a:r>
              <a:rPr lang="fr-FR" sz="3200" spc="-5" baseline="-25000" dirty="0">
                <a:latin typeface="Arial MT"/>
                <a:cs typeface="Arial MT"/>
              </a:rPr>
              <a:t>2</a:t>
            </a:r>
            <a:endParaRPr sz="3200" baseline="-25000" dirty="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1900" y="4311650"/>
            <a:ext cx="4895850" cy="711733"/>
          </a:xfrm>
          <a:prstGeom prst="rect">
            <a:avLst/>
          </a:prstGeom>
          <a:ln w="35941">
            <a:solidFill>
              <a:srgbClr val="C00000"/>
            </a:solidFill>
          </a:ln>
        </p:spPr>
        <p:txBody>
          <a:bodyPr vert="horz" wrap="square" lIns="0" tIns="95250" rIns="0" bIns="0" rtlCol="0">
            <a:spAutoFit/>
          </a:bodyPr>
          <a:lstStyle/>
          <a:p>
            <a:pPr marL="208279">
              <a:lnSpc>
                <a:spcPct val="100000"/>
              </a:lnSpc>
              <a:spcBef>
                <a:spcPts val="750"/>
              </a:spcBef>
            </a:pPr>
            <a:r>
              <a:rPr sz="4000" b="1" spc="-5" dirty="0">
                <a:solidFill>
                  <a:srgbClr val="CC0000"/>
                </a:solidFill>
                <a:latin typeface="Arial"/>
                <a:cs typeface="Arial"/>
              </a:rPr>
              <a:t>Condition</a:t>
            </a:r>
            <a:r>
              <a:rPr sz="4000" b="1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4000" dirty="0">
                <a:latin typeface="Arial MT"/>
                <a:cs typeface="Arial MT"/>
              </a:rPr>
              <a:t>:</a:t>
            </a:r>
            <a:r>
              <a:rPr sz="4000" spc="-20" dirty="0">
                <a:latin typeface="Arial MT"/>
                <a:cs typeface="Arial MT"/>
              </a:rPr>
              <a:t> </a:t>
            </a:r>
            <a:r>
              <a:rPr sz="4000" dirty="0" err="1">
                <a:latin typeface="Arial MT"/>
                <a:cs typeface="Arial MT"/>
              </a:rPr>
              <a:t>I</a:t>
            </a:r>
            <a:r>
              <a:rPr sz="3450" baseline="-15700" dirty="0" err="1">
                <a:latin typeface="Arial MT"/>
                <a:cs typeface="Arial MT"/>
              </a:rPr>
              <a:t>a</a:t>
            </a:r>
            <a:r>
              <a:rPr sz="3450" baseline="-3140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=</a:t>
            </a:r>
            <a:r>
              <a:rPr sz="4000" spc="-2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-</a:t>
            </a:r>
            <a:r>
              <a:rPr sz="4000" spc="-5" dirty="0">
                <a:latin typeface="Arial MT"/>
                <a:cs typeface="Arial MT"/>
              </a:rPr>
              <a:t> </a:t>
            </a:r>
            <a:r>
              <a:rPr sz="4000" spc="5" dirty="0" err="1">
                <a:latin typeface="Arial MT"/>
                <a:cs typeface="Arial MT"/>
              </a:rPr>
              <a:t>I</a:t>
            </a:r>
            <a:r>
              <a:rPr sz="3450" spc="7" baseline="-15700" dirty="0" err="1">
                <a:latin typeface="Arial MT"/>
                <a:cs typeface="Arial MT"/>
              </a:rPr>
              <a:t>c</a:t>
            </a:r>
            <a:endParaRPr sz="3450" baseline="-41062" dirty="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02115" y="3475556"/>
            <a:ext cx="444627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spc="-5" dirty="0">
                <a:latin typeface="Arial"/>
                <a:cs typeface="Arial"/>
              </a:rPr>
              <a:t>Intensité</a:t>
            </a:r>
            <a:r>
              <a:rPr sz="3800" b="1" spc="-45" dirty="0">
                <a:latin typeface="Arial"/>
                <a:cs typeface="Arial"/>
              </a:rPr>
              <a:t> </a:t>
            </a:r>
            <a:r>
              <a:rPr sz="3800" b="1" dirty="0">
                <a:latin typeface="Arial"/>
                <a:cs typeface="Arial"/>
              </a:rPr>
              <a:t>↔</a:t>
            </a:r>
            <a:r>
              <a:rPr sz="3800" b="1" spc="-35" dirty="0">
                <a:latin typeface="Arial"/>
                <a:cs typeface="Arial"/>
              </a:rPr>
              <a:t> </a:t>
            </a:r>
            <a:r>
              <a:rPr sz="3800" b="1" spc="-5" dirty="0">
                <a:latin typeface="Arial"/>
                <a:cs typeface="Arial"/>
              </a:rPr>
              <a:t>Vitesse</a:t>
            </a:r>
            <a:endParaRPr sz="3800" dirty="0">
              <a:latin typeface="Arial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D32BCE2-2597-4045-B615-7E738A263FC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5598" y="2559050"/>
            <a:ext cx="4324350" cy="39814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450" y="238759"/>
            <a:ext cx="4902200" cy="17716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3175" algn="ctr">
              <a:lnSpc>
                <a:spcPct val="93200"/>
              </a:lnSpc>
              <a:spcBef>
                <a:spcPts val="425"/>
              </a:spcBef>
            </a:pPr>
            <a:r>
              <a:rPr sz="4000" b="1" spc="-5" dirty="0">
                <a:solidFill>
                  <a:schemeClr val="tx2"/>
                </a:solidFill>
                <a:latin typeface="Arial"/>
                <a:cs typeface="Arial"/>
              </a:rPr>
              <a:t>Action de l'acide </a:t>
            </a:r>
            <a:r>
              <a:rPr sz="4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tx2"/>
                </a:solidFill>
                <a:latin typeface="Arial"/>
                <a:cs typeface="Arial"/>
              </a:rPr>
              <a:t>chlorhydrique</a:t>
            </a:r>
            <a:r>
              <a:rPr sz="4000" b="1" spc="-5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tx2"/>
                </a:solidFill>
                <a:latin typeface="Arial"/>
                <a:cs typeface="Arial"/>
              </a:rPr>
              <a:t>sur</a:t>
            </a:r>
            <a:r>
              <a:rPr sz="4000" b="1" spc="-5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tx2"/>
                </a:solidFill>
                <a:latin typeface="Arial"/>
                <a:cs typeface="Arial"/>
              </a:rPr>
              <a:t>le </a:t>
            </a:r>
            <a:r>
              <a:rPr sz="4000" b="1" spc="-109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tx2"/>
                </a:solidFill>
                <a:latin typeface="Arial"/>
                <a:cs typeface="Arial"/>
              </a:rPr>
              <a:t>plomb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6029" y="93980"/>
            <a:ext cx="2787575" cy="24980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05380" y="2778288"/>
            <a:ext cx="4267134" cy="324581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285" y="2707639"/>
            <a:ext cx="4227066" cy="29083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88620" y="6019800"/>
            <a:ext cx="4046220" cy="17491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ctr">
              <a:spcBef>
                <a:spcPts val="100"/>
              </a:spcBef>
            </a:pPr>
            <a:r>
              <a:rPr sz="2800" spc="-5" dirty="0">
                <a:latin typeface="Arial MT"/>
                <a:cs typeface="Arial MT"/>
              </a:rPr>
              <a:t>a)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Réduction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</a:t>
            </a:r>
            <a:r>
              <a:rPr lang="fr-FR" sz="2800" spc="125" baseline="-25000" dirty="0">
                <a:latin typeface="Arial MT"/>
                <a:cs typeface="Arial MT"/>
              </a:rPr>
              <a:t>3</a:t>
            </a:r>
            <a:r>
              <a:rPr sz="2800" spc="5" dirty="0">
                <a:latin typeface="Arial MT"/>
                <a:cs typeface="Arial MT"/>
              </a:rPr>
              <a:t>O</a:t>
            </a:r>
            <a:r>
              <a:rPr sz="2400" spc="7" baseline="41666" dirty="0">
                <a:latin typeface="Arial MT"/>
                <a:cs typeface="Arial MT"/>
              </a:rPr>
              <a:t>+</a:t>
            </a:r>
            <a:r>
              <a:rPr sz="2400" spc="465" baseline="41666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sur</a:t>
            </a:r>
            <a:r>
              <a:rPr lang="fr-FR" sz="2800" dirty="0">
                <a:latin typeface="Arial MT"/>
                <a:cs typeface="Arial MT"/>
              </a:rPr>
              <a:t> </a:t>
            </a:r>
            <a:r>
              <a:rPr lang="fr-FR" sz="2800" spc="-5" dirty="0">
                <a:latin typeface="Arial MT"/>
                <a:cs typeface="Arial MT"/>
              </a:rPr>
              <a:t>Pb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: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I</a:t>
            </a:r>
            <a:r>
              <a:rPr lang="fr-FR" sz="2800" spc="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≈</a:t>
            </a:r>
            <a:r>
              <a:rPr lang="fr-FR" sz="2800" spc="-30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0</a:t>
            </a:r>
            <a:r>
              <a:rPr lang="fr-FR" sz="2800" spc="-20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→ </a:t>
            </a:r>
            <a:r>
              <a:rPr lang="fr-FR" sz="2800" b="1" spc="-5" dirty="0">
                <a:latin typeface="Arial"/>
                <a:cs typeface="Arial"/>
              </a:rPr>
              <a:t>Blocage </a:t>
            </a:r>
            <a:r>
              <a:rPr lang="fr-FR" sz="2800" b="1" spc="-765" dirty="0">
                <a:latin typeface="Arial"/>
                <a:cs typeface="Arial"/>
              </a:rPr>
              <a:t> </a:t>
            </a:r>
            <a:r>
              <a:rPr lang="fr-FR" sz="2800" b="1" spc="-5" dirty="0">
                <a:latin typeface="Arial"/>
                <a:cs typeface="Arial"/>
              </a:rPr>
              <a:t>cinétique</a:t>
            </a:r>
            <a:endParaRPr lang="fr-FR" sz="2800" dirty="0">
              <a:latin typeface="Arial"/>
              <a:cs typeface="Arial"/>
            </a:endParaRPr>
          </a:p>
          <a:p>
            <a:pPr marL="38100" algn="ctr">
              <a:lnSpc>
                <a:spcPct val="100000"/>
              </a:lnSpc>
              <a:spcBef>
                <a:spcPts val="100"/>
              </a:spcBef>
            </a:pPr>
            <a:endParaRPr sz="28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27650" y="6175454"/>
            <a:ext cx="4756150" cy="11079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0965" algn="ctr">
              <a:lnSpc>
                <a:spcPts val="3115"/>
              </a:lnSpc>
            </a:pPr>
            <a:r>
              <a:rPr sz="2800" spc="-5" dirty="0">
                <a:latin typeface="Arial MT"/>
                <a:cs typeface="Arial MT"/>
              </a:rPr>
              <a:t>b)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Réduction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H</a:t>
            </a:r>
            <a:r>
              <a:rPr lang="fr-FR" sz="2800" spc="125" baseline="-25000" dirty="0">
                <a:latin typeface="Arial MT"/>
                <a:cs typeface="Arial MT"/>
              </a:rPr>
              <a:t>3</a:t>
            </a:r>
            <a:r>
              <a:rPr lang="fr-FR" sz="2800" spc="5" dirty="0">
                <a:latin typeface="Arial MT"/>
                <a:cs typeface="Arial MT"/>
              </a:rPr>
              <a:t>O</a:t>
            </a:r>
            <a:r>
              <a:rPr lang="fr-FR" sz="2800" spc="7" baseline="41666" dirty="0">
                <a:latin typeface="Arial MT"/>
                <a:cs typeface="Arial MT"/>
              </a:rPr>
              <a:t>+ </a:t>
            </a:r>
            <a:r>
              <a:rPr lang="fr-FR" sz="2800" spc="-5" dirty="0">
                <a:latin typeface="Arial MT"/>
                <a:cs typeface="Arial MT"/>
              </a:rPr>
              <a:t>sur</a:t>
            </a:r>
            <a:r>
              <a:rPr lang="fr-FR" sz="2800" spc="-20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Pt</a:t>
            </a:r>
            <a:r>
              <a:rPr lang="fr-FR" sz="2800" spc="-20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:</a:t>
            </a:r>
            <a:r>
              <a:rPr lang="fr-FR" sz="2800" spc="-25" dirty="0">
                <a:latin typeface="Arial MT"/>
                <a:cs typeface="Arial MT"/>
              </a:rPr>
              <a:t> </a:t>
            </a:r>
          </a:p>
          <a:p>
            <a:pPr marR="100965" algn="ctr">
              <a:lnSpc>
                <a:spcPts val="3115"/>
              </a:lnSpc>
            </a:pPr>
            <a:r>
              <a:rPr lang="fr-FR" sz="2800" dirty="0">
                <a:latin typeface="Arial MT"/>
                <a:cs typeface="Arial MT"/>
              </a:rPr>
              <a:t>I</a:t>
            </a:r>
            <a:r>
              <a:rPr lang="fr-FR" sz="2800" spc="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≠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0</a:t>
            </a:r>
            <a:r>
              <a:rPr lang="fr-FR" sz="2800" spc="-25" dirty="0">
                <a:latin typeface="Arial MT"/>
                <a:cs typeface="Arial MT"/>
              </a:rPr>
              <a:t> </a:t>
            </a:r>
            <a:r>
              <a:rPr lang="fr-FR" sz="2800" dirty="0">
                <a:latin typeface="Arial MT"/>
                <a:cs typeface="Arial MT"/>
              </a:rPr>
              <a:t>→ </a:t>
            </a:r>
            <a:r>
              <a:rPr lang="fr-FR" sz="2800" b="1" spc="-5" dirty="0">
                <a:latin typeface="Arial"/>
                <a:cs typeface="Arial"/>
              </a:rPr>
              <a:t>Réaction</a:t>
            </a:r>
            <a:endParaRPr lang="fr-FR" sz="28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lang="fr-FR" sz="2800" spc="465" baseline="41666" dirty="0">
                <a:latin typeface="Arial MT"/>
                <a:cs typeface="Arial MT"/>
              </a:rPr>
              <a:t> </a:t>
            </a:r>
            <a:endParaRPr sz="2800" baseline="41666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528</Words>
  <Application>Microsoft Office PowerPoint</Application>
  <PresentationFormat>Personnalisé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Arial MT</vt:lpstr>
      <vt:lpstr>Calibri</vt:lpstr>
      <vt:lpstr>Lucida Sans Unicode</vt:lpstr>
      <vt:lpstr>Times New Roman</vt:lpstr>
      <vt:lpstr>Office Theme</vt:lpstr>
      <vt:lpstr>LC 28 : Cinétique électrochimique</vt:lpstr>
      <vt:lpstr>Expérience introductive</vt:lpstr>
      <vt:lpstr>Transfert de matière, transfert de charges</vt:lpstr>
      <vt:lpstr>Montage à 3 électrodes</vt:lpstr>
      <vt:lpstr>Systèmes rapides, systèmes lents</vt:lpstr>
      <vt:lpstr>Palier de diffusion</vt:lpstr>
      <vt:lpstr>Mur du solvant</vt:lpstr>
      <vt:lpstr>Utilisation des courbes i-E</vt:lpstr>
      <vt:lpstr>Action de l'acide  chlorhydrique sur le  plomb</vt:lpstr>
      <vt:lpstr>Electrolyse d'une solution de  NaCl</vt:lpstr>
      <vt:lpstr>Synthèse de l'eau de javel par  électrolyse</vt:lpstr>
      <vt:lpstr>Titrage des ions hypochlorite</vt:lpstr>
      <vt:lpstr>η= qu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28 : Cinétique électrochimique</dc:title>
  <cp:lastModifiedBy>Armel JOUAN-POURCHET</cp:lastModifiedBy>
  <cp:revision>25</cp:revision>
  <dcterms:created xsi:type="dcterms:W3CDTF">2021-04-06T21:11:27Z</dcterms:created>
  <dcterms:modified xsi:type="dcterms:W3CDTF">2021-04-19T20:33:26Z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2021-01-14T00:00:00Z</vt:filetime>
  </property>
  <property fmtid="{D5CDD505-2E9C-101B-9397-08002B2CF9AE}" pid="3" name="Creator">
    <vt:lpwstr>Impress</vt:lpwstr>
  </property>
  <property fmtid="{D5CDD505-2E9C-101B-9397-08002B2CF9AE}" pid="4" name="LastSaved">
    <vt:filetime>2021-01-14T00:00:00Z</vt:filetime>
  </property>
</Properties>
</file>