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0" r:id="rId4"/>
    <p:sldId id="258" r:id="rId5"/>
    <p:sldId id="259" r:id="rId6"/>
    <p:sldId id="274" r:id="rId7"/>
    <p:sldId id="262" r:id="rId8"/>
    <p:sldId id="263" r:id="rId9"/>
    <p:sldId id="264" r:id="rId10"/>
    <p:sldId id="278" r:id="rId11"/>
    <p:sldId id="282" r:id="rId12"/>
    <p:sldId id="265" r:id="rId13"/>
    <p:sldId id="279" r:id="rId14"/>
    <p:sldId id="275" r:id="rId15"/>
    <p:sldId id="271" r:id="rId16"/>
    <p:sldId id="269" r:id="rId17"/>
    <p:sldId id="276" r:id="rId18"/>
    <p:sldId id="281" r:id="rId19"/>
    <p:sldId id="280" r:id="rId20"/>
    <p:sldId id="270" r:id="rId21"/>
    <p:sldId id="283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86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98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5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63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67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45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50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73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39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16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53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76FF2-160B-43FA-A1E7-020001FB3701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2673-9EDA-4EA2-AA3D-C44865475C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40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4" Type="http://schemas.openxmlformats.org/officeDocument/2006/relationships/image" Target="../media/image220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80.png"/><Relationship Id="rId12" Type="http://schemas.openxmlformats.org/officeDocument/2006/relationships/image" Target="../media/image270.png"/><Relationship Id="rId17" Type="http://schemas.openxmlformats.org/officeDocument/2006/relationships/image" Target="../media/image2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11" Type="http://schemas.openxmlformats.org/officeDocument/2006/relationships/image" Target="../media/image250.png"/><Relationship Id="rId15" Type="http://schemas.openxmlformats.org/officeDocument/2006/relationships/image" Target="../media/image32.png"/><Relationship Id="rId4" Type="http://schemas.openxmlformats.org/officeDocument/2006/relationships/image" Target="../media/image220.png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15" Type="http://schemas.openxmlformats.org/officeDocument/2006/relationships/image" Target="../media/image34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443227"/>
            <a:ext cx="328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LC 27 - Solubilité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785" y="2780928"/>
            <a:ext cx="6039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Niveau : CPGE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Prérequis :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  - Notions sur les solvants et la dissolution</a:t>
            </a:r>
          </a:p>
          <a:p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 - Evolution et constantes d’équilibre, activités </a:t>
            </a:r>
          </a:p>
          <a:p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 - Réaction acido-basiques et titrages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Benjamin\Desktop\Prepa_Agreg\Leçons\Chimie\LC19_Solubilité\Dissolution 002 Duperr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23" y="1412776"/>
            <a:ext cx="3428999" cy="216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3764" y="470219"/>
            <a:ext cx="545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Mesure de </a:t>
            </a:r>
            <a:r>
              <a:rPr lang="fr-FR" sz="3600" dirty="0" err="1" smtClean="0">
                <a:solidFill>
                  <a:schemeClr val="bg1"/>
                </a:solidFill>
              </a:rPr>
              <a:t>Ks</a:t>
            </a:r>
            <a:r>
              <a:rPr lang="fr-FR" sz="3600" dirty="0" smtClean="0">
                <a:solidFill>
                  <a:schemeClr val="bg1"/>
                </a:solidFill>
              </a:rPr>
              <a:t> par </a:t>
            </a:r>
            <a:r>
              <a:rPr lang="fr-FR" sz="3600" dirty="0" err="1" smtClean="0">
                <a:solidFill>
                  <a:schemeClr val="bg1"/>
                </a:solidFill>
              </a:rPr>
              <a:t>pH-métrie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Benjamin\Desktop\Prepa_Agreg\Leçons\Chimie\LC19_Solubilité\dos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53" y="1328634"/>
            <a:ext cx="5159244" cy="382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261383"/>
            <a:ext cx="568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Au premier grain de précipité  :</a:t>
            </a:r>
            <a:endParaRPr lang="fr-F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80597" y="5733256"/>
                <a:ext cx="4616200" cy="859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  <a:sym typeface="Wingdings" pitchFamily="2" charset="2"/>
                  </a:rPr>
                  <a:t>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 smtClean="0">
                        <a:solidFill>
                          <a:schemeClr val="bg1"/>
                        </a:solidFill>
                      </a:rPr>
                      <m:t>pKs</m:t>
                    </m:r>
                    <m:r>
                      <m:rPr>
                        <m:nor/>
                      </m:rPr>
                      <a:rPr lang="fr-FR" dirty="0" smtClean="0">
                        <a:solidFill>
                          <a:schemeClr val="bg1"/>
                        </a:solidFill>
                      </a:rPr>
                      <m:t> </m:t>
                    </m:r>
                    <m:r>
                      <a:rPr lang="fr-FR">
                        <a:solidFill>
                          <a:schemeClr val="bg1"/>
                        </a:solidFill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14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pH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lim</m:t>
                            </m:r>
                          </m:sub>
                        </m:sSub>
                      </m:e>
                    </m:d>
                    <m:r>
                      <a:rPr lang="fr-FR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bg1"/>
                        </a:solidFill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fr-FR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Al</m:t>
                                    </m:r>
                                  </m:e>
                                  <m:sup>
                                    <m:r>
                                      <a:rPr lang="fr-FR" i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3+</m:t>
                                    </m:r>
                                  </m:sup>
                                </m:sSup>
                                <m:r>
                                  <a:rPr lang="fr-FR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]</m:t>
                                </m:r>
                              </m:e>
                              <m:sub>
                                <m:r>
                                  <a:rPr lang="fr-FR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fr-FR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o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fr-FR" dirty="0">
                  <a:solidFill>
                    <a:schemeClr val="bg1"/>
                  </a:solidFill>
                </a:endParaRPr>
              </a:p>
              <a:p>
                <a:endParaRPr lang="fr-F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597" y="5733256"/>
                <a:ext cx="4616200" cy="859146"/>
              </a:xfrm>
              <a:prstGeom prst="rect">
                <a:avLst/>
              </a:prstGeom>
              <a:blipFill rotWithShape="1">
                <a:blip r:embed="rId3"/>
                <a:stretch>
                  <a:fillRect l="-1189" r="-1321" b="-10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57001" y="5733256"/>
                <a:ext cx="2224968" cy="697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chemeClr val="bg1"/>
                          </a:solidFill>
                          <a:latin typeface="Cambria Math"/>
                        </a:rPr>
                        <m:t>𝐾𝑠</m:t>
                      </m:r>
                      <m: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Al</m:t>
                                  </m:r>
                                </m:e>
                                <m:sup>
                                  <m: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3+</m:t>
                                  </m:r>
                                </m:sup>
                              </m:sSup>
                              <m:r>
                                <a:rPr lang="fr-FR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fr-FR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HO</m:t>
                                  </m:r>
                                </m:e>
                                <m:sup>
                                  <m: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fr-FR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fr-FR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  <m:sup>
                                  <m: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fr-FR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01" y="5733256"/>
                <a:ext cx="2224968" cy="697307"/>
              </a:xfrm>
              <a:prstGeom prst="rect">
                <a:avLst/>
              </a:prstGeom>
              <a:blipFill rotWithShape="1">
                <a:blip r:embed="rId4"/>
                <a:stretch>
                  <a:fillRect r="-30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0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3764" y="470219"/>
            <a:ext cx="545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Mesure de </a:t>
            </a:r>
            <a:r>
              <a:rPr lang="fr-FR" sz="3600" dirty="0" err="1" smtClean="0">
                <a:solidFill>
                  <a:schemeClr val="bg1"/>
                </a:solidFill>
              </a:rPr>
              <a:t>Ks</a:t>
            </a:r>
            <a:r>
              <a:rPr lang="fr-FR" sz="3600" dirty="0" smtClean="0">
                <a:solidFill>
                  <a:schemeClr val="bg1"/>
                </a:solidFill>
              </a:rPr>
              <a:t> par </a:t>
            </a:r>
            <a:r>
              <a:rPr lang="fr-FR" sz="3600" dirty="0" err="1" smtClean="0">
                <a:solidFill>
                  <a:schemeClr val="bg1"/>
                </a:solidFill>
              </a:rPr>
              <a:t>pH-métrie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28" name="Picture 2" descr="C:\Users\Benjamin\Desktop\Prepa_Agreg\Leçons\Chimie\LC19_Solubilité\dos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39" y="1321063"/>
            <a:ext cx="5133113" cy="38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627784" y="3068960"/>
            <a:ext cx="129614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27784" y="2852936"/>
            <a:ext cx="14401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11560" y="5523216"/>
                <a:ext cx="3999493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 smtClean="0">
                          <a:solidFill>
                            <a:schemeClr val="bg1"/>
                          </a:solidFill>
                        </a:rPr>
                        <m:t>pKs</m:t>
                      </m:r>
                      <m:r>
                        <m:rPr>
                          <m:nor/>
                        </m:rPr>
                        <a:rPr lang="fr-FR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14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pH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lim</m:t>
                              </m:r>
                            </m:sub>
                          </m:sSub>
                        </m:e>
                      </m:d>
                      <m: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fr-FR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i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Al</m:t>
                                      </m:r>
                                    </m:e>
                                    <m:sup>
                                      <m:r>
                                        <a:rPr lang="fr-FR" i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3+</m:t>
                                      </m:r>
                                    </m:sup>
                                  </m:sSup>
                                  <m:r>
                                    <a:rPr lang="fr-FR" i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fr-FR" i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fr-FR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o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FR" dirty="0">
                  <a:solidFill>
                    <a:schemeClr val="bg1"/>
                  </a:solidFill>
                </a:endParaRPr>
              </a:p>
              <a:p>
                <a:endParaRPr lang="fr-FR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23216"/>
                <a:ext cx="3999493" cy="997324"/>
              </a:xfrm>
              <a:prstGeom prst="rect">
                <a:avLst/>
              </a:prstGeom>
              <a:blipFill rotWithShape="1">
                <a:blip r:embed="rId3"/>
                <a:stretch>
                  <a:fillRect l="-1220" r="-610" b="-85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345594" y="5301208"/>
            <a:ext cx="2026450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497878" y="5526379"/>
                <a:ext cx="1721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solidFill>
                              <a:schemeClr val="tx1"/>
                            </a:solidFill>
                            <a:latin typeface="Cambria Math"/>
                          </a:rPr>
                          <m:t>pH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solidFill>
                              <a:schemeClr val="tx1"/>
                            </a:solidFill>
                            <a:latin typeface="Cambria Math"/>
                          </a:rPr>
                          <m:t>lim</m:t>
                        </m:r>
                      </m:sub>
                    </m:sSub>
                    <m:r>
                      <a:rPr lang="fr-FR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0.2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878" y="5526379"/>
                <a:ext cx="172188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64" t="-8333" r="-531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541720" y="6034669"/>
                <a:ext cx="1531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</a:rPr>
                      <m:t>pKs</m:t>
                    </m:r>
                    <m:r>
                      <a:rPr lang="fr-FR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32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2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20" y="6034669"/>
                <a:ext cx="153118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97" t="-8197" r="-597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3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4383" y="459421"/>
            <a:ext cx="4815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Diagrammes d’existence 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pour la solution saturée</a:t>
            </a:r>
            <a:endParaRPr lang="fr-FR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08085" y="2132856"/>
                <a:ext cx="3407600" cy="7657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lim</m:t>
                          </m:r>
                        </m:sub>
                      </m:sSub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=14 − 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pKs</m:t>
                          </m:r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85" y="2132856"/>
                <a:ext cx="3407600" cy="765787"/>
              </a:xfrm>
              <a:prstGeom prst="rect">
                <a:avLst/>
              </a:prstGeom>
              <a:blipFill rotWithShape="1">
                <a:blip r:embed="rId2"/>
                <a:stretch>
                  <a:fillRect r="-160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403648" y="4221088"/>
            <a:ext cx="4824536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35727" y="4291454"/>
                <a:ext cx="524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pH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27" y="4291454"/>
                <a:ext cx="52450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843808" y="3825044"/>
            <a:ext cx="0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586515" y="3627041"/>
                <a:ext cx="1362809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Al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OH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3, (</m:t>
                          </m:r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fr-FR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515" y="3627041"/>
                <a:ext cx="1362809" cy="396006"/>
              </a:xfrm>
              <a:prstGeom prst="rect">
                <a:avLst/>
              </a:prstGeom>
              <a:blipFill rotWithShape="1">
                <a:blip r:embed="rId6"/>
                <a:stretch>
                  <a:fillRect t="-6154" r="-5357"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65672" y="3621527"/>
                <a:ext cx="1021305" cy="401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Al</m:t>
                            </m:r>
                          </m:e>
                          <m:sup>
                            <m: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3+</m:t>
                            </m:r>
                          </m:sup>
                        </m:sSup>
                      </m:e>
                      <m:sub>
                        <m: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672" y="3621527"/>
                <a:ext cx="1021305" cy="401520"/>
              </a:xfrm>
              <a:prstGeom prst="rect">
                <a:avLst/>
              </a:prstGeom>
              <a:blipFill rotWithShape="1">
                <a:blip r:embed="rId8"/>
                <a:stretch>
                  <a:fillRect t="-4545" r="-9581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42365" y="3200152"/>
                <a:ext cx="1505477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lim</m:t>
                          </m:r>
                        </m:sub>
                      </m:sSub>
                      <m: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3.5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365" y="3200152"/>
                <a:ext cx="150547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349" r="-4418" b="-2222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2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4383" y="459421"/>
            <a:ext cx="4815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Diagrammes d’existence 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pour la solution saturée</a:t>
            </a:r>
            <a:endParaRPr lang="fr-FR" sz="36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03648" y="4221088"/>
            <a:ext cx="4824536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35727" y="4291454"/>
                <a:ext cx="524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pH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27" y="4291454"/>
                <a:ext cx="52450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843808" y="3825044"/>
            <a:ext cx="0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586515" y="3627041"/>
                <a:ext cx="1362809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Al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OH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3, (</m:t>
                          </m:r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fr-FR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515" y="3627041"/>
                <a:ext cx="1362809" cy="396006"/>
              </a:xfrm>
              <a:prstGeom prst="rect">
                <a:avLst/>
              </a:prstGeom>
              <a:blipFill rotWithShape="1">
                <a:blip r:embed="rId6"/>
                <a:stretch>
                  <a:fillRect t="-6154" r="-5357"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65672" y="3621527"/>
                <a:ext cx="1021305" cy="401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Al</m:t>
                            </m:r>
                          </m:e>
                          <m:sup>
                            <m: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3+</m:t>
                            </m:r>
                          </m:sup>
                        </m:sSup>
                      </m:e>
                      <m:sub>
                        <m: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672" y="3621527"/>
                <a:ext cx="1021305" cy="401520"/>
              </a:xfrm>
              <a:prstGeom prst="rect">
                <a:avLst/>
              </a:prstGeom>
              <a:blipFill rotWithShape="1">
                <a:blip r:embed="rId8"/>
                <a:stretch>
                  <a:fillRect t="-4545" r="-9581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42365" y="3200152"/>
                <a:ext cx="1505477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lim</m:t>
                          </m:r>
                        </m:sub>
                      </m:sSub>
                      <m: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3.5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365" y="3200152"/>
                <a:ext cx="150547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349" r="-4418" b="-2222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475656" y="5541962"/>
            <a:ext cx="4824536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00192" y="5579948"/>
                <a:ext cx="524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pH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579948"/>
                <a:ext cx="52450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494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555776" y="5181922"/>
            <a:ext cx="0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57661" y="4963827"/>
                <a:ext cx="1391663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Fe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OH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3, (</m:t>
                          </m:r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fr-FR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661" y="4963827"/>
                <a:ext cx="1391663" cy="396006"/>
              </a:xfrm>
              <a:prstGeom prst="rect">
                <a:avLst/>
              </a:prstGeom>
              <a:blipFill rotWithShape="1">
                <a:blip r:embed="rId12"/>
                <a:stretch>
                  <a:fillRect t="-6154" r="-4825"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03647" y="4901540"/>
                <a:ext cx="1050159" cy="401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Fe</m:t>
                            </m:r>
                          </m:e>
                          <m:sup>
                            <m: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3+</m:t>
                            </m:r>
                          </m:sup>
                        </m:sSup>
                      </m:e>
                      <m:sub>
                        <m: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7" y="4901540"/>
                <a:ext cx="1050159" cy="401520"/>
              </a:xfrm>
              <a:prstGeom prst="rect">
                <a:avLst/>
              </a:prstGeom>
              <a:blipFill rotWithShape="1">
                <a:blip r:embed="rId13"/>
                <a:stretch>
                  <a:fillRect t="-4545" r="-9249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42499" y="4569895"/>
                <a:ext cx="1359603" cy="3815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lim</m:t>
                          </m:r>
                          <m:r>
                            <a:rPr lang="fr-FR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,2</m:t>
                          </m:r>
                        </m:sub>
                      </m:sSub>
                      <m: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99" y="4569895"/>
                <a:ext cx="1359603" cy="381515"/>
              </a:xfrm>
              <a:prstGeom prst="rect">
                <a:avLst/>
              </a:prstGeom>
              <a:blipFill rotWithShape="1">
                <a:blip r:embed="rId14"/>
                <a:stretch>
                  <a:fillRect t="-4688" r="-4444" b="-218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48264" y="3941688"/>
                <a:ext cx="1611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mtClean="0">
                          <a:solidFill>
                            <a:schemeClr val="bg1"/>
                          </a:solidFill>
                          <a:latin typeface="Cambria Math"/>
                        </a:rPr>
                        <m:t>Ks</m:t>
                      </m:r>
                      <m:r>
                        <a:rPr lang="fr-FR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−32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941688"/>
                <a:ext cx="1611275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416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100664" y="5327453"/>
                <a:ext cx="1611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mtClean="0">
                          <a:solidFill>
                            <a:schemeClr val="bg1"/>
                          </a:solidFill>
                          <a:latin typeface="Cambria Math"/>
                        </a:rPr>
                        <m:t>Ks</m:t>
                      </m:r>
                      <m:r>
                        <a:rPr lang="fr-FR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−38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64" y="5327453"/>
                <a:ext cx="1611275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416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08085" y="2132856"/>
                <a:ext cx="3407600" cy="7657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lim</m:t>
                          </m:r>
                        </m:sub>
                      </m:sSub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=14 − 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pKs</m:t>
                          </m:r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fr-FR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85" y="2132856"/>
                <a:ext cx="3407600" cy="765787"/>
              </a:xfrm>
              <a:prstGeom prst="rect">
                <a:avLst/>
              </a:prstGeom>
              <a:blipFill rotWithShape="1">
                <a:blip r:embed="rId17"/>
                <a:stretch>
                  <a:fillRect r="-160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9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1661" y="470219"/>
            <a:ext cx="495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Réactions en compétition</a:t>
            </a:r>
            <a:endParaRPr lang="fr-FR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2802" y="2276872"/>
                <a:ext cx="6147429" cy="47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Al</m:t>
                        </m:r>
                        <m: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OH</m:t>
                        </m:r>
                        <m: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b>
                        <m: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3, (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dirty="0" smtClean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fr-FR" sz="20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⇄</m:t>
                    </m:r>
                  </m:oMath>
                </a14:m>
                <a:r>
                  <a:rPr lang="fr-FR" sz="2000" dirty="0" smtClean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0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Al</m:t>
                                </m:r>
                                <m: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OH</m:t>
                                </m:r>
                                <m: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  <m:sup>
                            <m:r>
                              <a:rPr lang="fr-FR" sz="20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sz="2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𝑎𝑞</m:t>
                        </m:r>
                        <m:r>
                          <a:rPr lang="fr-FR" sz="2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2" y="2276872"/>
                <a:ext cx="6147429" cy="474041"/>
              </a:xfrm>
              <a:prstGeom prst="rect">
                <a:avLst/>
              </a:prstGeom>
              <a:blipFill rotWithShape="1">
                <a:blip r:embed="rId2"/>
                <a:stretch>
                  <a:fillRect t="-5195" b="-10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2801" y="1556792"/>
                <a:ext cx="6147429" cy="435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F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Al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3+</m:t>
                            </m:r>
                          </m:sup>
                        </m:sSup>
                      </m:e>
                      <m:sub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smtClean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fr-FR" sz="20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⇄</m:t>
                    </m:r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Al</m:t>
                        </m:r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OH</m:t>
                        </m:r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b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3, (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1" y="1556792"/>
                <a:ext cx="6147429" cy="435889"/>
              </a:xfrm>
              <a:prstGeom prst="rect">
                <a:avLst/>
              </a:prstGeom>
              <a:blipFill rotWithShape="1">
                <a:blip r:embed="rId3"/>
                <a:stretch>
                  <a:fillRect t="-5556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572000" y="4581128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Benjamin\Desktop\Prepa_Agreg\Leçons\Chimie\LC19_Solubilité\variation 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0254"/>
            <a:ext cx="4295941" cy="31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1661" y="470219"/>
            <a:ext cx="495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Réactions en compétition</a:t>
            </a:r>
            <a:endParaRPr lang="fr-FR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2802" y="2276872"/>
                <a:ext cx="6147429" cy="47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Al</m:t>
                        </m:r>
                        <m: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OH</m:t>
                        </m:r>
                        <m: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b>
                        <m: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3, (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dirty="0" smtClean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fr-FR" sz="20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⇄</m:t>
                    </m:r>
                  </m:oMath>
                </a14:m>
                <a:r>
                  <a:rPr lang="fr-FR" sz="2000" dirty="0" smtClean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0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Al</m:t>
                                </m:r>
                                <m: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OH</m:t>
                                </m:r>
                                <m: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  <m:sup>
                            <m:r>
                              <a:rPr lang="fr-FR" sz="20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sz="2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𝑎𝑞</m:t>
                        </m:r>
                        <m:r>
                          <a:rPr lang="fr-FR" sz="2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2" y="2276872"/>
                <a:ext cx="6147429" cy="474041"/>
              </a:xfrm>
              <a:prstGeom prst="rect">
                <a:avLst/>
              </a:prstGeom>
              <a:blipFill rotWithShape="1">
                <a:blip r:embed="rId2"/>
                <a:stretch>
                  <a:fillRect t="-5195" b="-10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2801" y="1556792"/>
                <a:ext cx="6147429" cy="435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F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Al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3+</m:t>
                            </m:r>
                          </m:sup>
                        </m:sSup>
                      </m:e>
                      <m:sub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smtClean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0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fr-FR" sz="20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⇄</m:t>
                    </m:r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Al</m:t>
                        </m:r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OH</m:t>
                        </m:r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b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3, (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1" y="1556792"/>
                <a:ext cx="6147429" cy="435889"/>
              </a:xfrm>
              <a:prstGeom prst="rect">
                <a:avLst/>
              </a:prstGeom>
              <a:blipFill rotWithShape="1">
                <a:blip r:embed="rId3"/>
                <a:stretch>
                  <a:fillRect t="-5556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475656" y="5553236"/>
            <a:ext cx="6398771" cy="360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43357" y="5668744"/>
                <a:ext cx="524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pH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357" y="5668744"/>
                <a:ext cx="52450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627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915816" y="5193196"/>
            <a:ext cx="0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83953" y="5008017"/>
                <a:ext cx="1362809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Al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OH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3, (</m:t>
                          </m:r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fr-FR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953" y="5008017"/>
                <a:ext cx="1362809" cy="396006"/>
              </a:xfrm>
              <a:prstGeom prst="rect">
                <a:avLst/>
              </a:prstGeom>
              <a:blipFill rotWithShape="1">
                <a:blip r:embed="rId7"/>
                <a:stretch>
                  <a:fillRect t="-6250" r="-5381" b="-20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37680" y="4989679"/>
                <a:ext cx="1021305" cy="401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Al</m:t>
                            </m:r>
                          </m:e>
                          <m:sup>
                            <m: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3+</m:t>
                            </m:r>
                          </m:sup>
                        </m:sSup>
                      </m:e>
                      <m:sub>
                        <m: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680" y="4989679"/>
                <a:ext cx="1021305" cy="401520"/>
              </a:xfrm>
              <a:prstGeom prst="rect">
                <a:avLst/>
              </a:prstGeom>
              <a:blipFill rotWithShape="1">
                <a:blip r:embed="rId8"/>
                <a:stretch>
                  <a:fillRect t="-4615" r="-9581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14373" y="4568304"/>
                <a:ext cx="1402885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lim</m:t>
                          </m:r>
                        </m:sub>
                      </m:sSub>
                      <m: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3.5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373" y="4568304"/>
                <a:ext cx="140288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349" r="-4741" b="-2222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5854773" y="5206020"/>
            <a:ext cx="0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53330" y="4581128"/>
                <a:ext cx="1664174" cy="3815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lim</m:t>
                          </m:r>
                          <m:r>
                            <a:rPr lang="fr-FR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,2</m:t>
                          </m:r>
                        </m:sub>
                      </m:sSub>
                      <m:r>
                        <a:rPr lang="fr-FR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11.4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30" y="4581128"/>
                <a:ext cx="1664174" cy="381515"/>
              </a:xfrm>
              <a:prstGeom prst="rect">
                <a:avLst/>
              </a:prstGeom>
              <a:blipFill rotWithShape="1">
                <a:blip r:embed="rId10"/>
                <a:stretch>
                  <a:fillRect t="-4615" r="-4364" b="-20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442148" y="5041595"/>
                <a:ext cx="1614353" cy="39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Al</m:t>
                                  </m:r>
                                  <m: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OH</m:t>
                                  </m:r>
                                  <m: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fr-FR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] </m:t>
                              </m:r>
                              <m:r>
                                <m:rPr>
                                  <m:nor/>
                                </m:rPr>
                                <a:rPr lang="fr-FR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  <m:sub/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148" y="5041595"/>
                <a:ext cx="1614353" cy="399405"/>
              </a:xfrm>
              <a:prstGeom prst="rect">
                <a:avLst/>
              </a:prstGeom>
              <a:blipFill rotWithShape="1">
                <a:blip r:embed="rId12"/>
                <a:stretch>
                  <a:fillRect t="-6061" r="-4151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10203" y="5209455"/>
                <a:ext cx="5732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400" i="1">
                          <a:solidFill>
                            <a:schemeClr val="bg1"/>
                          </a:solidFill>
                          <a:latin typeface="Cambria Math"/>
                        </a:rPr>
                        <m:t>𝑎𝑞</m:t>
                      </m:r>
                      <m:r>
                        <a:rPr lang="fr-FR" sz="1400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203" y="5209455"/>
                <a:ext cx="573234" cy="307777"/>
              </a:xfrm>
              <a:prstGeom prst="rect">
                <a:avLst/>
              </a:prstGeom>
              <a:blipFill rotWithShape="1">
                <a:blip r:embed="rId13"/>
                <a:stretch>
                  <a:fillRect t="-2000" r="-7447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4137546" y="4448077"/>
            <a:ext cx="468386" cy="2966069"/>
          </a:xfrm>
          <a:prstGeom prst="rightBrace">
            <a:avLst>
              <a:gd name="adj1" fmla="val 66034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90057" y="6128014"/>
                <a:ext cx="1950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𝑠𝑜𝑙𝑢𝑡𝑖𝑜𝑛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𝑠𝑎𝑡𝑢𝑟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é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057" y="6128014"/>
                <a:ext cx="195059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376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3" descr="C:\Users\Benjamin\Desktop\Prepa_Agreg\Leçons\Chimie\LC19_Solubilité\variation 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65" y="1556792"/>
            <a:ext cx="27222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471971"/>
            <a:ext cx="374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Dissolution des gaz</a:t>
            </a:r>
            <a:endParaRPr lang="fr-FR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3916" y="1554480"/>
                <a:ext cx="3365858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CO</m:t>
                          </m:r>
                        </m:e>
                        <m:sub>
                          <m:r>
                            <a:rPr lang="fr-FR" sz="3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2,(</m:t>
                          </m:r>
                          <m:r>
                            <m:rPr>
                              <m:sty m:val="p"/>
                            </m:rPr>
                            <a:rPr lang="fr-FR" sz="3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g</m:t>
                          </m:r>
                          <m:r>
                            <a:rPr lang="fr-FR" sz="3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fr-FR" sz="32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⇄</m:t>
                      </m:r>
                      <m:sSub>
                        <m:sSubPr>
                          <m:ctrlPr>
                            <a:rPr lang="fr-FR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20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CO</m:t>
                          </m:r>
                        </m:e>
                        <m:sub>
                          <m:r>
                            <a:rPr lang="fr-FR" sz="320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2,(</m:t>
                          </m:r>
                          <m:r>
                            <m:rPr>
                              <m:sty m:val="p"/>
                            </m:rPr>
                            <a:rPr lang="fr-FR" sz="3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aq</m:t>
                          </m:r>
                          <m:r>
                            <a:rPr lang="fr-FR" sz="320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16" y="1554480"/>
                <a:ext cx="3365858" cy="632161"/>
              </a:xfrm>
              <a:prstGeom prst="rect">
                <a:avLst/>
              </a:prstGeom>
              <a:blipFill rotWithShape="1">
                <a:blip r:embed="rId2"/>
                <a:stretch>
                  <a:fillRect t="-11538" r="-5435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303340" y="1290772"/>
            <a:ext cx="1862885" cy="1351185"/>
            <a:chOff x="6921746" y="1268169"/>
            <a:chExt cx="2161856" cy="1351185"/>
          </a:xfrm>
        </p:grpSpPr>
        <p:sp>
          <p:nvSpPr>
            <p:cNvPr id="4" name="Oval 3"/>
            <p:cNvSpPr/>
            <p:nvPr/>
          </p:nvSpPr>
          <p:spPr>
            <a:xfrm>
              <a:off x="6921746" y="1268169"/>
              <a:ext cx="2161856" cy="1351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971531" y="1618600"/>
                  <a:ext cx="2112071" cy="6270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fr-FR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fr-FR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sSub>
                          <m:sSubPr>
                            <m:ctrlPr>
                              <a:rPr lang="fr-FR" sz="3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3200"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3200">
                                    <a:latin typeface="Cambria Math"/>
                                    <a:ea typeface="Cambria Math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fr-FR" sz="320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fr-FR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531" y="1618600"/>
                  <a:ext cx="2112071" cy="6270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1650" r="-10738" b="-252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ight Arrow 6"/>
          <p:cNvSpPr/>
          <p:nvPr/>
        </p:nvSpPr>
        <p:spPr>
          <a:xfrm>
            <a:off x="5721101" y="1827394"/>
            <a:ext cx="356892" cy="26051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C:\Users\Benjamin\Desktop\Prepa_Agreg\Leçons\Chimie\LC19_Solubilité\ocean_acidifcation_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8291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5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njamin\Desktop\Prepa_Agreg\Leçons\Chimie\LC19_Solubilité\pechiney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455562" cy="25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enjamin\Desktop\Prepa_Agreg\Leçons\Chimie\LC19_Solubilité\gardan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13042"/>
            <a:ext cx="3989091" cy="26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enjamin\Desktop\Prepa_Agreg\Leçons\Chimie\LC19_Solubilité\eau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328592" cy="47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443228"/>
            <a:ext cx="6538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Production mondiale d’aluminium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Benjamin\Desktop\Prepa_Agreg\Leçons\Chimie\LC19_Solubilité\langfr-1024px-Aluminium_-_world_production_tren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83" y="1699065"/>
            <a:ext cx="4965937" cy="417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5496" y="5909210"/>
            <a:ext cx="456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Source : International Aluminium Institute</a:t>
            </a:r>
            <a:endParaRPr lang="fr-FR" sz="2000" i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C:\Users\Benjamin\Desktop\Prepa_Agreg\Leçons\Chimie\LC19_Solubilité\5065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0" y="2036673"/>
            <a:ext cx="1829232" cy="182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enjamin\Desktop\Prepa_Agreg\Leçons\Chimie\LC19_Solubilité\canett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72580"/>
            <a:ext cx="1440160" cy="10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enjamin\Desktop\Prepa_Agreg\Leçons\Chimie\LC19_Solubilité\tn9_a_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5" y="4380397"/>
            <a:ext cx="1230250" cy="12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enjamin\Desktop\Prepa_Agreg\Leçons\Chimie\LC19_Solubilité\velo-route-alu-28-lightspeed-blanc-tc-54-cm-ks-cycling_1_v2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349706"/>
            <a:ext cx="1512169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549" y="471969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Titrage entier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Benjamin\Desktop\Prepa_Agreg\Leçons\Chimie\LC19_Solubilité\dos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77975"/>
            <a:ext cx="58515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enjamin\Desktop\Prepa_Agreg\Leçons\Chimie\LC19_Solubilité\450px-Procede_Bay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22" y="1417091"/>
            <a:ext cx="3610932" cy="50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549" y="471969"/>
            <a:ext cx="287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Procédé Bayer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njamin\Desktop\Prepa_Agreg\Leçons\Chimie\LC19_Solubilité\440px-Bauxite_bedarieux_her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14264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njamin\Desktop\Prepa_Agreg\Leçons\Chimie\LC19_Solubilité\1.8630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94157"/>
            <a:ext cx="363855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486326" y="1758280"/>
                <a:ext cx="1944216" cy="10358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Al</m:t>
                          </m:r>
                        </m:e>
                        <m:sub>
                          <m: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r>
                      <a:rPr lang="fr-FR" sz="1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50%</m:t>
                    </m:r>
                  </m:oMath>
                </a14:m>
                <a:r>
                  <a:rPr lang="fr-FR" sz="1600" dirty="0" smtClean="0">
                    <a:solidFill>
                      <a:schemeClr val="tx1"/>
                    </a:solidFill>
                  </a:rPr>
                  <a:t>)</a:t>
                </a:r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6" y="1758280"/>
                <a:ext cx="1944216" cy="1035877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49914" y="476672"/>
            <a:ext cx="606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Tout commence avec la Bauxite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njamin\Desktop\Prepa_Agreg\Leçons\Chimie\LC19_Solubilité\440px-Bauxite_bedarieux_her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14264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njamin\Desktop\Prepa_Agreg\Leçons\Chimie\LC19_Solubilité\1.8630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94157"/>
            <a:ext cx="363855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486326" y="1758280"/>
                <a:ext cx="1944216" cy="10358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Al</m:t>
                          </m:r>
                        </m:e>
                        <m:sub>
                          <m: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r>
                      <a:rPr lang="fr-FR" sz="1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50%</m:t>
                    </m:r>
                  </m:oMath>
                </a14:m>
                <a:r>
                  <a:rPr lang="fr-FR" sz="1600" dirty="0" smtClean="0">
                    <a:solidFill>
                      <a:schemeClr val="tx1"/>
                    </a:solidFill>
                  </a:rPr>
                  <a:t>)</a:t>
                </a:r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6" y="1758280"/>
                <a:ext cx="1944216" cy="1035877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3563888" y="1974304"/>
                <a:ext cx="1584176" cy="8198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Fe</m:t>
                          </m:r>
                        </m:e>
                        <m:sub>
                          <m: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r>
                      <a:rPr lang="fr-FR" sz="1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20%</m:t>
                    </m:r>
                  </m:oMath>
                </a14:m>
                <a:r>
                  <a:rPr lang="fr-FR" sz="1600" dirty="0" smtClean="0">
                    <a:solidFill>
                      <a:schemeClr val="tx1"/>
                    </a:solidFill>
                  </a:rPr>
                  <a:t>)</a:t>
                </a:r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974304"/>
                <a:ext cx="1584176" cy="819852"/>
              </a:xfrm>
              <a:prstGeom prst="ellipse">
                <a:avLst/>
              </a:prstGeom>
              <a:blipFill rotWithShape="1">
                <a:blip r:embed="rId5"/>
                <a:stretch>
                  <a:fillRect b="-14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49914" y="476672"/>
            <a:ext cx="606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Tout commence avec la Bauxite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njamin\Desktop\Prepa_Agreg\Leçons\Chimie\LC19_Solubilité\440px-Bauxite_bedarieux_her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14264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njamin\Desktop\Prepa_Agreg\Leçons\Chimie\LC19_Solubilité\1.8630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94157"/>
            <a:ext cx="363855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486326" y="1758280"/>
                <a:ext cx="1944216" cy="10358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Al</m:t>
                          </m:r>
                        </m:e>
                        <m:sub>
                          <m: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r>
                      <a:rPr lang="fr-FR" sz="1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50%</m:t>
                    </m:r>
                  </m:oMath>
                </a14:m>
                <a:r>
                  <a:rPr lang="fr-FR" sz="1600" dirty="0" smtClean="0">
                    <a:solidFill>
                      <a:schemeClr val="tx1"/>
                    </a:solidFill>
                  </a:rPr>
                  <a:t>)</a:t>
                </a:r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6" y="1758280"/>
                <a:ext cx="1944216" cy="1035877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3563888" y="1974304"/>
                <a:ext cx="1584176" cy="8198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Fe</m:t>
                          </m:r>
                        </m:e>
                        <m:sub>
                          <m: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r>
                      <a:rPr lang="fr-FR" sz="1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20%</m:t>
                    </m:r>
                  </m:oMath>
                </a14:m>
                <a:r>
                  <a:rPr lang="fr-FR" sz="1600" dirty="0" smtClean="0">
                    <a:solidFill>
                      <a:schemeClr val="tx1"/>
                    </a:solidFill>
                  </a:rPr>
                  <a:t>)</a:t>
                </a:r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974304"/>
                <a:ext cx="1584176" cy="819852"/>
              </a:xfrm>
              <a:prstGeom prst="ellipse">
                <a:avLst/>
              </a:prstGeom>
              <a:blipFill rotWithShape="1">
                <a:blip r:embed="rId5"/>
                <a:stretch>
                  <a:fillRect b="-14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77806" y="4259327"/>
                <a:ext cx="972108" cy="5173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Si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fr-FR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06" y="4259327"/>
                <a:ext cx="972108" cy="517341"/>
              </a:xfrm>
              <a:prstGeom prst="ellipse">
                <a:avLst/>
              </a:prstGeom>
              <a:blipFill rotWithShape="1">
                <a:blip r:embed="rId6"/>
                <a:stretch>
                  <a:fillRect b="-11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691680" y="4854624"/>
                <a:ext cx="972108" cy="5173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T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fr-FR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54624"/>
                <a:ext cx="972108" cy="517341"/>
              </a:xfrm>
              <a:prstGeom prst="ellipse">
                <a:avLst/>
              </a:prstGeom>
              <a:blipFill rotWithShape="1">
                <a:blip r:embed="rId7"/>
                <a:stretch>
                  <a:fillRect b="-22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252161" y="5082791"/>
            <a:ext cx="972108" cy="5173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CaO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914" y="476672"/>
            <a:ext cx="606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Tout commence avec la Bauxite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619076"/>
            <a:ext cx="634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Tracé de diagrammes d’existence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185894"/>
            <a:ext cx="7957628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	</a:t>
            </a:r>
            <a:r>
              <a:rPr lang="fr-FR" sz="3600" dirty="0">
                <a:solidFill>
                  <a:srgbClr val="FF0000"/>
                </a:solidFill>
              </a:rPr>
              <a:t>	 </a:t>
            </a:r>
            <a:r>
              <a:rPr lang="fr-FR" sz="3600" dirty="0" smtClean="0">
                <a:solidFill>
                  <a:srgbClr val="FF0000"/>
                </a:solidFill>
              </a:rPr>
              <a:t>          Méthode 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fr-FR" sz="2400" dirty="0" smtClean="0">
                <a:solidFill>
                  <a:schemeClr val="bg1"/>
                </a:solidFill>
              </a:rPr>
              <a:t>Choisir l’ion à concentration variable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fr-FR" sz="2400" dirty="0" smtClean="0">
                <a:solidFill>
                  <a:schemeClr val="bg1"/>
                </a:solidFill>
              </a:rPr>
              <a:t>Tracer l’axe en « – log » de cette concentration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fr-FR" sz="2400" dirty="0" smtClean="0">
                <a:solidFill>
                  <a:schemeClr val="bg1"/>
                </a:solidFill>
              </a:rPr>
              <a:t>Placer les espèces restantes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fr-FR" sz="2400" dirty="0" smtClean="0">
                <a:solidFill>
                  <a:schemeClr val="bg1"/>
                </a:solidFill>
              </a:rPr>
              <a:t>Calculer la valeur de la concentration à la frontière (Q = </a:t>
            </a:r>
            <a:r>
              <a:rPr lang="fr-FR" sz="2400" dirty="0" err="1" smtClean="0">
                <a:solidFill>
                  <a:schemeClr val="bg1"/>
                </a:solidFill>
              </a:rPr>
              <a:t>Ks</a:t>
            </a:r>
            <a:r>
              <a:rPr lang="fr-FR" sz="2400" dirty="0" smtClean="0">
                <a:solidFill>
                  <a:schemeClr val="bg1"/>
                </a:solidFill>
                <a:sym typeface="Wingdings" pitchFamily="2" charset="2"/>
              </a:rPr>
              <a:t>)</a:t>
            </a:r>
            <a:endParaRPr lang="fr-FR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1520" y="1988840"/>
                <a:ext cx="6147429" cy="49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NaCl</m:t>
                          </m:r>
                        </m:e>
                        <m:sub>
                          <m:r>
                            <a:rPr lang="fr-FR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a:rPr lang="fr-FR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fr-FR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fr-FR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Na</m:t>
                              </m:r>
                            </m:e>
                            <m:sup>
                              <m:r>
                                <a:rPr lang="fr-FR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fr-FR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aq</m:t>
                          </m:r>
                          <m:r>
                            <a:rPr lang="fr-FR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/>
                      </m:sSubSup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bg1"/>
                          </a:solidFill>
                        </a:rPr>
                        <m:t> +</m:t>
                      </m:r>
                      <m:r>
                        <a:rPr lang="fr-FR" sz="240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fr-FR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Cl</m:t>
                              </m:r>
                            </m:e>
                            <m:sup>
                              <m:r>
                                <a:rPr lang="fr-FR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aq</m:t>
                          </m:r>
                          <m:r>
                            <a:rPr lang="fr-FR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/>
                      </m:sSubSup>
                    </m:oMath>
                  </m:oMathPara>
                </a14:m>
                <a:endParaRPr lang="fr-FR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88840"/>
                <a:ext cx="6147429" cy="498470"/>
              </a:xfrm>
              <a:prstGeom prst="rect">
                <a:avLst/>
              </a:prstGeom>
              <a:blipFill rotWithShape="1">
                <a:blip r:embed="rId2"/>
                <a:stretch>
                  <a:fillRect t="-8537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868144" y="1860279"/>
                <a:ext cx="1712713" cy="624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/>
                    </a:solidFill>
                  </a:rPr>
                  <a:t>Q </a:t>
                </a:r>
                <a14:m>
                  <m:oMath xmlns:m="http://schemas.openxmlformats.org/officeDocument/2006/math">
                    <m:r>
                      <a:rPr lang="fr-FR" sz="2000" i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sz="2000" b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Na</m:t>
                                </m:r>
                              </m:e>
                              <m:sup>
                                <m:r>
                                  <a:rPr lang="fr-FR" sz="20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3+</m:t>
                                </m:r>
                              </m:sup>
                            </m:sSup>
                          </m:e>
                        </m:d>
                        <m:r>
                          <a:rPr lang="fr-FR" sz="200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fr-FR" sz="200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Cl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fr-FR" sz="200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fr-FR" sz="2000" b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fr-FR" sz="20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860279"/>
                <a:ext cx="1712713" cy="624723"/>
              </a:xfrm>
              <a:prstGeom prst="rect">
                <a:avLst/>
              </a:prstGeom>
              <a:blipFill rotWithShape="1">
                <a:blip r:embed="rId3"/>
                <a:stretch>
                  <a:fillRect l="-3915" r="-53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0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3764" y="470219"/>
            <a:ext cx="545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Mesure de </a:t>
            </a:r>
            <a:r>
              <a:rPr lang="fr-FR" sz="3600" dirty="0" err="1" smtClean="0">
                <a:solidFill>
                  <a:schemeClr val="bg1"/>
                </a:solidFill>
              </a:rPr>
              <a:t>Ks</a:t>
            </a:r>
            <a:r>
              <a:rPr lang="fr-FR" sz="3600" dirty="0" smtClean="0">
                <a:solidFill>
                  <a:schemeClr val="bg1"/>
                </a:solidFill>
              </a:rPr>
              <a:t> par </a:t>
            </a:r>
            <a:r>
              <a:rPr lang="fr-FR" sz="3600" dirty="0" err="1" smtClean="0">
                <a:solidFill>
                  <a:schemeClr val="bg1"/>
                </a:solidFill>
              </a:rPr>
              <a:t>pH-métrie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10" name="Picture 6" descr="C:\Users\Benjamin\Desktop\Prepa_Agreg\Leçons\Chimie\LC19_Solubilité\bec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13" y="4437112"/>
            <a:ext cx="1800200" cy="1795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7" descr="C:\Users\Benjamin\Desktop\Prepa_Agreg\Leçons\Chimie\LC19_Solubilité\path1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035250" cy="3035250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66012" y="1827921"/>
                <a:ext cx="15937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HO</m:t>
                        </m:r>
                      </m:e>
                      <m:sup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Na</m:t>
                        </m:r>
                      </m:e>
                      <m:sup>
                        <m:r>
                          <a:rPr lang="fr-FR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fr-FR" sz="1600" dirty="0" smtClean="0">
                  <a:solidFill>
                    <a:schemeClr val="bg1"/>
                  </a:solidFill>
                </a:endParaRPr>
              </a:p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(cb = 1.00 mol/L)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12" y="1827921"/>
                <a:ext cx="1593706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908" t="-6897" r="-3435" b="-103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67015" y="3960058"/>
                <a:ext cx="199169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Al</m:t>
                        </m:r>
                      </m:e>
                      <m:sup>
                        <m: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Cl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fr-FR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FR" sz="1600" dirty="0" smtClean="0">
                    <a:solidFill>
                      <a:schemeClr val="bg1"/>
                    </a:solidFill>
                  </a:rPr>
                  <a:t>(c = 0.025 mol/L)</a:t>
                </a:r>
              </a:p>
              <a:p>
                <a:pPr algn="ctr"/>
                <a:r>
                  <a:rPr lang="fr-FR" sz="1600" dirty="0" smtClean="0">
                    <a:solidFill>
                      <a:schemeClr val="bg1"/>
                    </a:solidFill>
                  </a:rPr>
                  <a:t>(V=100.0 </a:t>
                </a:r>
                <a:r>
                  <a:rPr lang="fr-FR" sz="1600" dirty="0" err="1" smtClean="0">
                    <a:solidFill>
                      <a:schemeClr val="bg1"/>
                    </a:solidFill>
                  </a:rPr>
                  <a:t>mL</a:t>
                </a:r>
                <a:r>
                  <a:rPr lang="fr-FR" sz="1600" dirty="0" smtClean="0">
                    <a:solidFill>
                      <a:schemeClr val="bg1"/>
                    </a:solidFill>
                  </a:rPr>
                  <a:t>)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015" y="3960058"/>
                <a:ext cx="1991699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613" t="-5128" r="-3374"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2803" y="1994184"/>
                <a:ext cx="5684834" cy="49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chemeClr val="bg1"/>
                    </a:solidFill>
                  </a:rPr>
                  <a:t>Si Q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  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F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fr-FR" sz="2400" dirty="0">
                    <a:solidFill>
                      <a:schemeClr val="bg1"/>
                    </a:solidFill>
                  </a:rPr>
                  <a:t> </a:t>
                </a:r>
                <a:r>
                  <a:rPr lang="fr-FR" sz="2400" dirty="0" smtClean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e>
                          <m:sup>
                            <m: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fr-FR" sz="240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2 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O</m:t>
                        </m:r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fr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3" y="1994184"/>
                <a:ext cx="5684834" cy="498470"/>
              </a:xfrm>
              <a:prstGeom prst="rect">
                <a:avLst/>
              </a:prstGeom>
              <a:blipFill rotWithShape="1">
                <a:blip r:embed="rId6"/>
                <a:stretch>
                  <a:fillRect l="-1608" t="-8537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1520" y="1242127"/>
                <a:ext cx="1849865" cy="612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/>
                    </a:solidFill>
                  </a:rPr>
                  <a:t>Q </a:t>
                </a:r>
                <a14:m>
                  <m:oMath xmlns:m="http://schemas.openxmlformats.org/officeDocument/2006/math">
                    <m:r>
                      <a:rPr lang="fr-FR" sz="2000" i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Al</m:t>
                            </m:r>
                          </m:e>
                          <m:sup>
                            <m: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3+</m:t>
                            </m:r>
                          </m:sup>
                        </m:sSup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]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HO</m:t>
                                </m:r>
                              </m:e>
                              <m:sup>
                                <m:r>
                                  <a:rPr lang="fr-FR" sz="20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fr-FR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fr-FR" sz="20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127"/>
                <a:ext cx="1849865" cy="612155"/>
              </a:xfrm>
              <a:prstGeom prst="rect">
                <a:avLst/>
              </a:prstGeom>
              <a:blipFill rotWithShape="1">
                <a:blip r:embed="rId7"/>
                <a:stretch>
                  <a:fillRect l="-3289" r="-5592" b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Benjamin\Desktop\Prepa_Agreg\Leçons\Chimie\LC19_Solubilité\bec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13" y="4437112"/>
            <a:ext cx="1800200" cy="1795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03" name="Picture 7" descr="C:\Users\Benjamin\Desktop\Prepa_Agreg\Leçons\Chimie\LC19_Solubilité\path1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035250" cy="3035250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66012" y="1827921"/>
                <a:ext cx="15937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HO</m:t>
                        </m:r>
                      </m:e>
                      <m:sup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Na</m:t>
                        </m:r>
                      </m:e>
                      <m:sup>
                        <m:r>
                          <a:rPr lang="fr-FR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fr-FR" sz="1600" dirty="0" smtClean="0">
                  <a:solidFill>
                    <a:schemeClr val="bg1"/>
                  </a:solidFill>
                </a:endParaRPr>
              </a:p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(cb = 1.00 mol/L)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12" y="1827921"/>
                <a:ext cx="1593706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908" t="-6897" r="-3435" b="-103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67015" y="3960058"/>
                <a:ext cx="199169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Al</m:t>
                        </m:r>
                      </m:e>
                      <m:sup>
                        <m: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Cl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fr-FR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FR" sz="1600" dirty="0" smtClean="0">
                    <a:solidFill>
                      <a:schemeClr val="bg1"/>
                    </a:solidFill>
                  </a:rPr>
                  <a:t>(c = 0.025 mol/L)</a:t>
                </a:r>
              </a:p>
              <a:p>
                <a:pPr algn="ctr"/>
                <a:r>
                  <a:rPr lang="fr-FR" sz="1600" dirty="0" smtClean="0">
                    <a:solidFill>
                      <a:schemeClr val="bg1"/>
                    </a:solidFill>
                  </a:rPr>
                  <a:t>(V=100.0 </a:t>
                </a:r>
                <a:r>
                  <a:rPr lang="fr-FR" sz="1600" dirty="0" err="1" smtClean="0">
                    <a:solidFill>
                      <a:schemeClr val="bg1"/>
                    </a:solidFill>
                  </a:rPr>
                  <a:t>mL</a:t>
                </a:r>
                <a:r>
                  <a:rPr lang="fr-FR" sz="1600" dirty="0" smtClean="0">
                    <a:solidFill>
                      <a:schemeClr val="bg1"/>
                    </a:solidFill>
                  </a:rPr>
                  <a:t>)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015" y="3960058"/>
                <a:ext cx="1991699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613" t="-5128" r="-3374"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23764" y="470219"/>
            <a:ext cx="545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Mesure de </a:t>
            </a:r>
            <a:r>
              <a:rPr lang="fr-FR" sz="3600" dirty="0" err="1" smtClean="0">
                <a:solidFill>
                  <a:schemeClr val="bg1"/>
                </a:solidFill>
              </a:rPr>
              <a:t>Ks</a:t>
            </a:r>
            <a:r>
              <a:rPr lang="fr-FR" sz="3600" dirty="0" smtClean="0">
                <a:solidFill>
                  <a:schemeClr val="bg1"/>
                </a:solidFill>
              </a:rPr>
              <a:t> par </a:t>
            </a:r>
            <a:r>
              <a:rPr lang="fr-FR" sz="3600" dirty="0" err="1" smtClean="0">
                <a:solidFill>
                  <a:schemeClr val="bg1"/>
                </a:solidFill>
              </a:rPr>
              <a:t>pH-métrie</a:t>
            </a:r>
            <a:endParaRPr lang="fr-FR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2803" y="1994184"/>
                <a:ext cx="5684834" cy="49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chemeClr val="bg1"/>
                    </a:solidFill>
                  </a:rPr>
                  <a:t>Si Q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  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F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fr-FR" sz="2400" dirty="0">
                    <a:solidFill>
                      <a:schemeClr val="bg1"/>
                    </a:solidFill>
                  </a:rPr>
                  <a:t> </a:t>
                </a:r>
                <a:r>
                  <a:rPr lang="fr-FR" sz="2400" dirty="0" smtClean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e>
                          <m:sup>
                            <m: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fr-FR" sz="240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2 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O</m:t>
                        </m:r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fr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3" y="1994184"/>
                <a:ext cx="5684834" cy="498470"/>
              </a:xfrm>
              <a:prstGeom prst="rect">
                <a:avLst/>
              </a:prstGeom>
              <a:blipFill rotWithShape="1">
                <a:blip r:embed="rId10"/>
                <a:stretch>
                  <a:fillRect l="-1608" t="-8537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1520" y="1242127"/>
                <a:ext cx="1849865" cy="612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/>
                    </a:solidFill>
                  </a:rPr>
                  <a:t>Q </a:t>
                </a:r>
                <a14:m>
                  <m:oMath xmlns:m="http://schemas.openxmlformats.org/officeDocument/2006/math">
                    <m:r>
                      <a:rPr lang="fr-FR" sz="2000" i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Al</m:t>
                            </m:r>
                          </m:e>
                          <m:sup>
                            <m: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3+</m:t>
                            </m:r>
                          </m:sup>
                        </m:sSup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]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HO</m:t>
                                </m:r>
                              </m:e>
                              <m:sup>
                                <m:r>
                                  <a:rPr lang="fr-FR" sz="20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fr-FR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fr-FR" sz="20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127"/>
                <a:ext cx="1849865" cy="612155"/>
              </a:xfrm>
              <a:prstGeom prst="rect">
                <a:avLst/>
              </a:prstGeom>
              <a:blipFill rotWithShape="1">
                <a:blip r:embed="rId11"/>
                <a:stretch>
                  <a:fillRect l="-3289" r="-5592" b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8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Benjamin\Desktop\Prepa_Agreg\Leçons\Chimie\LC19_Solubilité\path1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035250" cy="3035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1823764" y="470219"/>
            <a:ext cx="545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Mesure de </a:t>
            </a:r>
            <a:r>
              <a:rPr lang="fr-FR" sz="3600" dirty="0" err="1" smtClean="0">
                <a:solidFill>
                  <a:schemeClr val="bg1"/>
                </a:solidFill>
              </a:rPr>
              <a:t>Ks</a:t>
            </a:r>
            <a:r>
              <a:rPr lang="fr-FR" sz="3600" dirty="0" smtClean="0">
                <a:solidFill>
                  <a:schemeClr val="bg1"/>
                </a:solidFill>
              </a:rPr>
              <a:t> par </a:t>
            </a:r>
            <a:r>
              <a:rPr lang="fr-FR" sz="3600" dirty="0" err="1" smtClean="0">
                <a:solidFill>
                  <a:schemeClr val="bg1"/>
                </a:solidFill>
              </a:rPr>
              <a:t>pH-métrie</a:t>
            </a:r>
            <a:endParaRPr lang="fr-FR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2802" y="2825182"/>
                <a:ext cx="6147429" cy="50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chemeClr val="bg1"/>
                    </a:solidFill>
                  </a:rPr>
                  <a:t>Si Q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  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F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Al</m:t>
                            </m:r>
                          </m:e>
                          <m:sup>
                            <m: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3+</m:t>
                            </m:r>
                          </m:sup>
                        </m:sSup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fr-FR" sz="2400" dirty="0">
                    <a:solidFill>
                      <a:schemeClr val="bg1"/>
                    </a:solidFill>
                  </a:rPr>
                  <a:t> </a:t>
                </a:r>
                <a:r>
                  <a:rPr lang="fr-FR" sz="2400" dirty="0" smtClean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e>
                          <m:sup>
                            <m: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fr-FR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⇄</m:t>
                    </m:r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Al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OH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3, 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fr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2" y="2825182"/>
                <a:ext cx="6147429" cy="504690"/>
              </a:xfrm>
              <a:prstGeom prst="rect">
                <a:avLst/>
              </a:prstGeom>
              <a:blipFill rotWithShape="1">
                <a:blip r:embed="rId3"/>
                <a:stretch>
                  <a:fillRect l="-1487" t="-7229" r="-595" b="-204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6" descr="C:\Users\Benjamin\Desktop\Prepa_Agreg\Leçons\Chimie\LC19_Solubilité\bech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13" y="4437112"/>
            <a:ext cx="1800200" cy="1795477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66012" y="1827921"/>
                <a:ext cx="15937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HO</m:t>
                        </m:r>
                      </m:e>
                      <m:sup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Na</m:t>
                        </m:r>
                      </m:e>
                      <m:sup>
                        <m:r>
                          <a:rPr lang="fr-FR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fr-FR" sz="1600" dirty="0" smtClean="0">
                  <a:solidFill>
                    <a:schemeClr val="bg1"/>
                  </a:solidFill>
                </a:endParaRPr>
              </a:p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(cb = 1.00 mol/L)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12" y="1827921"/>
                <a:ext cx="1593706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908" t="-6897" r="-3435" b="-103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67015" y="3960058"/>
                <a:ext cx="199169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Al</m:t>
                        </m:r>
                      </m:e>
                      <m:sup>
                        <m: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Cl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fr-FR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FR" sz="1600" dirty="0" smtClean="0">
                    <a:solidFill>
                      <a:schemeClr val="bg1"/>
                    </a:solidFill>
                  </a:rPr>
                  <a:t>(c = 0.025 mol/L)</a:t>
                </a:r>
              </a:p>
              <a:p>
                <a:pPr algn="ctr"/>
                <a:r>
                  <a:rPr lang="fr-FR" sz="1600" dirty="0" smtClean="0">
                    <a:solidFill>
                      <a:schemeClr val="bg1"/>
                    </a:solidFill>
                  </a:rPr>
                  <a:t>(V=100.0 </a:t>
                </a:r>
                <a:r>
                  <a:rPr lang="fr-FR" sz="1600" dirty="0" err="1" smtClean="0">
                    <a:solidFill>
                      <a:schemeClr val="bg1"/>
                    </a:solidFill>
                  </a:rPr>
                  <a:t>mL</a:t>
                </a:r>
                <a:r>
                  <a:rPr lang="fr-FR" sz="1600" dirty="0" smtClean="0">
                    <a:solidFill>
                      <a:schemeClr val="bg1"/>
                    </a:solidFill>
                  </a:rPr>
                  <a:t>)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015" y="3960058"/>
                <a:ext cx="1991699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613" t="-5128" r="-3374"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2803" y="1994184"/>
                <a:ext cx="5684834" cy="49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chemeClr val="bg1"/>
                    </a:solidFill>
                  </a:rPr>
                  <a:t>Si Q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chemeClr val="bg1"/>
                    </a:solidFill>
                  </a:rPr>
                  <a:t>  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F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fr-FR" sz="2400" dirty="0">
                    <a:solidFill>
                      <a:schemeClr val="bg1"/>
                    </a:solidFill>
                  </a:rPr>
                  <a:t> </a:t>
                </a:r>
                <a:r>
                  <a:rPr lang="fr-FR" sz="2400" dirty="0" smtClean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e>
                          <m:sup>
                            <m:r>
                              <a:rPr lang="fr-FR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aq</m:t>
                        </m:r>
                        <m:r>
                          <a:rPr lang="fr-FR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</m:sSubSup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fr-FR" sz="240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fr-FR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2 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O</m:t>
                        </m:r>
                      </m:e>
                      <m:sub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  <m:r>
                          <a:rPr lang="fr-FR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fr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3" y="1994184"/>
                <a:ext cx="5684834" cy="498470"/>
              </a:xfrm>
              <a:prstGeom prst="rect">
                <a:avLst/>
              </a:prstGeom>
              <a:blipFill rotWithShape="1">
                <a:blip r:embed="rId10"/>
                <a:stretch>
                  <a:fillRect l="-1608" t="-8537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1520" y="1242127"/>
                <a:ext cx="1849865" cy="612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/>
                    </a:solidFill>
                  </a:rPr>
                  <a:t>Q </a:t>
                </a:r>
                <a14:m>
                  <m:oMath xmlns:m="http://schemas.openxmlformats.org/officeDocument/2006/math">
                    <m:r>
                      <a:rPr lang="fr-FR" sz="2000" i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Al</m:t>
                            </m:r>
                          </m:e>
                          <m:sup>
                            <m: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3+</m:t>
                            </m:r>
                          </m:sup>
                        </m:sSup>
                        <m: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]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HO</m:t>
                                </m:r>
                              </m:e>
                              <m:sup>
                                <m:r>
                                  <a:rPr lang="fr-FR" sz="20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fr-FR" sz="2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fr-FR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fr-FR" sz="20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42127"/>
                <a:ext cx="1849865" cy="612155"/>
              </a:xfrm>
              <a:prstGeom prst="rect">
                <a:avLst/>
              </a:prstGeom>
              <a:blipFill rotWithShape="1">
                <a:blip r:embed="rId11"/>
                <a:stretch>
                  <a:fillRect l="-3289" r="-5592" b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 descr="C:\Users\Benjamin\Desktop\Prepa_Agreg\Leçons\Chimie\LC19_Solubilité\dosage theoriqu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6" y="4081321"/>
            <a:ext cx="5155187" cy="21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598688" y="3768461"/>
            <a:ext cx="0" cy="24750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9080" y="6395886"/>
            <a:ext cx="5352280" cy="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039614" y="6395887"/>
                <a:ext cx="9917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0" dirty="0" smtClean="0">
                    <a:solidFill>
                      <a:schemeClr val="bg1"/>
                    </a:solidFill>
                  </a:rPr>
                  <a:t>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HO</m:t>
                            </m:r>
                          </m:e>
                          <m:sup>
                            <m:r>
                              <a:rPr lang="fr-FR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14" y="6395887"/>
                <a:ext cx="991746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9877" t="-10526" r="-9877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83643" y="3595070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0" dirty="0" smtClean="0">
                <a:solidFill>
                  <a:schemeClr val="bg1"/>
                </a:solidFill>
              </a:rPr>
              <a:t>pH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9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867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</dc:creator>
  <cp:lastModifiedBy>Benjamin</cp:lastModifiedBy>
  <cp:revision>70</cp:revision>
  <dcterms:created xsi:type="dcterms:W3CDTF">2021-01-27T20:07:30Z</dcterms:created>
  <dcterms:modified xsi:type="dcterms:W3CDTF">2021-03-29T08:38:22Z</dcterms:modified>
</cp:coreProperties>
</file>