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4" r:id="rId2"/>
    <p:sldId id="306" r:id="rId3"/>
    <p:sldId id="308" r:id="rId4"/>
    <p:sldId id="317" r:id="rId5"/>
    <p:sldId id="318" r:id="rId6"/>
    <p:sldId id="319" r:id="rId7"/>
    <p:sldId id="320" r:id="rId8"/>
    <p:sldId id="258" r:id="rId9"/>
    <p:sldId id="294" r:id="rId10"/>
    <p:sldId id="321" r:id="rId11"/>
    <p:sldId id="322" r:id="rId12"/>
    <p:sldId id="315" r:id="rId13"/>
    <p:sldId id="32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HYA" initials="D" lastIdx="1" clrIdx="0">
    <p:extLst>
      <p:ext uri="{19B8F6BF-5375-455C-9EA6-DF929625EA0E}">
        <p15:presenceInfo xmlns:p15="http://schemas.microsoft.com/office/powerpoint/2012/main" userId="DIH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EE1"/>
    <a:srgbClr val="F59787"/>
    <a:srgbClr val="CEEAB0"/>
    <a:srgbClr val="BAE18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431D6-14A8-46EF-8C0C-80226C225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585424-63CE-4E45-8D89-6F9823083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99BB97-53D3-4E36-A24F-A7712C93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22893A-C63E-4C70-BBD9-27AB5145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490DF8-F028-40C5-AC51-C99EB955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76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9A8D1-7540-4CC8-A1E9-7F8BA019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4E57C4-2C7F-42F6-BE83-14E002BF3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CC1C4D-1183-490F-A695-F7D49F53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D4A9AF-CB5A-4B93-A7A8-8A4D8D7A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56FC43-A861-4346-8652-75FA96FE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90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82A9F26-C1FF-403C-8D21-0DE6334EC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5B3666-A21D-48D1-81B4-1A4D48E3B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3FE29E-6A52-4F69-805E-77406D8E4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D29B2-1A89-48FC-B814-4A6FDC84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6A03E0-5441-42B4-9427-A04FA090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58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BB1B23-C99A-49A0-97D2-4108BD23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298BC1-59CC-48D3-BA49-1EE8E1AA8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875246-3A70-4157-A146-BEBE3A5F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07BA5F-945C-4BEE-BBDB-22F2964F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C50174-1C5C-48D4-B832-8B2D8A411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30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67E4E-519C-4310-9E38-EE046547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81C397-D1C6-4F16-86A9-EBC4EF985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73F6F7-459D-4FCA-83C0-679F4CE2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1D11DA-9D09-4F0F-B7DC-AA31CA42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5DEA23-67F3-4175-B093-81DBA94D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0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B7F43-F567-4B57-B941-53214E17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ABC13B-496F-4881-AE7F-52E0ABE91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9968FD-F7B4-491C-BE76-D0E598859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4F4B6E-ADA1-44A0-9A6C-CA2FF212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D90F0E-4514-45E0-B8DA-91B50895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CFBC2F-FD32-45BE-94DB-920A83B3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17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C99757-9967-460F-80AA-0CA717B0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246428-D35A-4220-9EFC-C0F3D9336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9DE194-CE56-44D1-968C-E31E8E419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E2181D-98E8-429A-9E4A-A325A3566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2C39D3-A97C-407E-9C3C-37113FBD2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75EF71-7997-4B09-836F-84AAC9EB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5E4EF5C-3D0A-41DF-995A-79845229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982978-4C54-4F83-9CC6-05B1520B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24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96BF5B-73D8-4121-A8B0-CD3F708C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46D6B7-9C40-415D-9A68-618332CA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75918D-8E01-414F-A7C9-34EC5004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B880B9-AD5C-48A6-A750-8895F142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41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4B636D-2D2A-4501-A7AA-1FD2340D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08D659-A95C-4385-9902-9C56B87D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20AECA-6F7C-4316-BFFE-F725B52A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49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9BEE4-ACA5-43D2-AB8E-68255ED4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A95DF9-530C-4BEA-AD0F-4D93F60C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7897CB-ED79-4D41-A603-883856BAA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A5A6EF-A8FD-4C04-A5E8-806B04FC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D9E52C-A1FD-4715-9394-CE5B50C7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B5CD81-12F6-4D94-8427-22D38ADB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AB7624-3023-4C1B-A09A-0E18A39A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9D9008-971A-4DC7-9A6B-1BC964CA5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B57F36-48E5-400E-939B-88C54456C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0E9B56-7823-4409-85D3-53D7B2F4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0F7D1E-BE35-4995-A3F1-6D7F580A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7CB2F1-A858-4BBC-9A98-E69FB54A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25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DE484C5-CB72-4040-93E1-F3249AB2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316CE2-212D-4284-8E60-65E2A7638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25D61-9655-49BB-9C9A-54BE7364F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F3CC-4E63-400D-B457-A4BCF0F11319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65B3A7-39EB-429A-A8DC-A1B40C78D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9E31A6-9E6E-4225-AA81-879E78BB0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68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0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5397" y="159027"/>
            <a:ext cx="10961205" cy="1452484"/>
          </a:xfrm>
        </p:spPr>
        <p:txBody>
          <a:bodyPr>
            <a:noAutofit/>
          </a:bodyPr>
          <a:lstStyle/>
          <a:p>
            <a:r>
              <a:rPr lang="fr-FR" sz="5000" dirty="0">
                <a:solidFill>
                  <a:srgbClr val="FF0000"/>
                </a:solidFill>
              </a:rPr>
              <a:t>LC 26 : Conversion réciproque d’énergie électrique en énergie chimique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0990" y="1854148"/>
            <a:ext cx="9250018" cy="4414130"/>
          </a:xfrm>
        </p:spPr>
        <p:txBody>
          <a:bodyPr>
            <a:noAutofit/>
          </a:bodyPr>
          <a:lstStyle/>
          <a:p>
            <a:pPr algn="l"/>
            <a:r>
              <a:rPr lang="fr-FR" sz="3000" u="sng" dirty="0">
                <a:cs typeface="Times New Roman" panose="02020603050405020304" pitchFamily="18" charset="0"/>
              </a:rPr>
              <a:t>Niveau</a:t>
            </a:r>
            <a:r>
              <a:rPr lang="fr-FR" sz="3000" dirty="0">
                <a:cs typeface="Times New Roman" panose="02020603050405020304" pitchFamily="18" charset="0"/>
              </a:rPr>
              <a:t> : CPGE</a:t>
            </a:r>
          </a:p>
          <a:p>
            <a:pPr algn="l"/>
            <a:endParaRPr lang="fr-FR" sz="3000" dirty="0">
              <a:cs typeface="Times New Roman" panose="02020603050405020304" pitchFamily="18" charset="0"/>
            </a:endParaRPr>
          </a:p>
          <a:p>
            <a:pPr algn="l"/>
            <a:r>
              <a:rPr lang="fr-FR" sz="3000" u="sng" dirty="0">
                <a:cs typeface="Times New Roman" panose="02020603050405020304" pitchFamily="18" charset="0"/>
              </a:rPr>
              <a:t>Prérequis</a:t>
            </a:r>
            <a:r>
              <a:rPr lang="fr-FR" sz="3000" dirty="0">
                <a:cs typeface="Times New Roman" panose="02020603050405020304" pitchFamily="18" charset="0"/>
              </a:rPr>
              <a:t> : </a:t>
            </a:r>
          </a:p>
          <a:p>
            <a:pPr marL="342900" indent="-342900" algn="l">
              <a:buFontTx/>
              <a:buChar char="-"/>
            </a:pPr>
            <a:r>
              <a:rPr lang="fr-FR" sz="3000" dirty="0">
                <a:cs typeface="Times New Roman" panose="02020603050405020304" pitchFamily="18" charset="0"/>
              </a:rPr>
              <a:t>Réaction d’oxydoréduction</a:t>
            </a:r>
          </a:p>
          <a:p>
            <a:pPr marL="342900" indent="-342900" algn="l">
              <a:buFontTx/>
              <a:buChar char="-"/>
            </a:pPr>
            <a:r>
              <a:rPr lang="fr-FR" sz="3000" dirty="0">
                <a:cs typeface="Times New Roman" panose="02020603050405020304" pitchFamily="18" charset="0"/>
              </a:rPr>
              <a:t>Relation de Nernst</a:t>
            </a:r>
          </a:p>
          <a:p>
            <a:pPr marL="342900" indent="-342900" algn="l">
              <a:buFontTx/>
              <a:buChar char="-"/>
            </a:pPr>
            <a:r>
              <a:rPr lang="fr-FR" sz="3000" dirty="0">
                <a:cs typeface="Times New Roman" panose="02020603050405020304" pitchFamily="18" charset="0"/>
              </a:rPr>
              <a:t>Thermodynamique : premier et second principe</a:t>
            </a:r>
          </a:p>
          <a:p>
            <a:pPr marL="342900" indent="-342900" algn="l">
              <a:buFontTx/>
              <a:buChar char="-"/>
            </a:pPr>
            <a:r>
              <a:rPr lang="fr-FR" sz="3000" dirty="0">
                <a:cs typeface="Times New Roman" panose="02020603050405020304" pitchFamily="18" charset="0"/>
              </a:rPr>
              <a:t>Thermochimie (enthalpie libre, évolution chimique)</a:t>
            </a:r>
          </a:p>
          <a:p>
            <a:pPr marL="342900" indent="-342900" algn="l">
              <a:buFontTx/>
              <a:buChar char="-"/>
            </a:pPr>
            <a:r>
              <a:rPr lang="fr-FR" sz="3000" dirty="0">
                <a:cs typeface="Times New Roman" panose="02020603050405020304" pitchFamily="18" charset="0"/>
              </a:rPr>
              <a:t>Courbe intensité-potentiel</a:t>
            </a:r>
          </a:p>
        </p:txBody>
      </p:sp>
    </p:spTree>
    <p:extLst>
      <p:ext uri="{BB962C8B-B14F-4D97-AF65-F5344CB8AC3E}">
        <p14:creationId xmlns:p14="http://schemas.microsoft.com/office/powerpoint/2010/main" val="334514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5796F3-7B7A-44BA-9CC5-605F3DEE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999"/>
            <a:ext cx="10515600" cy="854075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Accumulateur au plomb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C68956-E6B2-4C4D-80D2-CAE896C2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407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https://www.youtube.com/watch?v=uyMA7padCKk</a:t>
            </a:r>
          </a:p>
        </p:txBody>
      </p:sp>
    </p:spTree>
    <p:extLst>
      <p:ext uri="{BB962C8B-B14F-4D97-AF65-F5344CB8AC3E}">
        <p14:creationId xmlns:p14="http://schemas.microsoft.com/office/powerpoint/2010/main" val="276394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5796F3-7B7A-44BA-9CC5-605F3DEE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999"/>
            <a:ext cx="10515600" cy="854075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Conclusion</a:t>
            </a:r>
          </a:p>
        </p:txBody>
      </p:sp>
      <p:pic>
        <p:nvPicPr>
          <p:cNvPr id="1026" name="Picture 2" descr="Batterie de voiture : comment ça fonctionne ? / Principe de base">
            <a:extLst>
              <a:ext uri="{FF2B5EF4-FFF2-40B4-BE49-F238E27FC236}">
                <a16:creationId xmlns:a16="http://schemas.microsoft.com/office/drawing/2014/main" id="{B1E1EF08-D95F-487B-9BBC-7980CF37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771303" cy="35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4F6D75-373C-47F7-A8A0-91EA4AFE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861538" cy="366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39F4F7-2C99-4769-9109-7EA0A13BD7D7}"/>
              </a:ext>
            </a:extLst>
          </p:cNvPr>
          <p:cNvSpPr txBox="1"/>
          <p:nvPr/>
        </p:nvSpPr>
        <p:spPr>
          <a:xfrm>
            <a:off x="633046" y="5641145"/>
            <a:ext cx="5219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/>
              <a:t>Batterie de voiture au plomb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372DF2-BF43-4348-AADF-2C64082B956F}"/>
              </a:ext>
            </a:extLst>
          </p:cNvPr>
          <p:cNvSpPr txBox="1"/>
          <p:nvPr/>
        </p:nvSpPr>
        <p:spPr>
          <a:xfrm>
            <a:off x="6417212" y="5630238"/>
            <a:ext cx="5219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/>
              <a:t>Batteries de voiture électrique</a:t>
            </a:r>
          </a:p>
        </p:txBody>
      </p:sp>
    </p:spTree>
    <p:extLst>
      <p:ext uri="{BB962C8B-B14F-4D97-AF65-F5344CB8AC3E}">
        <p14:creationId xmlns:p14="http://schemas.microsoft.com/office/powerpoint/2010/main" val="423525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A966A-319C-42B5-8B49-B69F4DAD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1DE10F-E822-4E04-AFD4-67A81E3DA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6A85BF-14BD-47E5-8627-87EA6C9AED76}"/>
              </a:ext>
            </a:extLst>
          </p:cNvPr>
          <p:cNvSpPr/>
          <p:nvPr/>
        </p:nvSpPr>
        <p:spPr>
          <a:xfrm>
            <a:off x="-106017" y="0"/>
            <a:ext cx="12430539" cy="69706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50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16914-91C0-4CC7-97B6-91E87A25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Décoloration indigo</a:t>
            </a:r>
          </a:p>
        </p:txBody>
      </p:sp>
      <p:pic>
        <p:nvPicPr>
          <p:cNvPr id="1026" name="Picture 2" descr="Indigo (teinture) — Wikipédia">
            <a:extLst>
              <a:ext uri="{FF2B5EF4-FFF2-40B4-BE49-F238E27FC236}">
                <a16:creationId xmlns:a16="http://schemas.microsoft.com/office/drawing/2014/main" id="{886FE1B4-D698-4318-8086-036A7895F9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80" y="2259395"/>
            <a:ext cx="4608750" cy="255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E26AD72-98CB-4B5A-8C3C-7170A2CDA9DB}"/>
              </a:ext>
            </a:extLst>
          </p:cNvPr>
          <p:cNvSpPr txBox="1"/>
          <p:nvPr/>
        </p:nvSpPr>
        <p:spPr>
          <a:xfrm>
            <a:off x="2908333" y="5240154"/>
            <a:ext cx="1179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Indigo</a:t>
            </a:r>
          </a:p>
        </p:txBody>
      </p:sp>
      <p:pic>
        <p:nvPicPr>
          <p:cNvPr id="1028" name="Picture 4" descr="Épreuve de CHIMIE">
            <a:extLst>
              <a:ext uri="{FF2B5EF4-FFF2-40B4-BE49-F238E27FC236}">
                <a16:creationId xmlns:a16="http://schemas.microsoft.com/office/drawing/2014/main" id="{6AE091E2-F53B-48A9-8E0B-8B8533E51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72" y="2259395"/>
            <a:ext cx="5253825" cy="244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3D6F5A2-94B2-4CCF-B4A6-FF10E0B1F1CB}"/>
              </a:ext>
            </a:extLst>
          </p:cNvPr>
          <p:cNvSpPr txBox="1"/>
          <p:nvPr/>
        </p:nvSpPr>
        <p:spPr>
          <a:xfrm>
            <a:off x="7092257" y="5009322"/>
            <a:ext cx="4079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/>
              <a:t>Indigo qui a réagit avec l’eau de Javel</a:t>
            </a:r>
          </a:p>
        </p:txBody>
      </p:sp>
    </p:spTree>
    <p:extLst>
      <p:ext uri="{BB962C8B-B14F-4D97-AF65-F5344CB8AC3E}">
        <p14:creationId xmlns:p14="http://schemas.microsoft.com/office/powerpoint/2010/main" val="160047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A5586-8BA3-4AE6-AA2D-32ADC2C5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572" y="231757"/>
            <a:ext cx="9178855" cy="705678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rgbClr val="00B050"/>
                </a:solidFill>
              </a:rPr>
              <a:t>Rappels : demi-pile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37719E3-31CB-476A-BFEE-86B68E45165F}"/>
                  </a:ext>
                </a:extLst>
              </p:cNvPr>
              <p:cNvSpPr txBox="1"/>
              <p:nvPr/>
            </p:nvSpPr>
            <p:spPr>
              <a:xfrm>
                <a:off x="974033" y="1616766"/>
                <a:ext cx="10714385" cy="4624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800" dirty="0">
                    <a:solidFill>
                      <a:srgbClr val="FF0000"/>
                    </a:solidFill>
                  </a:rPr>
                  <a:t>Demi-pile</a:t>
                </a:r>
                <a:r>
                  <a:rPr lang="fr-FR" sz="2800" dirty="0"/>
                  <a:t> : système physico-chimique constitué d’une électrode (conducteur métallique) et d’un électrolyte (substance ionique conductive), siège d’une demi équation redox</a:t>
                </a:r>
              </a:p>
              <a:p>
                <a:endParaRPr lang="fr-FR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800" dirty="0">
                    <a:solidFill>
                      <a:srgbClr val="FF0000"/>
                    </a:solidFill>
                  </a:rPr>
                  <a:t>Anode </a:t>
                </a:r>
                <a:r>
                  <a:rPr lang="fr-FR" sz="2800" dirty="0"/>
                  <a:t>: demi-pile siège d’une oxydation</a:t>
                </a:r>
              </a:p>
              <a:p>
                <a:r>
                  <a:rPr lang="fr-FR" sz="2800" u="sng" dirty="0"/>
                  <a:t>Exemple</a:t>
                </a:r>
                <a:r>
                  <a:rPr lang="fr-FR" sz="28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𝑍𝑛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8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𝑍𝑛</m:t>
                        </m:r>
                      </m:e>
                      <m:sub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800" b="0" i="1" dirty="0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fr-F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 dirty="0">
                            <a:latin typeface="Cambria Math" panose="02040503050406030204" pitchFamily="18" charset="0"/>
                          </a:rPr>
                          <m:t>𝑍𝑛</m:t>
                        </m:r>
                      </m:e>
                      <m:sub>
                        <m:r>
                          <a:rPr lang="fr-FR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𝑍𝑛</m:t>
                            </m:r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sz="2800" dirty="0"/>
              </a:p>
              <a:p>
                <a:endParaRPr lang="fr-FR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800" dirty="0">
                    <a:solidFill>
                      <a:srgbClr val="FF0000"/>
                    </a:solidFill>
                  </a:rPr>
                  <a:t>Cathode </a:t>
                </a:r>
                <a:r>
                  <a:rPr lang="fr-FR" sz="2800" dirty="0"/>
                  <a:t>: demi-pile siège d’une réduction</a:t>
                </a:r>
              </a:p>
              <a:p>
                <a:r>
                  <a:rPr lang="fr-FR" sz="2800" u="sng" dirty="0"/>
                  <a:t>Exemple</a:t>
                </a:r>
                <a:r>
                  <a:rPr lang="fr-FR" sz="28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𝐶𝑢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8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800" b="0" i="1" dirty="0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𝐶𝑢</m:t>
                            </m:r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 dirty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800" dirty="0"/>
              </a:p>
              <a:p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37719E3-31CB-476A-BFEE-86B68E451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33" y="1616766"/>
                <a:ext cx="10714385" cy="4624599"/>
              </a:xfrm>
              <a:prstGeom prst="rect">
                <a:avLst/>
              </a:prstGeom>
              <a:blipFill>
                <a:blip r:embed="rId2"/>
                <a:stretch>
                  <a:fillRect l="-1195" t="-11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70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FAC592-0611-401E-9205-6113A351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546" y="221698"/>
            <a:ext cx="7972908" cy="775252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rgbClr val="00B050"/>
                </a:solidFill>
              </a:rPr>
              <a:t>Exemple de la pile Daniell</a:t>
            </a:r>
          </a:p>
        </p:txBody>
      </p:sp>
      <p:pic>
        <p:nvPicPr>
          <p:cNvPr id="1026" name="Picture 2" descr="e-learning ELECTROCHIMIE Cours 1 - PDF Téléchargement Gratuit">
            <a:extLst>
              <a:ext uri="{FF2B5EF4-FFF2-40B4-BE49-F238E27FC236}">
                <a16:creationId xmlns:a16="http://schemas.microsoft.com/office/drawing/2014/main" id="{74A78DF9-58CF-4533-8F15-223CD9FA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80" y="1511250"/>
            <a:ext cx="8740839" cy="48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369425-095D-419C-A876-FC93156BAEEB}"/>
              </a:ext>
            </a:extLst>
          </p:cNvPr>
          <p:cNvSpPr txBox="1"/>
          <p:nvPr/>
        </p:nvSpPr>
        <p:spPr>
          <a:xfrm>
            <a:off x="3776870" y="6215311"/>
            <a:ext cx="169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 0,1 mol/L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D838B1-524D-4C37-82E5-C6A5E1EE909F}"/>
              </a:ext>
            </a:extLst>
          </p:cNvPr>
          <p:cNvSpPr txBox="1"/>
          <p:nvPr/>
        </p:nvSpPr>
        <p:spPr>
          <a:xfrm>
            <a:off x="7215809" y="6215311"/>
            <a:ext cx="169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 0,1 mol/L</a:t>
            </a:r>
          </a:p>
        </p:txBody>
      </p:sp>
    </p:spTree>
    <p:extLst>
      <p:ext uri="{BB962C8B-B14F-4D97-AF65-F5344CB8AC3E}">
        <p14:creationId xmlns:p14="http://schemas.microsoft.com/office/powerpoint/2010/main" val="401472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FE922-780F-4E30-BA91-DE8BDCCF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4435"/>
            <a:ext cx="10716108" cy="788504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rgbClr val="00B050"/>
                </a:solidFill>
              </a:rPr>
              <a:t>Electrolyse de l’eau de Javel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86112F-C391-4232-8952-2E9810EBD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817" y="3010290"/>
            <a:ext cx="4210050" cy="38477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AEF28B-F7BE-4BCE-96CD-8271F7199A0E}"/>
              </a:ext>
            </a:extLst>
          </p:cNvPr>
          <p:cNvSpPr/>
          <p:nvPr/>
        </p:nvSpPr>
        <p:spPr>
          <a:xfrm>
            <a:off x="5658678" y="2756452"/>
            <a:ext cx="318052" cy="20673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478AED-C27C-4787-9E6A-C0F6E40AC832}"/>
              </a:ext>
            </a:extLst>
          </p:cNvPr>
          <p:cNvSpPr/>
          <p:nvPr/>
        </p:nvSpPr>
        <p:spPr>
          <a:xfrm>
            <a:off x="6433930" y="2756451"/>
            <a:ext cx="318052" cy="20673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1C9D32-17BD-4858-949B-396D7FAA773C}"/>
              </a:ext>
            </a:extLst>
          </p:cNvPr>
          <p:cNvCxnSpPr>
            <a:stCxn id="7" idx="0"/>
          </p:cNvCxnSpPr>
          <p:nvPr/>
        </p:nvCxnSpPr>
        <p:spPr>
          <a:xfrm flipV="1">
            <a:off x="5817704" y="1736035"/>
            <a:ext cx="0" cy="10204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5480B22-503E-463D-AE8E-01A37CA50FA3}"/>
              </a:ext>
            </a:extLst>
          </p:cNvPr>
          <p:cNvCxnSpPr/>
          <p:nvPr/>
        </p:nvCxnSpPr>
        <p:spPr>
          <a:xfrm flipV="1">
            <a:off x="6592956" y="1736035"/>
            <a:ext cx="0" cy="10204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15A0204-7828-4CF5-ADEE-E84BDA791813}"/>
              </a:ext>
            </a:extLst>
          </p:cNvPr>
          <p:cNvCxnSpPr>
            <a:cxnSpLocks/>
          </p:cNvCxnSpPr>
          <p:nvPr/>
        </p:nvCxnSpPr>
        <p:spPr>
          <a:xfrm flipH="1">
            <a:off x="5817704" y="1748262"/>
            <a:ext cx="337930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D45700C-AF96-4853-81FB-ED85268C3F15}"/>
              </a:ext>
            </a:extLst>
          </p:cNvPr>
          <p:cNvCxnSpPr>
            <a:cxnSpLocks/>
          </p:cNvCxnSpPr>
          <p:nvPr/>
        </p:nvCxnSpPr>
        <p:spPr>
          <a:xfrm flipH="1">
            <a:off x="6264965" y="1748262"/>
            <a:ext cx="337930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51CB678-FBC1-46E7-96A9-EE676A536A9F}"/>
              </a:ext>
            </a:extLst>
          </p:cNvPr>
          <p:cNvCxnSpPr>
            <a:cxnSpLocks/>
          </p:cNvCxnSpPr>
          <p:nvPr/>
        </p:nvCxnSpPr>
        <p:spPr>
          <a:xfrm flipH="1">
            <a:off x="6173855" y="1516612"/>
            <a:ext cx="4971" cy="4633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B31C9F7-9559-4876-8533-6EFAAD557EF5}"/>
              </a:ext>
            </a:extLst>
          </p:cNvPr>
          <p:cNvCxnSpPr>
            <a:cxnSpLocks/>
          </p:cNvCxnSpPr>
          <p:nvPr/>
        </p:nvCxnSpPr>
        <p:spPr>
          <a:xfrm>
            <a:off x="6264965" y="1690162"/>
            <a:ext cx="0" cy="1167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DD58448C-8D99-497D-9726-D3A2181684B8}"/>
              </a:ext>
            </a:extLst>
          </p:cNvPr>
          <p:cNvSpPr txBox="1"/>
          <p:nvPr/>
        </p:nvSpPr>
        <p:spPr>
          <a:xfrm>
            <a:off x="6751982" y="2756451"/>
            <a:ext cx="2524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Cathode en fer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4286C4E-9AFD-4072-AFE3-B08F6AFAA6B0}"/>
              </a:ext>
            </a:extLst>
          </p:cNvPr>
          <p:cNvSpPr txBox="1"/>
          <p:nvPr/>
        </p:nvSpPr>
        <p:spPr>
          <a:xfrm>
            <a:off x="3511829" y="2756451"/>
            <a:ext cx="2146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Anode en graphite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5CA0551-092A-4B9E-80B0-B83036EACC4D}"/>
              </a:ext>
            </a:extLst>
          </p:cNvPr>
          <p:cNvSpPr txBox="1"/>
          <p:nvPr/>
        </p:nvSpPr>
        <p:spPr>
          <a:xfrm>
            <a:off x="5790374" y="1209324"/>
            <a:ext cx="588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4828498-722F-4C8F-9F0C-46B57820B47C}"/>
              </a:ext>
            </a:extLst>
          </p:cNvPr>
          <p:cNvSpPr txBox="1"/>
          <p:nvPr/>
        </p:nvSpPr>
        <p:spPr>
          <a:xfrm>
            <a:off x="6298924" y="1215047"/>
            <a:ext cx="588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8605306-5E0C-417F-BACC-4B1A1DE236E5}"/>
              </a:ext>
            </a:extLst>
          </p:cNvPr>
          <p:cNvSpPr txBox="1"/>
          <p:nvPr/>
        </p:nvSpPr>
        <p:spPr>
          <a:xfrm>
            <a:off x="6771860" y="1505496"/>
            <a:ext cx="366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Générateur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78D97C0-049A-40E7-9C70-BC702E7EE9D9}"/>
              </a:ext>
            </a:extLst>
          </p:cNvPr>
          <p:cNvSpPr txBox="1"/>
          <p:nvPr/>
        </p:nvSpPr>
        <p:spPr>
          <a:xfrm>
            <a:off x="3046085" y="4406130"/>
            <a:ext cx="2504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Solution de chlorure de sodium à 5 mol/L</a:t>
            </a:r>
          </a:p>
        </p:txBody>
      </p:sp>
    </p:spTree>
    <p:extLst>
      <p:ext uri="{BB962C8B-B14F-4D97-AF65-F5344CB8AC3E}">
        <p14:creationId xmlns:p14="http://schemas.microsoft.com/office/powerpoint/2010/main" val="421488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FE922-780F-4E30-BA91-DE8BDCCF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11" y="260399"/>
            <a:ext cx="10716108" cy="788504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rgbClr val="00B050"/>
                </a:solidFill>
              </a:rPr>
              <a:t>Electrolyse de l’eau de Javel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86112F-C391-4232-8952-2E9810EBD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587" y="2849869"/>
            <a:ext cx="4210050" cy="38477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AEF28B-F7BE-4BCE-96CD-8271F7199A0E}"/>
              </a:ext>
            </a:extLst>
          </p:cNvPr>
          <p:cNvSpPr/>
          <p:nvPr/>
        </p:nvSpPr>
        <p:spPr>
          <a:xfrm>
            <a:off x="5698435" y="2596031"/>
            <a:ext cx="318052" cy="20673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478AED-C27C-4787-9E6A-C0F6E40AC832}"/>
              </a:ext>
            </a:extLst>
          </p:cNvPr>
          <p:cNvSpPr/>
          <p:nvPr/>
        </p:nvSpPr>
        <p:spPr>
          <a:xfrm>
            <a:off x="6473687" y="2596030"/>
            <a:ext cx="318052" cy="20673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1C9D32-17BD-4858-949B-396D7FAA773C}"/>
              </a:ext>
            </a:extLst>
          </p:cNvPr>
          <p:cNvCxnSpPr>
            <a:stCxn id="7" idx="0"/>
          </p:cNvCxnSpPr>
          <p:nvPr/>
        </p:nvCxnSpPr>
        <p:spPr>
          <a:xfrm flipV="1">
            <a:off x="5857461" y="1575614"/>
            <a:ext cx="0" cy="10204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5480B22-503E-463D-AE8E-01A37CA50FA3}"/>
              </a:ext>
            </a:extLst>
          </p:cNvPr>
          <p:cNvCxnSpPr/>
          <p:nvPr/>
        </p:nvCxnSpPr>
        <p:spPr>
          <a:xfrm flipV="1">
            <a:off x="6632713" y="1575614"/>
            <a:ext cx="0" cy="10204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15A0204-7828-4CF5-ADEE-E84BDA791813}"/>
              </a:ext>
            </a:extLst>
          </p:cNvPr>
          <p:cNvCxnSpPr>
            <a:cxnSpLocks/>
          </p:cNvCxnSpPr>
          <p:nvPr/>
        </p:nvCxnSpPr>
        <p:spPr>
          <a:xfrm flipH="1">
            <a:off x="5857461" y="1587841"/>
            <a:ext cx="337930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D45700C-AF96-4853-81FB-ED85268C3F15}"/>
              </a:ext>
            </a:extLst>
          </p:cNvPr>
          <p:cNvCxnSpPr>
            <a:cxnSpLocks/>
          </p:cNvCxnSpPr>
          <p:nvPr/>
        </p:nvCxnSpPr>
        <p:spPr>
          <a:xfrm flipH="1">
            <a:off x="6304722" y="1587841"/>
            <a:ext cx="337930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51CB678-FBC1-46E7-96A9-EE676A536A9F}"/>
              </a:ext>
            </a:extLst>
          </p:cNvPr>
          <p:cNvCxnSpPr>
            <a:cxnSpLocks/>
          </p:cNvCxnSpPr>
          <p:nvPr/>
        </p:nvCxnSpPr>
        <p:spPr>
          <a:xfrm flipH="1">
            <a:off x="6213612" y="1356191"/>
            <a:ext cx="4971" cy="4633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B31C9F7-9559-4876-8533-6EFAAD557EF5}"/>
              </a:ext>
            </a:extLst>
          </p:cNvPr>
          <p:cNvCxnSpPr>
            <a:cxnSpLocks/>
          </p:cNvCxnSpPr>
          <p:nvPr/>
        </p:nvCxnSpPr>
        <p:spPr>
          <a:xfrm>
            <a:off x="6304722" y="1529741"/>
            <a:ext cx="0" cy="1167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DD58448C-8D99-497D-9726-D3A2181684B8}"/>
              </a:ext>
            </a:extLst>
          </p:cNvPr>
          <p:cNvSpPr txBox="1"/>
          <p:nvPr/>
        </p:nvSpPr>
        <p:spPr>
          <a:xfrm>
            <a:off x="6791739" y="2596030"/>
            <a:ext cx="2524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Cathode en fer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4286C4E-9AFD-4072-AFE3-B08F6AFAA6B0}"/>
              </a:ext>
            </a:extLst>
          </p:cNvPr>
          <p:cNvSpPr txBox="1"/>
          <p:nvPr/>
        </p:nvSpPr>
        <p:spPr>
          <a:xfrm>
            <a:off x="3551586" y="2596030"/>
            <a:ext cx="2146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Anode en graphite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5CA0551-092A-4B9E-80B0-B83036EACC4D}"/>
              </a:ext>
            </a:extLst>
          </p:cNvPr>
          <p:cNvSpPr txBox="1"/>
          <p:nvPr/>
        </p:nvSpPr>
        <p:spPr>
          <a:xfrm>
            <a:off x="5830131" y="1048903"/>
            <a:ext cx="588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4828498-722F-4C8F-9F0C-46B57820B47C}"/>
              </a:ext>
            </a:extLst>
          </p:cNvPr>
          <p:cNvSpPr txBox="1"/>
          <p:nvPr/>
        </p:nvSpPr>
        <p:spPr>
          <a:xfrm>
            <a:off x="6338681" y="1054626"/>
            <a:ext cx="588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8605306-5E0C-417F-BACC-4B1A1DE236E5}"/>
              </a:ext>
            </a:extLst>
          </p:cNvPr>
          <p:cNvSpPr txBox="1"/>
          <p:nvPr/>
        </p:nvSpPr>
        <p:spPr>
          <a:xfrm>
            <a:off x="6801676" y="1446397"/>
            <a:ext cx="366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Générateur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92C5806-83EA-412D-B48F-C220C73B8968}"/>
                  </a:ext>
                </a:extLst>
              </p:cNvPr>
              <p:cNvSpPr txBox="1"/>
              <p:nvPr/>
            </p:nvSpPr>
            <p:spPr>
              <a:xfrm>
                <a:off x="1124777" y="3084340"/>
                <a:ext cx="4210050" cy="777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/>
                  <a:t>Oxydation :</a:t>
                </a:r>
              </a:p>
              <a:p>
                <a:pPr algn="ctr"/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92C5806-83EA-412D-B48F-C220C73B8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777" y="3084340"/>
                <a:ext cx="4210050" cy="777521"/>
              </a:xfrm>
              <a:prstGeom prst="rect">
                <a:avLst/>
              </a:prstGeom>
              <a:blipFill>
                <a:blip r:embed="rId3"/>
                <a:stretch>
                  <a:fillRect t="-4688" b="-54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4C73DF8-2E21-4DF6-9176-5ED000E113C9}"/>
                  </a:ext>
                </a:extLst>
              </p:cNvPr>
              <p:cNvSpPr txBox="1"/>
              <p:nvPr/>
            </p:nvSpPr>
            <p:spPr>
              <a:xfrm>
                <a:off x="6925295" y="3049924"/>
                <a:ext cx="5088835" cy="803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/>
                  <a:t>Réduction 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𝐻𝑂</m:t>
                              </m:r>
                            </m:e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4C73DF8-2E21-4DF6-9176-5ED000E11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295" y="3049924"/>
                <a:ext cx="5088835" cy="803874"/>
              </a:xfrm>
              <a:prstGeom prst="rect">
                <a:avLst/>
              </a:prstGeom>
              <a:blipFill>
                <a:blip r:embed="rId4"/>
                <a:stretch>
                  <a:fillRect t="-3788"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B8C41D6-659E-4333-ADA4-889FED6A7EC1}"/>
                  </a:ext>
                </a:extLst>
              </p:cNvPr>
              <p:cNvSpPr txBox="1"/>
              <p:nvPr/>
            </p:nvSpPr>
            <p:spPr>
              <a:xfrm>
                <a:off x="639417" y="6243852"/>
                <a:ext cx="10774017" cy="507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200" dirty="0"/>
                  <a:t>Réaction totale en milieu basique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200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𝐻𝑂</m:t>
                            </m:r>
                          </m:e>
                          <m:sup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p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𝐶𝑙</m:t>
                            </m:r>
                            <m: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B8C41D6-659E-4333-ADA4-889FED6A7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17" y="6243852"/>
                <a:ext cx="10774017" cy="507511"/>
              </a:xfrm>
              <a:prstGeom prst="rect">
                <a:avLst/>
              </a:prstGeom>
              <a:blipFill>
                <a:blip r:embed="rId5"/>
                <a:stretch>
                  <a:fillRect t="-5952" b="-9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9D94F998-C2E5-4C92-8CA6-74A3A8FD2D93}"/>
              </a:ext>
            </a:extLst>
          </p:cNvPr>
          <p:cNvSpPr/>
          <p:nvPr/>
        </p:nvSpPr>
        <p:spPr>
          <a:xfrm rot="5400000">
            <a:off x="9181663" y="5518126"/>
            <a:ext cx="269214" cy="1451453"/>
          </a:xfrm>
          <a:prstGeom prst="lef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4B9994-FB1B-425A-99A4-259B45FD2DEA}"/>
              </a:ext>
            </a:extLst>
          </p:cNvPr>
          <p:cNvSpPr txBox="1"/>
          <p:nvPr/>
        </p:nvSpPr>
        <p:spPr>
          <a:xfrm>
            <a:off x="8582776" y="5564582"/>
            <a:ext cx="2144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FF0000"/>
                </a:solidFill>
              </a:rPr>
              <a:t>Eau de Javel</a:t>
            </a:r>
          </a:p>
        </p:txBody>
      </p:sp>
    </p:spTree>
    <p:extLst>
      <p:ext uri="{BB962C8B-B14F-4D97-AF65-F5344CB8AC3E}">
        <p14:creationId xmlns:p14="http://schemas.microsoft.com/office/powerpoint/2010/main" val="147398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0AB37-16FD-418F-B314-86FD2D84A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213" y="-39757"/>
            <a:ext cx="7774125" cy="1027043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rgbClr val="00B050"/>
                </a:solidFill>
              </a:rPr>
              <a:t>Electrolyse : aspects cinétiques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085F902-77D9-4608-A2DD-43692378D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3" t="25496" r="6990" b="34072"/>
          <a:stretch/>
        </p:blipFill>
        <p:spPr>
          <a:xfrm>
            <a:off x="534180" y="1391477"/>
            <a:ext cx="11123640" cy="4439479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5A1CD40-4B19-4527-83B7-1F9155AF9891}"/>
              </a:ext>
            </a:extLst>
          </p:cNvPr>
          <p:cNvSpPr txBox="1"/>
          <p:nvPr/>
        </p:nvSpPr>
        <p:spPr>
          <a:xfrm>
            <a:off x="5539407" y="4333462"/>
            <a:ext cx="728871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-0,42V</a:t>
            </a:r>
          </a:p>
        </p:txBody>
      </p:sp>
    </p:spTree>
    <p:extLst>
      <p:ext uri="{BB962C8B-B14F-4D97-AF65-F5344CB8AC3E}">
        <p14:creationId xmlns:p14="http://schemas.microsoft.com/office/powerpoint/2010/main" val="140718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AE8A05-7702-4018-9FDF-1AEB1987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6769"/>
            <a:ext cx="10512424" cy="722243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rgbClr val="00B050"/>
                </a:solidFill>
              </a:rPr>
              <a:t>Rendement de l’électrolyse de l’eau de Javel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B1F69A6F-D904-4073-86AC-715E0198DE92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994452"/>
                <a:ext cx="10822125" cy="3246781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500" dirty="0"/>
                  <a:t>On prélève 10mL de la solution obtenu après l’électrolyse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500" dirty="0"/>
                  <a:t>On ajoute 10 mL de solution de iodure de potassium à 15% et 5 mL d’acide éthanoïque</a:t>
                </a:r>
              </a:p>
              <a:p>
                <a:r>
                  <a:rPr lang="fr-FR" sz="2500" dirty="0"/>
                  <a:t>      réaction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5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500" b="0" i="1" smtClean="0">
                                <a:latin typeface="Cambria Math" panose="02040503050406030204" pitchFamily="18" charset="0"/>
                              </a:rPr>
                              <m:t>𝐶𝑙𝑂</m:t>
                            </m:r>
                          </m:e>
                          <m:sup>
                            <m:r>
                              <a:rPr lang="fr-FR" sz="25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fr-FR" sz="25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  <m:sub>
                        <m:r>
                          <a:rPr lang="fr-FR" sz="2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5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5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fr-FR" sz="2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5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5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b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500" b="0" i="1" smtClean="0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p>
                            <m:r>
                              <a:rPr lang="fr-FR" sz="2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5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5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5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500" dirty="0"/>
                  <a:t>On dose la solution par du thiosulfate à 0,05 mol/L</a:t>
                </a:r>
              </a:p>
              <a:p>
                <a:r>
                  <a:rPr lang="fr-FR" sz="2500" dirty="0"/>
                  <a:t>     réaction de dosage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5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fr-F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fr-FR" sz="2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3 (</m:t>
                        </m:r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5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  <m:r>
                      <a:rPr lang="fr-FR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  <m:sSubSup>
                      <m:sSubSupPr>
                        <m:ctrlPr>
                          <a:rPr lang="fr-F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fr-F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fr-FR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fr-F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fr-F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 (</m:t>
                        </m:r>
                        <m:r>
                          <a:rPr lang="fr-F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fr-F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endParaRPr lang="fr-FR" sz="2500" dirty="0"/>
              </a:p>
            </p:txBody>
          </p:sp>
        </mc:Choice>
        <mc:Fallback xmlns="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B1F69A6F-D904-4073-86AC-715E0198D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994452"/>
                <a:ext cx="10822125" cy="3246781"/>
              </a:xfrm>
              <a:blipFill>
                <a:blip r:embed="rId2"/>
                <a:stretch>
                  <a:fillRect l="-845" t="-24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9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46666" y="2090057"/>
                <a:ext cx="2756263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Thiosulfate de sodium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FR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volume versé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66" y="2090057"/>
                <a:ext cx="2756263" cy="927461"/>
              </a:xfrm>
              <a:prstGeom prst="rect">
                <a:avLst/>
              </a:prstGeom>
              <a:blipFill>
                <a:blip r:embed="rId2"/>
                <a:stretch>
                  <a:fillRect t="-2597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46666" y="4603256"/>
                <a:ext cx="2756263" cy="155259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obtenue après réaction de l’eau de Javel avec KI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?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66" y="4603256"/>
                <a:ext cx="2756263" cy="15525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9" y="1556742"/>
            <a:ext cx="2901153" cy="5040000"/>
          </a:xfrm>
          <a:prstGeom prst="rect">
            <a:avLst/>
          </a:prstGeom>
        </p:spPr>
      </p:pic>
      <p:cxnSp>
        <p:nvCxnSpPr>
          <p:cNvPr id="9" name="Connecteur droit avec flèche 8"/>
          <p:cNvCxnSpPr>
            <a:stCxn id="5" idx="1"/>
          </p:cNvCxnSpPr>
          <p:nvPr/>
        </p:nvCxnSpPr>
        <p:spPr>
          <a:xfrm flipH="1" flipV="1">
            <a:off x="5199017" y="2553787"/>
            <a:ext cx="134764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5466666" y="5252399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095997" y="3544032"/>
                <a:ext cx="5523414" cy="5327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 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7" y="3544032"/>
                <a:ext cx="5523414" cy="532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re 1">
            <a:extLst>
              <a:ext uri="{FF2B5EF4-FFF2-40B4-BE49-F238E27FC236}">
                <a16:creationId xmlns:a16="http://schemas.microsoft.com/office/drawing/2014/main" id="{A7D1AED8-4C73-42AB-BC07-CD68FD510B48}"/>
              </a:ext>
            </a:extLst>
          </p:cNvPr>
          <p:cNvSpPr txBox="1">
            <a:spLocks/>
          </p:cNvSpPr>
          <p:nvPr/>
        </p:nvSpPr>
        <p:spPr>
          <a:xfrm>
            <a:off x="839788" y="266769"/>
            <a:ext cx="10512424" cy="722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00B050"/>
                </a:solidFill>
              </a:rPr>
              <a:t>Rendement de l’électrolyse de l’eau de Javel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C3C28D2-2D6E-402E-87BD-0C0991928AD1}"/>
                  </a:ext>
                </a:extLst>
              </p:cNvPr>
              <p:cNvSpPr txBox="1"/>
              <p:nvPr/>
            </p:nvSpPr>
            <p:spPr>
              <a:xfrm>
                <a:off x="9836994" y="4410895"/>
                <a:ext cx="1782417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5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5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fr-FR" sz="25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5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25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</m:oMath>
                  </m:oMathPara>
                </a14:m>
                <a:endParaRPr lang="fr-FR" sz="25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C3C28D2-2D6E-402E-87BD-0C0991928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994" y="4410895"/>
                <a:ext cx="1782417" cy="384721"/>
              </a:xfrm>
              <a:prstGeom prst="rect">
                <a:avLst/>
              </a:prstGeom>
              <a:blipFill>
                <a:blip r:embed="rId6"/>
                <a:stretch>
                  <a:fillRect t="-1587" b="-63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93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03068" y="1099930"/>
                <a:ext cx="10985863" cy="599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cs typeface="Times New Roman" panose="02020603050405020304" pitchFamily="18" charset="0"/>
                  </a:rPr>
                  <a:t>A l’équivalence les réactifs ont été introduits dans les proportions stœchiométriques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2−</m:t>
                              </m:r>
                            </m:sup>
                          </m:sSubSup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𝐶𝑙𝑂</m:t>
                              </m:r>
                            </m:e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fr-FR" sz="2400" b="0" dirty="0"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𝐶𝑙𝑂</m:t>
                              </m:r>
                            </m:e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400" dirty="0">
                  <a:cs typeface="Times New Roman" panose="02020603050405020304" pitchFamily="18" charset="0"/>
                </a:endParaRPr>
              </a:p>
              <a:p>
                <a:r>
                  <a:rPr lang="fr-FR" sz="2400" dirty="0">
                    <a:cs typeface="Times New Roman" panose="02020603050405020304" pitchFamily="18" charset="0"/>
                  </a:rPr>
                  <a:t>On mesure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fr-FR" sz="2400" b="0" dirty="0"/>
              </a:p>
              <a:p>
                <a:r>
                  <a:rPr lang="fr-FR" sz="2400" dirty="0">
                    <a:cs typeface="Times New Roman" panose="02020603050405020304" pitchFamily="18" charset="0"/>
                  </a:rPr>
                  <a:t>On en déduit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𝐶𝑙𝑂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10 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FR" sz="2400" dirty="0">
                    <a:cs typeface="Times New Roman" panose="02020603050405020304" pitchFamily="18" charset="0"/>
                  </a:rPr>
                  <a:t>car on a pris seulement 10 mL de la solution après l’électrolyse (100 mL au total).</a:t>
                </a:r>
              </a:p>
              <a:p>
                <a:endParaRPr lang="fr-FR" sz="2400" dirty="0">
                  <a:cs typeface="Times New Roman" panose="02020603050405020304" pitchFamily="18" charset="0"/>
                </a:endParaRPr>
              </a:p>
              <a:p>
                <a:r>
                  <a:rPr lang="fr-FR" sz="2400" dirty="0">
                    <a:cs typeface="Times New Roman" panose="02020603050405020304" pitchFamily="18" charset="0"/>
                  </a:rPr>
                  <a:t>Loi de Faraday :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fr-FR" sz="2400" dirty="0"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p>
                          <m:s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𝐶𝑙𝑂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fr-FR" sz="2400" dirty="0">
                    <a:cs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𝐶𝑙𝑂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r>
                  <a:rPr lang="fr-FR" sz="2400" dirty="0">
                    <a:cs typeface="Times New Roman" panose="02020603050405020304" pitchFamily="18" charset="0"/>
                  </a:rPr>
                  <a:t> </a:t>
                </a:r>
              </a:p>
              <a:p>
                <a:endParaRPr lang="fr-FR" sz="2400" dirty="0">
                  <a:cs typeface="Times New Roman" panose="02020603050405020304" pitchFamily="18" charset="0"/>
                </a:endParaRPr>
              </a:p>
              <a:p>
                <a:r>
                  <a:rPr lang="fr-FR" sz="2400" dirty="0">
                    <a:cs typeface="Times New Roman" panose="02020603050405020304" pitchFamily="18" charset="0"/>
                  </a:rPr>
                  <a:t>Enfin le rendement faradique de l’électrolyse vaut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η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fr-FR" sz="2400" dirty="0">
                  <a:cs typeface="Times New Roman" panose="02020603050405020304" pitchFamily="18" charset="0"/>
                </a:endParaRPr>
              </a:p>
              <a:p>
                <a:endParaRPr lang="fr-FR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" y="1099930"/>
                <a:ext cx="10985863" cy="5998502"/>
              </a:xfrm>
              <a:prstGeom prst="rect">
                <a:avLst/>
              </a:prstGeom>
              <a:blipFill>
                <a:blip r:embed="rId2"/>
                <a:stretch>
                  <a:fillRect l="-888" t="-8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re 1">
            <a:extLst>
              <a:ext uri="{FF2B5EF4-FFF2-40B4-BE49-F238E27FC236}">
                <a16:creationId xmlns:a16="http://schemas.microsoft.com/office/drawing/2014/main" id="{E969ABB4-C40F-433D-B96A-B3FE0D95C946}"/>
              </a:ext>
            </a:extLst>
          </p:cNvPr>
          <p:cNvSpPr txBox="1">
            <a:spLocks/>
          </p:cNvSpPr>
          <p:nvPr/>
        </p:nvSpPr>
        <p:spPr>
          <a:xfrm>
            <a:off x="839788" y="266769"/>
            <a:ext cx="10512424" cy="722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00B050"/>
                </a:solidFill>
              </a:rPr>
              <a:t>Rendement de l’électrolyse de l’eau de Javel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D31B17-BB8A-4A60-899D-12E6AC808821}"/>
              </a:ext>
            </a:extLst>
          </p:cNvPr>
          <p:cNvSpPr/>
          <p:nvPr/>
        </p:nvSpPr>
        <p:spPr>
          <a:xfrm>
            <a:off x="622852" y="5923722"/>
            <a:ext cx="1948070" cy="834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0760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</TotalTime>
  <Words>444</Words>
  <Application>Microsoft Office PowerPoint</Application>
  <PresentationFormat>Grand écran</PresentationFormat>
  <Paragraphs>75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Thème Office</vt:lpstr>
      <vt:lpstr>LC 26 : Conversion réciproque d’énergie électrique en énergie chimique</vt:lpstr>
      <vt:lpstr>Rappels : demi-pile</vt:lpstr>
      <vt:lpstr>Exemple de la pile Daniell</vt:lpstr>
      <vt:lpstr>Electrolyse de l’eau de Javel</vt:lpstr>
      <vt:lpstr>Electrolyse de l’eau de Javel</vt:lpstr>
      <vt:lpstr>Electrolyse : aspects cinétiques</vt:lpstr>
      <vt:lpstr>Rendement de l’électrolyse de l’eau de Javel</vt:lpstr>
      <vt:lpstr>Présentation PowerPoint</vt:lpstr>
      <vt:lpstr>Présentation PowerPoint</vt:lpstr>
      <vt:lpstr>Accumulateur au plomb</vt:lpstr>
      <vt:lpstr>Conclusion</vt:lpstr>
      <vt:lpstr>Présentation PowerPoint</vt:lpstr>
      <vt:lpstr>Décoloration indigo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OXYDANTS ET Réducteurs</dc:title>
  <dc:creator>DIHYA</dc:creator>
  <cp:lastModifiedBy>Armel JOUAN-POURCHET</cp:lastModifiedBy>
  <cp:revision>150</cp:revision>
  <dcterms:created xsi:type="dcterms:W3CDTF">2021-01-08T19:36:50Z</dcterms:created>
  <dcterms:modified xsi:type="dcterms:W3CDTF">2021-05-23T10:35:59Z</dcterms:modified>
</cp:coreProperties>
</file>