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d1355ca9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d1355ca9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d69a4c6e4a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d69a4c6e4a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d6e1b5ab36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d6e1b5ab36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d69a4c6e4a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d69a4c6e4a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d69a4c6e4a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d69a4c6e4a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69a4c6e4a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69a4c6e4a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d69a4c6e4a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d69a4c6e4a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d6aa88cf4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d6aa88cf4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d6aa88cf4a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d6aa88cf4a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d6aa88cf4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d6aa88cf4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d6aa88cf4a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d6aa88cf4a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69a4c6e4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d69a4c6e4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d6aa88cf4a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d6aa88cf4a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d6aa88cf4a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d6aa88cf4a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d6aa88cf4a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d6aa88cf4a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d6e1b5ab36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d6e1b5ab36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d6aa88cf4a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d6aa88cf4a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d6aa88cf4a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d6aa88cf4a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69a4c6e4a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69a4c6e4a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69a4c6e4a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69a4c6e4a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69a4c6e4a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d69a4c6e4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69a4c6e4a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d69a4c6e4a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d69a4c6e4a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d69a4c6e4a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d69a4c6e4a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d69a4c6e4a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d69a4c6e4a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d69a4c6e4a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jpg"/><Relationship Id="rId4" Type="http://schemas.openxmlformats.org/officeDocument/2006/relationships/image" Target="../media/image4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0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3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13625" y="673625"/>
            <a:ext cx="73818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700">
                <a:solidFill>
                  <a:srgbClr val="FFFFFF"/>
                </a:solidFill>
              </a:rPr>
              <a:t>LC 25 - Corrosion humide des métaux</a:t>
            </a:r>
            <a:endParaRPr b="1" sz="3700">
              <a:solidFill>
                <a:srgbClr val="FFFFFF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89525" y="2162125"/>
            <a:ext cx="85869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FFFF"/>
                </a:solidFill>
              </a:rPr>
              <a:t>Niveau : CPGE</a:t>
            </a:r>
            <a:endParaRPr sz="17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FFFF"/>
                </a:solidFill>
              </a:rPr>
              <a:t>Pré-requis : </a:t>
            </a:r>
            <a:endParaRPr sz="1700">
              <a:solidFill>
                <a:srgbClr val="FFFFFF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Char char="●"/>
            </a:pPr>
            <a:r>
              <a:rPr lang="fr" sz="1700">
                <a:solidFill>
                  <a:srgbClr val="FFFFFF"/>
                </a:solidFill>
              </a:rPr>
              <a:t>Réactions d’oxydo-réduction : d</a:t>
            </a:r>
            <a:r>
              <a:rPr lang="fr" sz="1700">
                <a:solidFill>
                  <a:srgbClr val="FFFFFF"/>
                </a:solidFill>
              </a:rPr>
              <a:t>iagrammes E-pH</a:t>
            </a:r>
            <a:r>
              <a:rPr lang="fr" sz="1700">
                <a:solidFill>
                  <a:srgbClr val="FFFFFF"/>
                </a:solidFill>
              </a:rPr>
              <a:t> et c</a:t>
            </a:r>
            <a:r>
              <a:rPr lang="fr" sz="1700">
                <a:solidFill>
                  <a:srgbClr val="FFFFFF"/>
                </a:solidFill>
              </a:rPr>
              <a:t>ourbes intensité-potentiel</a:t>
            </a:r>
            <a:endParaRPr sz="1700"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375" y="705875"/>
            <a:ext cx="4819175" cy="4352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3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Courbe i-E du fer dans l’eau de mer (pH = 8.2 et milieu oxygéné)</a:t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163" name="Google Shape;163;p23"/>
          <p:cNvSpPr txBox="1"/>
          <p:nvPr/>
        </p:nvSpPr>
        <p:spPr>
          <a:xfrm>
            <a:off x="1401000" y="1577475"/>
            <a:ext cx="774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Fe (s)</a:t>
            </a:r>
            <a:endParaRPr sz="1700"/>
          </a:p>
        </p:txBody>
      </p:sp>
      <p:sp>
        <p:nvSpPr>
          <p:cNvPr id="164" name="Google Shape;164;p23"/>
          <p:cNvSpPr txBox="1"/>
          <p:nvPr/>
        </p:nvSpPr>
        <p:spPr>
          <a:xfrm>
            <a:off x="2414225" y="1577475"/>
            <a:ext cx="1171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Fe</a:t>
            </a:r>
            <a:r>
              <a:rPr baseline="30000" lang="fr" sz="1700"/>
              <a:t>2+</a:t>
            </a:r>
            <a:r>
              <a:rPr lang="fr" sz="1700"/>
              <a:t> (aq)</a:t>
            </a:r>
            <a:endParaRPr sz="1700"/>
          </a:p>
        </p:txBody>
      </p:sp>
      <p:sp>
        <p:nvSpPr>
          <p:cNvPr id="165" name="Google Shape;165;p23"/>
          <p:cNvSpPr txBox="1"/>
          <p:nvPr/>
        </p:nvSpPr>
        <p:spPr>
          <a:xfrm>
            <a:off x="4137650" y="2861500"/>
            <a:ext cx="921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O</a:t>
            </a:r>
            <a:r>
              <a:rPr baseline="-25000" lang="fr" sz="1700"/>
              <a:t>2</a:t>
            </a:r>
            <a:r>
              <a:rPr lang="fr" sz="1700"/>
              <a:t> (aq)</a:t>
            </a:r>
            <a:endParaRPr sz="1700"/>
          </a:p>
        </p:txBody>
      </p:sp>
      <p:sp>
        <p:nvSpPr>
          <p:cNvPr id="166" name="Google Shape;166;p23"/>
          <p:cNvSpPr txBox="1"/>
          <p:nvPr/>
        </p:nvSpPr>
        <p:spPr>
          <a:xfrm>
            <a:off x="3023975" y="2861500"/>
            <a:ext cx="921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H</a:t>
            </a:r>
            <a:r>
              <a:rPr baseline="-25000" lang="fr" sz="1700"/>
              <a:t>2</a:t>
            </a:r>
            <a:r>
              <a:rPr lang="fr" sz="1700"/>
              <a:t>O (l)</a:t>
            </a:r>
            <a:endParaRPr sz="1700"/>
          </a:p>
        </p:txBody>
      </p:sp>
      <p:sp>
        <p:nvSpPr>
          <p:cNvPr id="167" name="Google Shape;167;p23"/>
          <p:cNvSpPr txBox="1"/>
          <p:nvPr/>
        </p:nvSpPr>
        <p:spPr>
          <a:xfrm>
            <a:off x="2085925" y="3768875"/>
            <a:ext cx="921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H</a:t>
            </a:r>
            <a:r>
              <a:rPr baseline="30000" lang="fr" sz="1700"/>
              <a:t>+</a:t>
            </a:r>
            <a:r>
              <a:rPr lang="fr" sz="1700"/>
              <a:t> (aq)</a:t>
            </a:r>
            <a:endParaRPr sz="1700"/>
          </a:p>
        </p:txBody>
      </p:sp>
      <p:sp>
        <p:nvSpPr>
          <p:cNvPr id="168" name="Google Shape;168;p23"/>
          <p:cNvSpPr txBox="1"/>
          <p:nvPr/>
        </p:nvSpPr>
        <p:spPr>
          <a:xfrm>
            <a:off x="1086950" y="3768875"/>
            <a:ext cx="921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H</a:t>
            </a:r>
            <a:r>
              <a:rPr baseline="-25000" lang="fr" sz="1700"/>
              <a:t>2</a:t>
            </a:r>
            <a:r>
              <a:rPr lang="fr" sz="1700"/>
              <a:t> (aq)</a:t>
            </a:r>
            <a:endParaRPr sz="1700"/>
          </a:p>
        </p:txBody>
      </p:sp>
      <p:cxnSp>
        <p:nvCxnSpPr>
          <p:cNvPr id="169" name="Google Shape;169;p23"/>
          <p:cNvCxnSpPr/>
          <p:nvPr/>
        </p:nvCxnSpPr>
        <p:spPr>
          <a:xfrm>
            <a:off x="2085925" y="1800675"/>
            <a:ext cx="344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0" name="Google Shape;170;p23"/>
          <p:cNvCxnSpPr/>
          <p:nvPr/>
        </p:nvCxnSpPr>
        <p:spPr>
          <a:xfrm rot="10800000">
            <a:off x="3869675" y="3084700"/>
            <a:ext cx="2853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1" name="Google Shape;171;p23"/>
          <p:cNvCxnSpPr/>
          <p:nvPr/>
        </p:nvCxnSpPr>
        <p:spPr>
          <a:xfrm rot="10800000">
            <a:off x="1800625" y="3992075"/>
            <a:ext cx="2853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2" name="Google Shape;172;p23"/>
          <p:cNvCxnSpPr/>
          <p:nvPr/>
        </p:nvCxnSpPr>
        <p:spPr>
          <a:xfrm flipH="1" rot="10800000">
            <a:off x="1971325" y="3471250"/>
            <a:ext cx="21600" cy="1000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3" name="Google Shape;173;p23"/>
          <p:cNvSpPr/>
          <p:nvPr/>
        </p:nvSpPr>
        <p:spPr>
          <a:xfrm>
            <a:off x="1282650" y="3396000"/>
            <a:ext cx="688800" cy="183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375" y="705875"/>
            <a:ext cx="4819175" cy="4352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4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Courbe i-E du fer dans l’eau de mer (pH = 8.2 et milieu oxygéné)</a:t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181" name="Google Shape;181;p24"/>
          <p:cNvSpPr txBox="1"/>
          <p:nvPr/>
        </p:nvSpPr>
        <p:spPr>
          <a:xfrm>
            <a:off x="1401000" y="1577475"/>
            <a:ext cx="774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Fe (s)</a:t>
            </a:r>
            <a:endParaRPr sz="1700"/>
          </a:p>
        </p:txBody>
      </p:sp>
      <p:sp>
        <p:nvSpPr>
          <p:cNvPr id="182" name="Google Shape;182;p24"/>
          <p:cNvSpPr txBox="1"/>
          <p:nvPr/>
        </p:nvSpPr>
        <p:spPr>
          <a:xfrm>
            <a:off x="2414225" y="1577475"/>
            <a:ext cx="1171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Fe</a:t>
            </a:r>
            <a:r>
              <a:rPr baseline="30000" lang="fr" sz="1700"/>
              <a:t>2+</a:t>
            </a:r>
            <a:r>
              <a:rPr lang="fr" sz="1700"/>
              <a:t> (aq)</a:t>
            </a:r>
            <a:endParaRPr sz="1700"/>
          </a:p>
        </p:txBody>
      </p:sp>
      <p:sp>
        <p:nvSpPr>
          <p:cNvPr id="183" name="Google Shape;183;p24"/>
          <p:cNvSpPr txBox="1"/>
          <p:nvPr/>
        </p:nvSpPr>
        <p:spPr>
          <a:xfrm>
            <a:off x="4137650" y="2861500"/>
            <a:ext cx="921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O</a:t>
            </a:r>
            <a:r>
              <a:rPr baseline="-25000" lang="fr" sz="1700"/>
              <a:t>2</a:t>
            </a:r>
            <a:r>
              <a:rPr lang="fr" sz="1700"/>
              <a:t> (aq)</a:t>
            </a:r>
            <a:endParaRPr sz="1700"/>
          </a:p>
        </p:txBody>
      </p:sp>
      <p:sp>
        <p:nvSpPr>
          <p:cNvPr id="184" name="Google Shape;184;p24"/>
          <p:cNvSpPr txBox="1"/>
          <p:nvPr/>
        </p:nvSpPr>
        <p:spPr>
          <a:xfrm>
            <a:off x="3023975" y="2861500"/>
            <a:ext cx="921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H</a:t>
            </a:r>
            <a:r>
              <a:rPr baseline="-25000" lang="fr" sz="1700"/>
              <a:t>2</a:t>
            </a:r>
            <a:r>
              <a:rPr lang="fr" sz="1700"/>
              <a:t>O (l)</a:t>
            </a:r>
            <a:endParaRPr sz="1700"/>
          </a:p>
        </p:txBody>
      </p:sp>
      <p:sp>
        <p:nvSpPr>
          <p:cNvPr id="185" name="Google Shape;185;p24"/>
          <p:cNvSpPr txBox="1"/>
          <p:nvPr/>
        </p:nvSpPr>
        <p:spPr>
          <a:xfrm>
            <a:off x="2085925" y="3768875"/>
            <a:ext cx="921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H</a:t>
            </a:r>
            <a:r>
              <a:rPr baseline="30000" lang="fr" sz="1700"/>
              <a:t>+</a:t>
            </a:r>
            <a:r>
              <a:rPr lang="fr" sz="1700"/>
              <a:t> (aq)</a:t>
            </a:r>
            <a:endParaRPr sz="1700"/>
          </a:p>
        </p:txBody>
      </p:sp>
      <p:sp>
        <p:nvSpPr>
          <p:cNvPr id="186" name="Google Shape;186;p24"/>
          <p:cNvSpPr txBox="1"/>
          <p:nvPr/>
        </p:nvSpPr>
        <p:spPr>
          <a:xfrm>
            <a:off x="1086950" y="3768875"/>
            <a:ext cx="921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H</a:t>
            </a:r>
            <a:r>
              <a:rPr baseline="-25000" lang="fr" sz="1700"/>
              <a:t>2</a:t>
            </a:r>
            <a:r>
              <a:rPr lang="fr" sz="1700"/>
              <a:t> (aq)</a:t>
            </a:r>
            <a:endParaRPr sz="1700"/>
          </a:p>
        </p:txBody>
      </p:sp>
      <p:cxnSp>
        <p:nvCxnSpPr>
          <p:cNvPr id="187" name="Google Shape;187;p24"/>
          <p:cNvCxnSpPr/>
          <p:nvPr/>
        </p:nvCxnSpPr>
        <p:spPr>
          <a:xfrm>
            <a:off x="2085925" y="1800675"/>
            <a:ext cx="3444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8" name="Google Shape;188;p24"/>
          <p:cNvCxnSpPr/>
          <p:nvPr/>
        </p:nvCxnSpPr>
        <p:spPr>
          <a:xfrm rot="10800000">
            <a:off x="3869675" y="3084700"/>
            <a:ext cx="2853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9" name="Google Shape;189;p24"/>
          <p:cNvCxnSpPr/>
          <p:nvPr/>
        </p:nvCxnSpPr>
        <p:spPr>
          <a:xfrm rot="10800000">
            <a:off x="1800625" y="3992075"/>
            <a:ext cx="2853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0" name="Google Shape;190;p24"/>
          <p:cNvCxnSpPr/>
          <p:nvPr/>
        </p:nvCxnSpPr>
        <p:spPr>
          <a:xfrm flipH="1" rot="10800000">
            <a:off x="1971325" y="3471250"/>
            <a:ext cx="21600" cy="1000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1" name="Google Shape;191;p24"/>
          <p:cNvSpPr/>
          <p:nvPr/>
        </p:nvSpPr>
        <p:spPr>
          <a:xfrm>
            <a:off x="1282650" y="3396000"/>
            <a:ext cx="688800" cy="183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2" name="Google Shape;192;p24"/>
          <p:cNvCxnSpPr/>
          <p:nvPr/>
        </p:nvCxnSpPr>
        <p:spPr>
          <a:xfrm flipH="1">
            <a:off x="2218775" y="2018650"/>
            <a:ext cx="10800" cy="14526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93" name="Google Shape;193;p24"/>
          <p:cNvCxnSpPr/>
          <p:nvPr/>
        </p:nvCxnSpPr>
        <p:spPr>
          <a:xfrm flipH="1" rot="10800000">
            <a:off x="841475" y="1997100"/>
            <a:ext cx="1431000" cy="108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94" name="Google Shape;194;p24"/>
          <p:cNvCxnSpPr/>
          <p:nvPr/>
        </p:nvCxnSpPr>
        <p:spPr>
          <a:xfrm flipH="1">
            <a:off x="2315750" y="1717375"/>
            <a:ext cx="2991300" cy="9684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5" name="Google Shape;195;p24"/>
          <p:cNvSpPr txBox="1"/>
          <p:nvPr/>
        </p:nvSpPr>
        <p:spPr>
          <a:xfrm>
            <a:off x="5382375" y="1222400"/>
            <a:ext cx="3292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Potentiel de corrosion : potentiel pris par le métal dans la solution</a:t>
            </a:r>
            <a:endParaRPr sz="1700">
              <a:solidFill>
                <a:srgbClr val="FF0000"/>
              </a:solidFill>
            </a:endParaRPr>
          </a:p>
        </p:txBody>
      </p:sp>
      <p:cxnSp>
        <p:nvCxnSpPr>
          <p:cNvPr id="196" name="Google Shape;196;p24"/>
          <p:cNvCxnSpPr/>
          <p:nvPr/>
        </p:nvCxnSpPr>
        <p:spPr>
          <a:xfrm rot="10800000">
            <a:off x="970850" y="2104475"/>
            <a:ext cx="4174800" cy="24429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7" name="Google Shape;197;p24"/>
          <p:cNvSpPr txBox="1"/>
          <p:nvPr/>
        </p:nvSpPr>
        <p:spPr>
          <a:xfrm>
            <a:off x="5231725" y="4215275"/>
            <a:ext cx="3292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Courant</a:t>
            </a:r>
            <a:r>
              <a:rPr lang="fr" sz="1700">
                <a:solidFill>
                  <a:srgbClr val="FF0000"/>
                </a:solidFill>
              </a:rPr>
              <a:t> de corrosion : courant anodique lié au métal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198" name="Google Shape;198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6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Évolution d’un clou écroui</a:t>
            </a:r>
            <a:endParaRPr b="1" sz="2100">
              <a:solidFill>
                <a:schemeClr val="dk1"/>
              </a:solidFill>
            </a:endParaRPr>
          </a:p>
        </p:txBody>
      </p:sp>
      <p:pic>
        <p:nvPicPr>
          <p:cNvPr id="209" name="Google Shape;20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8788" y="798150"/>
            <a:ext cx="6230726" cy="3696025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11" name="Google Shape;211;p26"/>
          <p:cNvSpPr/>
          <p:nvPr/>
        </p:nvSpPr>
        <p:spPr>
          <a:xfrm>
            <a:off x="3747650" y="1937275"/>
            <a:ext cx="2614200" cy="7107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2" name="Google Shape;212;p26"/>
          <p:cNvCxnSpPr/>
          <p:nvPr/>
        </p:nvCxnSpPr>
        <p:spPr>
          <a:xfrm flipH="1" rot="10800000">
            <a:off x="4001450" y="1945700"/>
            <a:ext cx="1345200" cy="888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3" name="Google Shape;213;p26"/>
          <p:cNvSpPr txBox="1"/>
          <p:nvPr/>
        </p:nvSpPr>
        <p:spPr>
          <a:xfrm>
            <a:off x="5430825" y="1903425"/>
            <a:ext cx="225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(Révélateur des ions Fe</a:t>
            </a:r>
            <a:r>
              <a:rPr baseline="30000" lang="fr"/>
              <a:t>2+</a:t>
            </a:r>
            <a:r>
              <a:rPr lang="fr"/>
              <a:t>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Corrosion différentielle sur du fer, dans un gradient de concentration</a:t>
            </a:r>
            <a:endParaRPr b="1" sz="2100">
              <a:solidFill>
                <a:schemeClr val="dk1"/>
              </a:solidFill>
            </a:endParaRPr>
          </a:p>
        </p:txBody>
      </p:sp>
      <p:pic>
        <p:nvPicPr>
          <p:cNvPr id="224" name="Google Shape;22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1025" y="1285526"/>
            <a:ext cx="1092850" cy="30251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5" name="Google Shape;225;p28"/>
          <p:cNvCxnSpPr/>
          <p:nvPr/>
        </p:nvCxnSpPr>
        <p:spPr>
          <a:xfrm flipH="1">
            <a:off x="2477075" y="1781925"/>
            <a:ext cx="731700" cy="236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6" name="Google Shape;226;p28"/>
          <p:cNvSpPr txBox="1"/>
          <p:nvPr/>
        </p:nvSpPr>
        <p:spPr>
          <a:xfrm>
            <a:off x="3004325" y="1243900"/>
            <a:ext cx="31851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chemeClr val="dk1"/>
                </a:solidFill>
              </a:rPr>
              <a:t>Eau + agar-agar</a:t>
            </a:r>
            <a:br>
              <a:rPr lang="fr" sz="1900">
                <a:solidFill>
                  <a:schemeClr val="dk1"/>
                </a:solidFill>
              </a:rPr>
            </a:br>
            <a:r>
              <a:rPr lang="fr" sz="1900">
                <a:solidFill>
                  <a:schemeClr val="dk1"/>
                </a:solidFill>
              </a:rPr>
              <a:t>+ NaCl (s)</a:t>
            </a:r>
            <a:br>
              <a:rPr lang="fr" sz="1900">
                <a:solidFill>
                  <a:schemeClr val="dk1"/>
                </a:solidFill>
              </a:rPr>
            </a:br>
            <a:r>
              <a:rPr lang="fr" sz="1900">
                <a:solidFill>
                  <a:schemeClr val="dk1"/>
                </a:solidFill>
              </a:rPr>
              <a:t>+ ferricyanure de potassium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chemeClr val="dk1"/>
                </a:solidFill>
              </a:rPr>
              <a:t>+ </a:t>
            </a:r>
            <a:r>
              <a:rPr lang="fr" sz="1900">
                <a:solidFill>
                  <a:schemeClr val="dk1"/>
                </a:solidFill>
              </a:rPr>
              <a:t>phénolphtaléine</a:t>
            </a:r>
            <a:endParaRPr sz="1900">
              <a:solidFill>
                <a:schemeClr val="dk1"/>
              </a:solidFill>
            </a:endParaRPr>
          </a:p>
        </p:txBody>
      </p:sp>
      <p:cxnSp>
        <p:nvCxnSpPr>
          <p:cNvPr id="227" name="Google Shape;227;p28"/>
          <p:cNvCxnSpPr/>
          <p:nvPr/>
        </p:nvCxnSpPr>
        <p:spPr>
          <a:xfrm rot="10800000">
            <a:off x="2412650" y="3288550"/>
            <a:ext cx="613200" cy="365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8" name="Google Shape;228;p28"/>
          <p:cNvSpPr txBox="1"/>
          <p:nvPr/>
        </p:nvSpPr>
        <p:spPr>
          <a:xfrm>
            <a:off x="3025850" y="3393800"/>
            <a:ext cx="1171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chemeClr val="dk1"/>
                </a:solidFill>
              </a:rPr>
              <a:t>Fil de fer</a:t>
            </a:r>
            <a:endParaRPr sz="1900">
              <a:solidFill>
                <a:schemeClr val="dk1"/>
              </a:solidFill>
            </a:endParaRPr>
          </a:p>
        </p:txBody>
      </p:sp>
      <p:cxnSp>
        <p:nvCxnSpPr>
          <p:cNvPr id="229" name="Google Shape;229;p28"/>
          <p:cNvCxnSpPr/>
          <p:nvPr/>
        </p:nvCxnSpPr>
        <p:spPr>
          <a:xfrm rot="10800000">
            <a:off x="1573175" y="1792700"/>
            <a:ext cx="0" cy="23673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30" name="Google Shape;230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000" y="2665799"/>
            <a:ext cx="1371025" cy="621101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0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Classement de la noblesse de métaux</a:t>
            </a:r>
            <a:endParaRPr b="1" sz="2100">
              <a:solidFill>
                <a:schemeClr val="dk1"/>
              </a:solidFill>
            </a:endParaRPr>
          </a:p>
        </p:txBody>
      </p:sp>
      <p:cxnSp>
        <p:nvCxnSpPr>
          <p:cNvPr id="242" name="Google Shape;242;p30"/>
          <p:cNvCxnSpPr/>
          <p:nvPr/>
        </p:nvCxnSpPr>
        <p:spPr>
          <a:xfrm flipH="1" rot="10800000">
            <a:off x="295550" y="2958200"/>
            <a:ext cx="4476300" cy="32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3" name="Google Shape;243;p30"/>
          <p:cNvCxnSpPr/>
          <p:nvPr/>
        </p:nvCxnSpPr>
        <p:spPr>
          <a:xfrm rot="10800000">
            <a:off x="4237350" y="1247450"/>
            <a:ext cx="10800" cy="2604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4" name="Google Shape;244;p30"/>
          <p:cNvSpPr/>
          <p:nvPr/>
        </p:nvSpPr>
        <p:spPr>
          <a:xfrm>
            <a:off x="129750" y="1828725"/>
            <a:ext cx="1054525" cy="1161875"/>
          </a:xfrm>
          <a:custGeom>
            <a:rect b="b" l="l" r="r" t="t"/>
            <a:pathLst>
              <a:path extrusionOk="0" h="46475" w="42181">
                <a:moveTo>
                  <a:pt x="0" y="46054"/>
                </a:moveTo>
                <a:cubicBezTo>
                  <a:pt x="3300" y="45911"/>
                  <a:pt x="14132" y="47489"/>
                  <a:pt x="19799" y="45193"/>
                </a:cubicBezTo>
                <a:cubicBezTo>
                  <a:pt x="25466" y="42898"/>
                  <a:pt x="30273" y="39813"/>
                  <a:pt x="34003" y="32281"/>
                </a:cubicBezTo>
                <a:cubicBezTo>
                  <a:pt x="37733" y="24749"/>
                  <a:pt x="40818" y="5380"/>
                  <a:pt x="42181" y="0"/>
                </a:cubicBezTo>
              </a:path>
            </a:pathLst>
          </a:cu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5" name="Google Shape;245;p30"/>
          <p:cNvSpPr/>
          <p:nvPr/>
        </p:nvSpPr>
        <p:spPr>
          <a:xfrm>
            <a:off x="1351825" y="1828725"/>
            <a:ext cx="1054525" cy="1161875"/>
          </a:xfrm>
          <a:custGeom>
            <a:rect b="b" l="l" r="r" t="t"/>
            <a:pathLst>
              <a:path extrusionOk="0" h="46475" w="42181">
                <a:moveTo>
                  <a:pt x="0" y="46054"/>
                </a:moveTo>
                <a:cubicBezTo>
                  <a:pt x="3300" y="45911"/>
                  <a:pt x="14132" y="47489"/>
                  <a:pt x="19799" y="45193"/>
                </a:cubicBezTo>
                <a:cubicBezTo>
                  <a:pt x="25466" y="42898"/>
                  <a:pt x="30273" y="39813"/>
                  <a:pt x="34003" y="32281"/>
                </a:cubicBezTo>
                <a:cubicBezTo>
                  <a:pt x="37733" y="24749"/>
                  <a:pt x="40818" y="5380"/>
                  <a:pt x="42181" y="0"/>
                </a:cubicBezTo>
              </a:path>
            </a:pathLst>
          </a:cu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6" name="Google Shape;246;p30"/>
          <p:cNvSpPr/>
          <p:nvPr/>
        </p:nvSpPr>
        <p:spPr>
          <a:xfrm>
            <a:off x="2679750" y="1828725"/>
            <a:ext cx="1054525" cy="1161875"/>
          </a:xfrm>
          <a:custGeom>
            <a:rect b="b" l="l" r="r" t="t"/>
            <a:pathLst>
              <a:path extrusionOk="0" h="46475" w="42181">
                <a:moveTo>
                  <a:pt x="0" y="46054"/>
                </a:moveTo>
                <a:cubicBezTo>
                  <a:pt x="3300" y="45911"/>
                  <a:pt x="14132" y="47489"/>
                  <a:pt x="19799" y="45193"/>
                </a:cubicBezTo>
                <a:cubicBezTo>
                  <a:pt x="25466" y="42898"/>
                  <a:pt x="30273" y="39813"/>
                  <a:pt x="34003" y="32281"/>
                </a:cubicBezTo>
                <a:cubicBezTo>
                  <a:pt x="37733" y="24749"/>
                  <a:pt x="40818" y="5380"/>
                  <a:pt x="42181" y="0"/>
                </a:cubicBezTo>
              </a:path>
            </a:pathLst>
          </a:cu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7" name="Google Shape;247;p30"/>
          <p:cNvSpPr/>
          <p:nvPr/>
        </p:nvSpPr>
        <p:spPr>
          <a:xfrm>
            <a:off x="3612400" y="2962196"/>
            <a:ext cx="828550" cy="943050"/>
          </a:xfrm>
          <a:custGeom>
            <a:rect b="b" l="l" r="r" t="t"/>
            <a:pathLst>
              <a:path extrusionOk="0" h="37722" w="33142">
                <a:moveTo>
                  <a:pt x="33142" y="706"/>
                </a:moveTo>
                <a:cubicBezTo>
                  <a:pt x="31205" y="706"/>
                  <a:pt x="25251" y="-800"/>
                  <a:pt x="21521" y="706"/>
                </a:cubicBezTo>
                <a:cubicBezTo>
                  <a:pt x="17791" y="2213"/>
                  <a:pt x="14348" y="3576"/>
                  <a:pt x="10761" y="9745"/>
                </a:cubicBezTo>
                <a:cubicBezTo>
                  <a:pt x="7174" y="15914"/>
                  <a:pt x="1794" y="33059"/>
                  <a:pt x="0" y="37722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8" name="Google Shape;248;p30"/>
          <p:cNvSpPr txBox="1"/>
          <p:nvPr/>
        </p:nvSpPr>
        <p:spPr>
          <a:xfrm>
            <a:off x="1486388" y="2958200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-0.44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249" name="Google Shape;249;p30"/>
          <p:cNvSpPr txBox="1"/>
          <p:nvPr/>
        </p:nvSpPr>
        <p:spPr>
          <a:xfrm>
            <a:off x="129738" y="2990600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-0.76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250" name="Google Shape;250;p30"/>
          <p:cNvSpPr txBox="1"/>
          <p:nvPr/>
        </p:nvSpPr>
        <p:spPr>
          <a:xfrm>
            <a:off x="2739888" y="2882000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-0.25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251" name="Google Shape;251;p30"/>
          <p:cNvSpPr txBox="1"/>
          <p:nvPr/>
        </p:nvSpPr>
        <p:spPr>
          <a:xfrm>
            <a:off x="264313" y="1828725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Zn (s)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252" name="Google Shape;252;p30"/>
          <p:cNvSpPr txBox="1"/>
          <p:nvPr/>
        </p:nvSpPr>
        <p:spPr>
          <a:xfrm>
            <a:off x="1181599" y="1828725"/>
            <a:ext cx="114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Zn</a:t>
            </a:r>
            <a:r>
              <a:rPr baseline="30000" lang="fr" sz="1700">
                <a:solidFill>
                  <a:srgbClr val="FF9900"/>
                </a:solidFill>
              </a:rPr>
              <a:t>2+</a:t>
            </a:r>
            <a:r>
              <a:rPr lang="fr" sz="1700">
                <a:solidFill>
                  <a:srgbClr val="FF9900"/>
                </a:solidFill>
              </a:rPr>
              <a:t> (aq)</a:t>
            </a:r>
            <a:endParaRPr sz="1700">
              <a:solidFill>
                <a:srgbClr val="FF9900"/>
              </a:solidFill>
            </a:endParaRPr>
          </a:p>
        </p:txBody>
      </p:sp>
      <p:cxnSp>
        <p:nvCxnSpPr>
          <p:cNvPr id="253" name="Google Shape;253;p30"/>
          <p:cNvCxnSpPr/>
          <p:nvPr/>
        </p:nvCxnSpPr>
        <p:spPr>
          <a:xfrm>
            <a:off x="973513" y="2051925"/>
            <a:ext cx="132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54" name="Google Shape;254;p30"/>
          <p:cNvSpPr txBox="1"/>
          <p:nvPr/>
        </p:nvSpPr>
        <p:spPr>
          <a:xfrm>
            <a:off x="1386888" y="2186463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Fe</a:t>
            </a:r>
            <a:r>
              <a:rPr lang="fr" sz="1700">
                <a:solidFill>
                  <a:srgbClr val="FF9900"/>
                </a:solidFill>
              </a:rPr>
              <a:t> (s)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255" name="Google Shape;255;p30"/>
          <p:cNvSpPr txBox="1"/>
          <p:nvPr/>
        </p:nvSpPr>
        <p:spPr>
          <a:xfrm>
            <a:off x="2304174" y="2186463"/>
            <a:ext cx="114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Fe</a:t>
            </a:r>
            <a:r>
              <a:rPr baseline="30000" lang="fr" sz="1700">
                <a:solidFill>
                  <a:srgbClr val="FF9900"/>
                </a:solidFill>
              </a:rPr>
              <a:t>2+</a:t>
            </a:r>
            <a:r>
              <a:rPr lang="fr" sz="1700">
                <a:solidFill>
                  <a:srgbClr val="FF9900"/>
                </a:solidFill>
              </a:rPr>
              <a:t> (aq)</a:t>
            </a:r>
            <a:endParaRPr sz="1700">
              <a:solidFill>
                <a:srgbClr val="FF9900"/>
              </a:solidFill>
            </a:endParaRPr>
          </a:p>
        </p:txBody>
      </p:sp>
      <p:cxnSp>
        <p:nvCxnSpPr>
          <p:cNvPr id="256" name="Google Shape;256;p30"/>
          <p:cNvCxnSpPr/>
          <p:nvPr/>
        </p:nvCxnSpPr>
        <p:spPr>
          <a:xfrm>
            <a:off x="2096088" y="2409663"/>
            <a:ext cx="132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57" name="Google Shape;257;p30"/>
          <p:cNvSpPr txBox="1"/>
          <p:nvPr/>
        </p:nvSpPr>
        <p:spPr>
          <a:xfrm>
            <a:off x="2855463" y="1828725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Ni</a:t>
            </a:r>
            <a:r>
              <a:rPr lang="fr" sz="1700">
                <a:solidFill>
                  <a:srgbClr val="FF9900"/>
                </a:solidFill>
              </a:rPr>
              <a:t> (s)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258" name="Google Shape;258;p30"/>
          <p:cNvSpPr txBox="1"/>
          <p:nvPr/>
        </p:nvSpPr>
        <p:spPr>
          <a:xfrm>
            <a:off x="3772749" y="1828725"/>
            <a:ext cx="114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Ni</a:t>
            </a:r>
            <a:r>
              <a:rPr baseline="30000" lang="fr" sz="1700">
                <a:solidFill>
                  <a:srgbClr val="FF9900"/>
                </a:solidFill>
              </a:rPr>
              <a:t>2+</a:t>
            </a:r>
            <a:r>
              <a:rPr lang="fr" sz="1700">
                <a:solidFill>
                  <a:srgbClr val="FF9900"/>
                </a:solidFill>
              </a:rPr>
              <a:t> (aq)</a:t>
            </a:r>
            <a:endParaRPr sz="1700">
              <a:solidFill>
                <a:srgbClr val="FF9900"/>
              </a:solidFill>
            </a:endParaRPr>
          </a:p>
        </p:txBody>
      </p:sp>
      <p:cxnSp>
        <p:nvCxnSpPr>
          <p:cNvPr id="259" name="Google Shape;259;p30"/>
          <p:cNvCxnSpPr/>
          <p:nvPr/>
        </p:nvCxnSpPr>
        <p:spPr>
          <a:xfrm>
            <a:off x="3564663" y="2051925"/>
            <a:ext cx="132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0" name="Google Shape;260;p30"/>
          <p:cNvSpPr txBox="1"/>
          <p:nvPr/>
        </p:nvSpPr>
        <p:spPr>
          <a:xfrm>
            <a:off x="3793275" y="3328400"/>
            <a:ext cx="1054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H</a:t>
            </a:r>
            <a:r>
              <a:rPr baseline="30000" lang="fr" sz="1700">
                <a:solidFill>
                  <a:srgbClr val="FF0000"/>
                </a:solidFill>
              </a:rPr>
              <a:t>+</a:t>
            </a:r>
            <a:r>
              <a:rPr lang="fr" sz="1700">
                <a:solidFill>
                  <a:srgbClr val="FF0000"/>
                </a:solidFill>
              </a:rPr>
              <a:t> (aq)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261" name="Google Shape;261;p30"/>
          <p:cNvSpPr txBox="1"/>
          <p:nvPr/>
        </p:nvSpPr>
        <p:spPr>
          <a:xfrm>
            <a:off x="2619600" y="3328400"/>
            <a:ext cx="890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H</a:t>
            </a:r>
            <a:r>
              <a:rPr baseline="-25000" lang="fr" sz="1700">
                <a:solidFill>
                  <a:srgbClr val="FF0000"/>
                </a:solidFill>
              </a:rPr>
              <a:t>2</a:t>
            </a:r>
            <a:r>
              <a:rPr lang="fr" sz="1700">
                <a:solidFill>
                  <a:srgbClr val="FF0000"/>
                </a:solidFill>
              </a:rPr>
              <a:t> </a:t>
            </a:r>
            <a:r>
              <a:rPr lang="fr" sz="1700">
                <a:solidFill>
                  <a:srgbClr val="FF0000"/>
                </a:solidFill>
              </a:rPr>
              <a:t>(aq)</a:t>
            </a:r>
            <a:endParaRPr sz="1700">
              <a:solidFill>
                <a:srgbClr val="FF0000"/>
              </a:solidFill>
            </a:endParaRPr>
          </a:p>
        </p:txBody>
      </p:sp>
      <p:cxnSp>
        <p:nvCxnSpPr>
          <p:cNvPr id="262" name="Google Shape;262;p30"/>
          <p:cNvCxnSpPr>
            <a:stCxn id="260" idx="1"/>
            <a:endCxn id="261" idx="3"/>
          </p:cNvCxnSpPr>
          <p:nvPr/>
        </p:nvCxnSpPr>
        <p:spPr>
          <a:xfrm rot="10800000">
            <a:off x="3509775" y="3551600"/>
            <a:ext cx="283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3" name="Google Shape;263;p30"/>
          <p:cNvSpPr txBox="1"/>
          <p:nvPr/>
        </p:nvSpPr>
        <p:spPr>
          <a:xfrm>
            <a:off x="4126875" y="840675"/>
            <a:ext cx="3873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i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264" name="Google Shape;264;p30"/>
          <p:cNvSpPr txBox="1"/>
          <p:nvPr/>
        </p:nvSpPr>
        <p:spPr>
          <a:xfrm>
            <a:off x="4847775" y="2653350"/>
            <a:ext cx="828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E (V)</a:t>
            </a:r>
            <a:endParaRPr sz="1700">
              <a:solidFill>
                <a:schemeClr val="dk1"/>
              </a:solidFill>
            </a:endParaRPr>
          </a:p>
        </p:txBody>
      </p:sp>
      <p:cxnSp>
        <p:nvCxnSpPr>
          <p:cNvPr id="265" name="Google Shape;265;p30"/>
          <p:cNvCxnSpPr/>
          <p:nvPr/>
        </p:nvCxnSpPr>
        <p:spPr>
          <a:xfrm rot="10800000">
            <a:off x="6716600" y="1147050"/>
            <a:ext cx="21600" cy="2292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6" name="Google Shape;266;p30"/>
          <p:cNvSpPr txBox="1"/>
          <p:nvPr/>
        </p:nvSpPr>
        <p:spPr>
          <a:xfrm>
            <a:off x="6189425" y="439000"/>
            <a:ext cx="15066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Noblesse des métaux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267" name="Google Shape;267;p30"/>
          <p:cNvSpPr txBox="1"/>
          <p:nvPr/>
        </p:nvSpPr>
        <p:spPr>
          <a:xfrm>
            <a:off x="6738200" y="2743550"/>
            <a:ext cx="1054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</a:rPr>
              <a:t>Zn (s)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68" name="Google Shape;268;p30"/>
          <p:cNvSpPr txBox="1"/>
          <p:nvPr/>
        </p:nvSpPr>
        <p:spPr>
          <a:xfrm>
            <a:off x="6738200" y="2272000"/>
            <a:ext cx="1054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</a:rPr>
              <a:t>Fe</a:t>
            </a:r>
            <a:r>
              <a:rPr lang="fr" sz="1800">
                <a:solidFill>
                  <a:schemeClr val="dk1"/>
                </a:solidFill>
              </a:rPr>
              <a:t> (s)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69" name="Google Shape;269;p30"/>
          <p:cNvSpPr txBox="1"/>
          <p:nvPr/>
        </p:nvSpPr>
        <p:spPr>
          <a:xfrm>
            <a:off x="6738200" y="1821075"/>
            <a:ext cx="1054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</a:rPr>
              <a:t>Ni</a:t>
            </a:r>
            <a:r>
              <a:rPr lang="fr" sz="1800">
                <a:solidFill>
                  <a:schemeClr val="dk1"/>
                </a:solidFill>
              </a:rPr>
              <a:t> (s)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70" name="Google Shape;270;p30"/>
          <p:cNvSpPr txBox="1"/>
          <p:nvPr/>
        </p:nvSpPr>
        <p:spPr>
          <a:xfrm>
            <a:off x="6738200" y="1408863"/>
            <a:ext cx="1054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</a:rPr>
              <a:t>Au</a:t>
            </a:r>
            <a:r>
              <a:rPr lang="fr" sz="1800">
                <a:solidFill>
                  <a:schemeClr val="dk1"/>
                </a:solidFill>
              </a:rPr>
              <a:t> (s)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71" name="Google Shape;271;p30"/>
          <p:cNvSpPr txBox="1"/>
          <p:nvPr/>
        </p:nvSpPr>
        <p:spPr>
          <a:xfrm>
            <a:off x="88225" y="4203025"/>
            <a:ext cx="8931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Définition : </a:t>
            </a:r>
            <a:r>
              <a:rPr lang="fr" sz="1800">
                <a:solidFill>
                  <a:schemeClr val="dk1"/>
                </a:solidFill>
              </a:rPr>
              <a:t>Un métal A est plus noble qu’un métal B si le courant de corrosion associé à A est plus faible que celui associé à B, à milieux extérieurs identiques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72" name="Google Shape;27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1"/>
          <p:cNvSpPr/>
          <p:nvPr/>
        </p:nvSpPr>
        <p:spPr>
          <a:xfrm>
            <a:off x="126900" y="1663575"/>
            <a:ext cx="2840700" cy="1678500"/>
          </a:xfrm>
          <a:prstGeom prst="rect">
            <a:avLst/>
          </a:prstGeom>
          <a:solidFill>
            <a:srgbClr val="3D85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1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Protection galvanique par un métal plus noble</a:t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279" name="Google Shape;279;p31"/>
          <p:cNvSpPr/>
          <p:nvPr/>
        </p:nvSpPr>
        <p:spPr>
          <a:xfrm>
            <a:off x="126900" y="2857975"/>
            <a:ext cx="2840700" cy="850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1"/>
          <p:cNvSpPr/>
          <p:nvPr/>
        </p:nvSpPr>
        <p:spPr>
          <a:xfrm>
            <a:off x="116125" y="2350075"/>
            <a:ext cx="882300" cy="5079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1"/>
          <p:cNvSpPr/>
          <p:nvPr/>
        </p:nvSpPr>
        <p:spPr>
          <a:xfrm>
            <a:off x="2074525" y="2350075"/>
            <a:ext cx="882300" cy="507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1"/>
          <p:cNvSpPr/>
          <p:nvPr/>
        </p:nvSpPr>
        <p:spPr>
          <a:xfrm>
            <a:off x="998425" y="2350075"/>
            <a:ext cx="139800" cy="5079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1"/>
          <p:cNvSpPr/>
          <p:nvPr/>
        </p:nvSpPr>
        <p:spPr>
          <a:xfrm flipH="1">
            <a:off x="1934725" y="2350075"/>
            <a:ext cx="139800" cy="5079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31"/>
          <p:cNvSpPr txBox="1"/>
          <p:nvPr/>
        </p:nvSpPr>
        <p:spPr>
          <a:xfrm>
            <a:off x="116125" y="2403925"/>
            <a:ext cx="78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Nickel</a:t>
            </a:r>
            <a:endParaRPr/>
          </a:p>
        </p:txBody>
      </p:sp>
      <p:sp>
        <p:nvSpPr>
          <p:cNvPr id="285" name="Google Shape;285;p31"/>
          <p:cNvSpPr txBox="1"/>
          <p:nvPr/>
        </p:nvSpPr>
        <p:spPr>
          <a:xfrm>
            <a:off x="164575" y="3019025"/>
            <a:ext cx="78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Fer</a:t>
            </a:r>
            <a:endParaRPr/>
          </a:p>
        </p:txBody>
      </p:sp>
      <p:sp>
        <p:nvSpPr>
          <p:cNvPr id="286" name="Google Shape;286;p31"/>
          <p:cNvSpPr txBox="1"/>
          <p:nvPr/>
        </p:nvSpPr>
        <p:spPr>
          <a:xfrm>
            <a:off x="164575" y="1788825"/>
            <a:ext cx="78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Eau</a:t>
            </a:r>
            <a:endParaRPr/>
          </a:p>
        </p:txBody>
      </p:sp>
      <p:sp>
        <p:nvSpPr>
          <p:cNvPr id="287" name="Google Shape;287;p31"/>
          <p:cNvSpPr txBox="1"/>
          <p:nvPr/>
        </p:nvSpPr>
        <p:spPr>
          <a:xfrm>
            <a:off x="1154550" y="2941875"/>
            <a:ext cx="78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Fe (s)</a:t>
            </a:r>
            <a:endParaRPr/>
          </a:p>
        </p:txBody>
      </p:sp>
      <p:sp>
        <p:nvSpPr>
          <p:cNvPr id="288" name="Google Shape;288;p31"/>
          <p:cNvSpPr/>
          <p:nvPr/>
        </p:nvSpPr>
        <p:spPr>
          <a:xfrm>
            <a:off x="1154550" y="2941800"/>
            <a:ext cx="640200" cy="4002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89" name="Google Shape;289;p31"/>
          <p:cNvCxnSpPr>
            <a:stCxn id="288" idx="0"/>
          </p:cNvCxnSpPr>
          <p:nvPr/>
        </p:nvCxnSpPr>
        <p:spPr>
          <a:xfrm flipH="1" rot="10800000">
            <a:off x="1474650" y="2589000"/>
            <a:ext cx="8100" cy="3528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0" name="Google Shape;290;p31"/>
          <p:cNvSpPr txBox="1"/>
          <p:nvPr/>
        </p:nvSpPr>
        <p:spPr>
          <a:xfrm>
            <a:off x="1084525" y="2242850"/>
            <a:ext cx="107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Fe</a:t>
            </a:r>
            <a:r>
              <a:rPr baseline="30000" lang="fr"/>
              <a:t>2+ </a:t>
            </a:r>
            <a:r>
              <a:rPr lang="fr"/>
              <a:t>(aq)</a:t>
            </a:r>
            <a:endParaRPr/>
          </a:p>
        </p:txBody>
      </p:sp>
      <p:sp>
        <p:nvSpPr>
          <p:cNvPr id="291" name="Google Shape;291;p31"/>
          <p:cNvSpPr/>
          <p:nvPr/>
        </p:nvSpPr>
        <p:spPr>
          <a:xfrm>
            <a:off x="1805525" y="2403925"/>
            <a:ext cx="677900" cy="751214"/>
          </a:xfrm>
          <a:custGeom>
            <a:rect b="b" l="l" r="r" t="t"/>
            <a:pathLst>
              <a:path extrusionOk="0" h="23077" w="27116">
                <a:moveTo>
                  <a:pt x="0" y="21091"/>
                </a:moveTo>
                <a:cubicBezTo>
                  <a:pt x="3300" y="21163"/>
                  <a:pt x="15280" y="25036"/>
                  <a:pt x="19799" y="21521"/>
                </a:cubicBezTo>
                <a:cubicBezTo>
                  <a:pt x="24318" y="18006"/>
                  <a:pt x="25897" y="3587"/>
                  <a:pt x="27116" y="0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292" name="Google Shape;292;p31"/>
          <p:cNvSpPr txBox="1"/>
          <p:nvPr/>
        </p:nvSpPr>
        <p:spPr>
          <a:xfrm>
            <a:off x="2322025" y="2941875"/>
            <a:ext cx="48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</a:rPr>
              <a:t>e</a:t>
            </a:r>
            <a:r>
              <a:rPr baseline="30000" lang="fr">
                <a:solidFill>
                  <a:srgbClr val="FF0000"/>
                </a:solidFill>
              </a:rPr>
              <a:t>-</a:t>
            </a:r>
            <a:endParaRPr baseline="30000">
              <a:solidFill>
                <a:srgbClr val="FF0000"/>
              </a:solidFill>
            </a:endParaRPr>
          </a:p>
        </p:txBody>
      </p:sp>
      <p:sp>
        <p:nvSpPr>
          <p:cNvPr id="293" name="Google Shape;293;p31"/>
          <p:cNvSpPr/>
          <p:nvPr/>
        </p:nvSpPr>
        <p:spPr>
          <a:xfrm>
            <a:off x="2322025" y="2040175"/>
            <a:ext cx="376625" cy="323600"/>
          </a:xfrm>
          <a:custGeom>
            <a:rect b="b" l="l" r="r" t="t"/>
            <a:pathLst>
              <a:path extrusionOk="0" h="12944" w="15065">
                <a:moveTo>
                  <a:pt x="15065" y="0"/>
                </a:moveTo>
                <a:cubicBezTo>
                  <a:pt x="14204" y="2080"/>
                  <a:pt x="12124" y="10976"/>
                  <a:pt x="9900" y="12482"/>
                </a:cubicBezTo>
                <a:cubicBezTo>
                  <a:pt x="7676" y="13989"/>
                  <a:pt x="3372" y="10832"/>
                  <a:pt x="1722" y="9039"/>
                </a:cubicBezTo>
                <a:cubicBezTo>
                  <a:pt x="72" y="7246"/>
                  <a:pt x="287" y="2942"/>
                  <a:pt x="0" y="1722"/>
                </a:cubicBezTo>
              </a:path>
            </a:pathLst>
          </a:cu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294" name="Google Shape;294;p31"/>
          <p:cNvSpPr txBox="1"/>
          <p:nvPr/>
        </p:nvSpPr>
        <p:spPr>
          <a:xfrm>
            <a:off x="2322025" y="1663575"/>
            <a:ext cx="88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</a:t>
            </a:r>
            <a:r>
              <a:rPr baseline="30000" lang="fr"/>
              <a:t>+</a:t>
            </a:r>
            <a:r>
              <a:rPr lang="fr"/>
              <a:t> (aq)</a:t>
            </a:r>
            <a:endParaRPr/>
          </a:p>
        </p:txBody>
      </p:sp>
      <p:sp>
        <p:nvSpPr>
          <p:cNvPr id="295" name="Google Shape;295;p31"/>
          <p:cNvSpPr txBox="1"/>
          <p:nvPr/>
        </p:nvSpPr>
        <p:spPr>
          <a:xfrm>
            <a:off x="1611925" y="1865975"/>
            <a:ext cx="78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</a:t>
            </a:r>
            <a:r>
              <a:rPr baseline="-25000" lang="fr"/>
              <a:t>2</a:t>
            </a:r>
            <a:r>
              <a:rPr lang="fr"/>
              <a:t> (aq)</a:t>
            </a:r>
            <a:endParaRPr/>
          </a:p>
        </p:txBody>
      </p:sp>
      <p:cxnSp>
        <p:nvCxnSpPr>
          <p:cNvPr id="296" name="Google Shape;296;p31"/>
          <p:cNvCxnSpPr/>
          <p:nvPr/>
        </p:nvCxnSpPr>
        <p:spPr>
          <a:xfrm flipH="1" rot="10800000">
            <a:off x="4002325" y="2958200"/>
            <a:ext cx="4476300" cy="32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7" name="Google Shape;297;p31"/>
          <p:cNvCxnSpPr/>
          <p:nvPr/>
        </p:nvCxnSpPr>
        <p:spPr>
          <a:xfrm rot="10800000">
            <a:off x="7944125" y="1247450"/>
            <a:ext cx="10800" cy="2604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8" name="Google Shape;298;p31"/>
          <p:cNvSpPr/>
          <p:nvPr/>
        </p:nvSpPr>
        <p:spPr>
          <a:xfrm>
            <a:off x="4906200" y="1828725"/>
            <a:ext cx="1054525" cy="1161875"/>
          </a:xfrm>
          <a:custGeom>
            <a:rect b="b" l="l" r="r" t="t"/>
            <a:pathLst>
              <a:path extrusionOk="0" h="46475" w="42181">
                <a:moveTo>
                  <a:pt x="0" y="46054"/>
                </a:moveTo>
                <a:cubicBezTo>
                  <a:pt x="3300" y="45911"/>
                  <a:pt x="14132" y="47489"/>
                  <a:pt x="19799" y="45193"/>
                </a:cubicBezTo>
                <a:cubicBezTo>
                  <a:pt x="25466" y="42898"/>
                  <a:pt x="30273" y="39813"/>
                  <a:pt x="34003" y="32281"/>
                </a:cubicBezTo>
                <a:cubicBezTo>
                  <a:pt x="37733" y="24749"/>
                  <a:pt x="40818" y="5380"/>
                  <a:pt x="42181" y="0"/>
                </a:cubicBezTo>
              </a:path>
            </a:pathLst>
          </a:cu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9" name="Google Shape;299;p31"/>
          <p:cNvSpPr/>
          <p:nvPr/>
        </p:nvSpPr>
        <p:spPr>
          <a:xfrm>
            <a:off x="6386525" y="1828725"/>
            <a:ext cx="1054525" cy="1161875"/>
          </a:xfrm>
          <a:custGeom>
            <a:rect b="b" l="l" r="r" t="t"/>
            <a:pathLst>
              <a:path extrusionOk="0" h="46475" w="42181">
                <a:moveTo>
                  <a:pt x="0" y="46054"/>
                </a:moveTo>
                <a:cubicBezTo>
                  <a:pt x="3300" y="45911"/>
                  <a:pt x="14132" y="47489"/>
                  <a:pt x="19799" y="45193"/>
                </a:cubicBezTo>
                <a:cubicBezTo>
                  <a:pt x="25466" y="42898"/>
                  <a:pt x="30273" y="39813"/>
                  <a:pt x="34003" y="32281"/>
                </a:cubicBezTo>
                <a:cubicBezTo>
                  <a:pt x="37733" y="24749"/>
                  <a:pt x="40818" y="5380"/>
                  <a:pt x="42181" y="0"/>
                </a:cubicBezTo>
              </a:path>
            </a:pathLst>
          </a:cu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0" name="Google Shape;300;p31"/>
          <p:cNvSpPr txBox="1"/>
          <p:nvPr/>
        </p:nvSpPr>
        <p:spPr>
          <a:xfrm>
            <a:off x="4964563" y="2882000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-0.44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301" name="Google Shape;301;p31"/>
          <p:cNvSpPr txBox="1"/>
          <p:nvPr/>
        </p:nvSpPr>
        <p:spPr>
          <a:xfrm>
            <a:off x="6827663" y="2882000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-0.25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302" name="Google Shape;302;p31"/>
          <p:cNvSpPr txBox="1"/>
          <p:nvPr/>
        </p:nvSpPr>
        <p:spPr>
          <a:xfrm>
            <a:off x="4941263" y="2186463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Fe (s)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303" name="Google Shape;303;p31"/>
          <p:cNvSpPr txBox="1"/>
          <p:nvPr/>
        </p:nvSpPr>
        <p:spPr>
          <a:xfrm>
            <a:off x="5858549" y="2186463"/>
            <a:ext cx="114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Fe</a:t>
            </a:r>
            <a:r>
              <a:rPr baseline="30000" lang="fr" sz="1700">
                <a:solidFill>
                  <a:srgbClr val="FF9900"/>
                </a:solidFill>
              </a:rPr>
              <a:t>2+</a:t>
            </a:r>
            <a:r>
              <a:rPr lang="fr" sz="1700">
                <a:solidFill>
                  <a:srgbClr val="FF9900"/>
                </a:solidFill>
              </a:rPr>
              <a:t> (aq)</a:t>
            </a:r>
            <a:endParaRPr sz="1700">
              <a:solidFill>
                <a:srgbClr val="FF9900"/>
              </a:solidFill>
            </a:endParaRPr>
          </a:p>
        </p:txBody>
      </p:sp>
      <p:cxnSp>
        <p:nvCxnSpPr>
          <p:cNvPr id="304" name="Google Shape;304;p31"/>
          <p:cNvCxnSpPr/>
          <p:nvPr/>
        </p:nvCxnSpPr>
        <p:spPr>
          <a:xfrm>
            <a:off x="5650463" y="2409663"/>
            <a:ext cx="132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5" name="Google Shape;305;p31"/>
          <p:cNvSpPr txBox="1"/>
          <p:nvPr/>
        </p:nvSpPr>
        <p:spPr>
          <a:xfrm>
            <a:off x="6562238" y="1828725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Ni (s)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306" name="Google Shape;306;p31"/>
          <p:cNvSpPr txBox="1"/>
          <p:nvPr/>
        </p:nvSpPr>
        <p:spPr>
          <a:xfrm>
            <a:off x="7479524" y="1828725"/>
            <a:ext cx="114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Ni</a:t>
            </a:r>
            <a:r>
              <a:rPr baseline="30000" lang="fr" sz="1700">
                <a:solidFill>
                  <a:srgbClr val="FF9900"/>
                </a:solidFill>
              </a:rPr>
              <a:t>2+</a:t>
            </a:r>
            <a:r>
              <a:rPr lang="fr" sz="1700">
                <a:solidFill>
                  <a:srgbClr val="FF9900"/>
                </a:solidFill>
              </a:rPr>
              <a:t> (aq)</a:t>
            </a:r>
            <a:endParaRPr sz="1700">
              <a:solidFill>
                <a:srgbClr val="FF9900"/>
              </a:solidFill>
            </a:endParaRPr>
          </a:p>
        </p:txBody>
      </p:sp>
      <p:cxnSp>
        <p:nvCxnSpPr>
          <p:cNvPr id="307" name="Google Shape;307;p31"/>
          <p:cNvCxnSpPr/>
          <p:nvPr/>
        </p:nvCxnSpPr>
        <p:spPr>
          <a:xfrm>
            <a:off x="7271438" y="2051925"/>
            <a:ext cx="132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8" name="Google Shape;308;p31"/>
          <p:cNvSpPr txBox="1"/>
          <p:nvPr/>
        </p:nvSpPr>
        <p:spPr>
          <a:xfrm>
            <a:off x="3894663" y="3099750"/>
            <a:ext cx="1054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H</a:t>
            </a:r>
            <a:r>
              <a:rPr baseline="30000" lang="fr" sz="1700">
                <a:solidFill>
                  <a:srgbClr val="FF0000"/>
                </a:solidFill>
              </a:rPr>
              <a:t>+</a:t>
            </a:r>
            <a:r>
              <a:rPr lang="fr" sz="1700">
                <a:solidFill>
                  <a:srgbClr val="FF0000"/>
                </a:solidFill>
              </a:rPr>
              <a:t> (aq)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09" name="Google Shape;309;p31"/>
          <p:cNvSpPr txBox="1"/>
          <p:nvPr/>
        </p:nvSpPr>
        <p:spPr>
          <a:xfrm>
            <a:off x="2936050" y="3099750"/>
            <a:ext cx="890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H</a:t>
            </a:r>
            <a:r>
              <a:rPr baseline="-25000" lang="fr" sz="1700">
                <a:solidFill>
                  <a:srgbClr val="FF0000"/>
                </a:solidFill>
              </a:rPr>
              <a:t>2</a:t>
            </a:r>
            <a:r>
              <a:rPr lang="fr" sz="1700">
                <a:solidFill>
                  <a:srgbClr val="FF0000"/>
                </a:solidFill>
              </a:rPr>
              <a:t> (aq)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10" name="Google Shape;310;p31"/>
          <p:cNvSpPr txBox="1"/>
          <p:nvPr/>
        </p:nvSpPr>
        <p:spPr>
          <a:xfrm>
            <a:off x="7833650" y="840675"/>
            <a:ext cx="3873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i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311" name="Google Shape;311;p31"/>
          <p:cNvSpPr txBox="1"/>
          <p:nvPr/>
        </p:nvSpPr>
        <p:spPr>
          <a:xfrm>
            <a:off x="8554550" y="2653350"/>
            <a:ext cx="828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E (V)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312" name="Google Shape;312;p31"/>
          <p:cNvSpPr txBox="1"/>
          <p:nvPr/>
        </p:nvSpPr>
        <p:spPr>
          <a:xfrm>
            <a:off x="6214088" y="2544200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-0.27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13" name="Google Shape;313;p31"/>
          <p:cNvSpPr txBox="1"/>
          <p:nvPr/>
        </p:nvSpPr>
        <p:spPr>
          <a:xfrm>
            <a:off x="5561650" y="3342075"/>
            <a:ext cx="1054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H</a:t>
            </a:r>
            <a:r>
              <a:rPr baseline="30000" lang="fr" sz="1700">
                <a:solidFill>
                  <a:srgbClr val="FF0000"/>
                </a:solidFill>
              </a:rPr>
              <a:t>+</a:t>
            </a:r>
            <a:r>
              <a:rPr lang="fr" sz="1700">
                <a:solidFill>
                  <a:srgbClr val="FF0000"/>
                </a:solidFill>
              </a:rPr>
              <a:t> (aq)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14" name="Google Shape;314;p31"/>
          <p:cNvSpPr txBox="1"/>
          <p:nvPr/>
        </p:nvSpPr>
        <p:spPr>
          <a:xfrm>
            <a:off x="4387975" y="3342075"/>
            <a:ext cx="890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H</a:t>
            </a:r>
            <a:r>
              <a:rPr baseline="-25000" lang="fr" sz="1700">
                <a:solidFill>
                  <a:srgbClr val="FF0000"/>
                </a:solidFill>
              </a:rPr>
              <a:t>2</a:t>
            </a:r>
            <a:r>
              <a:rPr lang="fr" sz="1700">
                <a:solidFill>
                  <a:srgbClr val="FF0000"/>
                </a:solidFill>
              </a:rPr>
              <a:t> (aq)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15" name="Google Shape;315;p31"/>
          <p:cNvSpPr/>
          <p:nvPr/>
        </p:nvSpPr>
        <p:spPr>
          <a:xfrm>
            <a:off x="5202950" y="2947079"/>
            <a:ext cx="1581800" cy="911625"/>
          </a:xfrm>
          <a:custGeom>
            <a:rect b="b" l="l" r="r" t="t"/>
            <a:pathLst>
              <a:path extrusionOk="0" h="36465" w="63272">
                <a:moveTo>
                  <a:pt x="63272" y="740"/>
                </a:moveTo>
                <a:cubicBezTo>
                  <a:pt x="61263" y="740"/>
                  <a:pt x="57174" y="-838"/>
                  <a:pt x="51220" y="740"/>
                </a:cubicBezTo>
                <a:cubicBezTo>
                  <a:pt x="45266" y="2318"/>
                  <a:pt x="34936" y="5978"/>
                  <a:pt x="27547" y="10210"/>
                </a:cubicBezTo>
                <a:cubicBezTo>
                  <a:pt x="20158" y="14443"/>
                  <a:pt x="11478" y="21759"/>
                  <a:pt x="6887" y="26135"/>
                </a:cubicBezTo>
                <a:cubicBezTo>
                  <a:pt x="2296" y="30511"/>
                  <a:pt x="1148" y="34743"/>
                  <a:pt x="0" y="36465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6" name="Google Shape;316;p31"/>
          <p:cNvSpPr/>
          <p:nvPr/>
        </p:nvSpPr>
        <p:spPr>
          <a:xfrm>
            <a:off x="3337825" y="2947079"/>
            <a:ext cx="1581800" cy="911625"/>
          </a:xfrm>
          <a:custGeom>
            <a:rect b="b" l="l" r="r" t="t"/>
            <a:pathLst>
              <a:path extrusionOk="0" h="36465" w="63272">
                <a:moveTo>
                  <a:pt x="63272" y="740"/>
                </a:moveTo>
                <a:cubicBezTo>
                  <a:pt x="61263" y="740"/>
                  <a:pt x="57174" y="-838"/>
                  <a:pt x="51220" y="740"/>
                </a:cubicBezTo>
                <a:cubicBezTo>
                  <a:pt x="45266" y="2318"/>
                  <a:pt x="34936" y="5978"/>
                  <a:pt x="27547" y="10210"/>
                </a:cubicBezTo>
                <a:cubicBezTo>
                  <a:pt x="20158" y="14443"/>
                  <a:pt x="11478" y="21759"/>
                  <a:pt x="6887" y="26135"/>
                </a:cubicBezTo>
                <a:cubicBezTo>
                  <a:pt x="2296" y="30511"/>
                  <a:pt x="1148" y="34743"/>
                  <a:pt x="0" y="36465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317" name="Google Shape;317;p31"/>
          <p:cNvCxnSpPr/>
          <p:nvPr/>
        </p:nvCxnSpPr>
        <p:spPr>
          <a:xfrm rot="10800000">
            <a:off x="3718825" y="3283075"/>
            <a:ext cx="283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8" name="Google Shape;318;p31"/>
          <p:cNvSpPr txBox="1"/>
          <p:nvPr/>
        </p:nvSpPr>
        <p:spPr>
          <a:xfrm>
            <a:off x="4320725" y="2495400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-0.52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19" name="Google Shape;319;p31"/>
          <p:cNvSpPr txBox="1"/>
          <p:nvPr/>
        </p:nvSpPr>
        <p:spPr>
          <a:xfrm>
            <a:off x="4672175" y="3858700"/>
            <a:ext cx="1054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FF0000"/>
                </a:solidFill>
              </a:rPr>
              <a:t>sur Ni (s)</a:t>
            </a:r>
            <a:endParaRPr sz="1600">
              <a:solidFill>
                <a:srgbClr val="FF0000"/>
              </a:solidFill>
            </a:endParaRPr>
          </a:p>
        </p:txBody>
      </p:sp>
      <p:sp>
        <p:nvSpPr>
          <p:cNvPr id="320" name="Google Shape;320;p31"/>
          <p:cNvSpPr txBox="1"/>
          <p:nvPr/>
        </p:nvSpPr>
        <p:spPr>
          <a:xfrm>
            <a:off x="2853850" y="3858700"/>
            <a:ext cx="1054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FF0000"/>
                </a:solidFill>
              </a:rPr>
              <a:t>sur Fe (s)</a:t>
            </a:r>
            <a:endParaRPr sz="1600">
              <a:solidFill>
                <a:srgbClr val="FF0000"/>
              </a:solidFill>
            </a:endParaRPr>
          </a:p>
        </p:txBody>
      </p:sp>
      <p:cxnSp>
        <p:nvCxnSpPr>
          <p:cNvPr id="321" name="Google Shape;321;p31"/>
          <p:cNvCxnSpPr>
            <a:stCxn id="313" idx="1"/>
            <a:endCxn id="314" idx="3"/>
          </p:cNvCxnSpPr>
          <p:nvPr/>
        </p:nvCxnSpPr>
        <p:spPr>
          <a:xfrm rot="10800000">
            <a:off x="5278150" y="3565275"/>
            <a:ext cx="283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2" name="Google Shape;322;p31"/>
          <p:cNvCxnSpPr/>
          <p:nvPr/>
        </p:nvCxnSpPr>
        <p:spPr>
          <a:xfrm>
            <a:off x="5759000" y="2642775"/>
            <a:ext cx="10800" cy="645600"/>
          </a:xfrm>
          <a:prstGeom prst="straightConnector1">
            <a:avLst/>
          </a:prstGeom>
          <a:noFill/>
          <a:ln cap="flat" cmpd="sng" w="28575">
            <a:solidFill>
              <a:srgbClr val="FF00FF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23" name="Google Shape;323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6450" y="1497475"/>
            <a:ext cx="5465500" cy="306067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Borne d’amarrage rouillée sur un port</a:t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3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Anode sacrificielle en zinc</a:t>
            </a:r>
            <a:endParaRPr b="1" sz="2100">
              <a:solidFill>
                <a:schemeClr val="dk1"/>
              </a:solidFill>
            </a:endParaRPr>
          </a:p>
        </p:txBody>
      </p:sp>
      <p:pic>
        <p:nvPicPr>
          <p:cNvPr id="334" name="Google Shape;334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1750" y="535875"/>
            <a:ext cx="3225506" cy="43028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5" name="Google Shape;335;p33"/>
          <p:cNvCxnSpPr/>
          <p:nvPr/>
        </p:nvCxnSpPr>
        <p:spPr>
          <a:xfrm flipH="1">
            <a:off x="5005775" y="974900"/>
            <a:ext cx="1388100" cy="3873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6" name="Google Shape;336;p33"/>
          <p:cNvSpPr txBox="1"/>
          <p:nvPr/>
        </p:nvSpPr>
        <p:spPr>
          <a:xfrm>
            <a:off x="6479950" y="723500"/>
            <a:ext cx="1054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</a:rPr>
              <a:t>Zn</a:t>
            </a:r>
            <a:r>
              <a:rPr lang="fr" sz="1800">
                <a:solidFill>
                  <a:schemeClr val="dk1"/>
                </a:solidFill>
              </a:rPr>
              <a:t> (s)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337" name="Google Shape;337;p33"/>
          <p:cNvCxnSpPr/>
          <p:nvPr/>
        </p:nvCxnSpPr>
        <p:spPr>
          <a:xfrm rot="10800000">
            <a:off x="5780525" y="2083275"/>
            <a:ext cx="731700" cy="312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8" name="Google Shape;338;p33"/>
          <p:cNvSpPr txBox="1"/>
          <p:nvPr/>
        </p:nvSpPr>
        <p:spPr>
          <a:xfrm>
            <a:off x="6567775" y="2231725"/>
            <a:ext cx="2172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</a:rPr>
              <a:t>Coque en acier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39" name="Google Shape;33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4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Mesure du courant d’anode sacrificielle</a:t>
            </a:r>
            <a:endParaRPr b="1" sz="2100">
              <a:solidFill>
                <a:schemeClr val="dk1"/>
              </a:solidFill>
            </a:endParaRPr>
          </a:p>
        </p:txBody>
      </p:sp>
      <p:pic>
        <p:nvPicPr>
          <p:cNvPr id="345" name="Google Shape;345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675" y="2510300"/>
            <a:ext cx="2109450" cy="2519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6" name="Google Shape;346;p34"/>
          <p:cNvCxnSpPr/>
          <p:nvPr/>
        </p:nvCxnSpPr>
        <p:spPr>
          <a:xfrm rot="10800000">
            <a:off x="1438750" y="2882875"/>
            <a:ext cx="10800" cy="8502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7" name="Google Shape;347;p34"/>
          <p:cNvCxnSpPr/>
          <p:nvPr/>
        </p:nvCxnSpPr>
        <p:spPr>
          <a:xfrm flipH="1" rot="10800000">
            <a:off x="900775" y="2291125"/>
            <a:ext cx="10800" cy="6672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8" name="Google Shape;348;p34"/>
          <p:cNvCxnSpPr/>
          <p:nvPr/>
        </p:nvCxnSpPr>
        <p:spPr>
          <a:xfrm flipH="1">
            <a:off x="298025" y="2301950"/>
            <a:ext cx="613500" cy="108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9" name="Google Shape;349;p34"/>
          <p:cNvCxnSpPr/>
          <p:nvPr/>
        </p:nvCxnSpPr>
        <p:spPr>
          <a:xfrm flipH="1" rot="10800000">
            <a:off x="308950" y="1494975"/>
            <a:ext cx="10800" cy="7962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0" name="Google Shape;350;p34"/>
          <p:cNvCxnSpPr/>
          <p:nvPr/>
        </p:nvCxnSpPr>
        <p:spPr>
          <a:xfrm flipH="1" rot="10800000">
            <a:off x="330475" y="1462575"/>
            <a:ext cx="871500" cy="108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1" name="Google Shape;351;p34"/>
          <p:cNvCxnSpPr/>
          <p:nvPr/>
        </p:nvCxnSpPr>
        <p:spPr>
          <a:xfrm rot="10800000">
            <a:off x="1998325" y="2312600"/>
            <a:ext cx="0" cy="6027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2" name="Google Shape;352;p34"/>
          <p:cNvCxnSpPr/>
          <p:nvPr/>
        </p:nvCxnSpPr>
        <p:spPr>
          <a:xfrm>
            <a:off x="2009100" y="2301950"/>
            <a:ext cx="57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3" name="Google Shape;353;p34"/>
          <p:cNvCxnSpPr/>
          <p:nvPr/>
        </p:nvCxnSpPr>
        <p:spPr>
          <a:xfrm rot="10800000">
            <a:off x="2590150" y="1451750"/>
            <a:ext cx="0" cy="8502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4" name="Google Shape;354;p34"/>
          <p:cNvCxnSpPr/>
          <p:nvPr/>
        </p:nvCxnSpPr>
        <p:spPr>
          <a:xfrm rot="10800000">
            <a:off x="1879975" y="1451825"/>
            <a:ext cx="731700" cy="108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5" name="Google Shape;355;p34"/>
          <p:cNvCxnSpPr/>
          <p:nvPr/>
        </p:nvCxnSpPr>
        <p:spPr>
          <a:xfrm flipH="1" rot="10800000">
            <a:off x="1449550" y="2011400"/>
            <a:ext cx="10800" cy="9039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6" name="Google Shape;356;p34"/>
          <p:cNvCxnSpPr/>
          <p:nvPr/>
        </p:nvCxnSpPr>
        <p:spPr>
          <a:xfrm rot="10800000">
            <a:off x="1051375" y="2000650"/>
            <a:ext cx="4197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7" name="Google Shape;357;p34"/>
          <p:cNvCxnSpPr/>
          <p:nvPr/>
        </p:nvCxnSpPr>
        <p:spPr>
          <a:xfrm>
            <a:off x="341225" y="2011400"/>
            <a:ext cx="258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8" name="Google Shape;358;p34"/>
          <p:cNvCxnSpPr/>
          <p:nvPr/>
        </p:nvCxnSpPr>
        <p:spPr>
          <a:xfrm>
            <a:off x="1460350" y="1989888"/>
            <a:ext cx="3444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9" name="Google Shape;359;p34"/>
          <p:cNvCxnSpPr>
            <a:endCxn id="360" idx="6"/>
          </p:cNvCxnSpPr>
          <p:nvPr/>
        </p:nvCxnSpPr>
        <p:spPr>
          <a:xfrm rot="10800000">
            <a:off x="2235100" y="1986463"/>
            <a:ext cx="344400" cy="249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1" name="Google Shape;361;p34"/>
          <p:cNvCxnSpPr/>
          <p:nvPr/>
        </p:nvCxnSpPr>
        <p:spPr>
          <a:xfrm rot="10800000">
            <a:off x="674800" y="869300"/>
            <a:ext cx="0" cy="5718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2" name="Google Shape;362;p34"/>
          <p:cNvCxnSpPr/>
          <p:nvPr/>
        </p:nvCxnSpPr>
        <p:spPr>
          <a:xfrm rot="10800000">
            <a:off x="2170500" y="879650"/>
            <a:ext cx="0" cy="6045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3" name="Google Shape;363;p34"/>
          <p:cNvCxnSpPr/>
          <p:nvPr/>
        </p:nvCxnSpPr>
        <p:spPr>
          <a:xfrm>
            <a:off x="690975" y="870888"/>
            <a:ext cx="6456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4" name="Google Shape;364;p34"/>
          <p:cNvCxnSpPr/>
          <p:nvPr/>
        </p:nvCxnSpPr>
        <p:spPr>
          <a:xfrm flipH="1">
            <a:off x="1788625" y="868650"/>
            <a:ext cx="387300" cy="108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5" name="Google Shape;365;p34"/>
          <p:cNvSpPr/>
          <p:nvPr/>
        </p:nvSpPr>
        <p:spPr>
          <a:xfrm>
            <a:off x="642525" y="1839250"/>
            <a:ext cx="419700" cy="324900"/>
          </a:xfrm>
          <a:prstGeom prst="ellipse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lt2"/>
                </a:solidFill>
              </a:rPr>
              <a:t>V</a:t>
            </a:r>
            <a:endParaRPr sz="1600">
              <a:solidFill>
                <a:schemeClr val="lt2"/>
              </a:solidFill>
            </a:endParaRPr>
          </a:p>
        </p:txBody>
      </p:sp>
      <p:sp>
        <p:nvSpPr>
          <p:cNvPr id="360" name="Google Shape;360;p34"/>
          <p:cNvSpPr/>
          <p:nvPr/>
        </p:nvSpPr>
        <p:spPr>
          <a:xfrm>
            <a:off x="1815400" y="1824013"/>
            <a:ext cx="419700" cy="324900"/>
          </a:xfrm>
          <a:prstGeom prst="ellipse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lt2"/>
                </a:solidFill>
              </a:rPr>
              <a:t>V</a:t>
            </a:r>
            <a:endParaRPr sz="1600">
              <a:solidFill>
                <a:schemeClr val="lt2"/>
              </a:solidFill>
            </a:endParaRPr>
          </a:p>
        </p:txBody>
      </p:sp>
      <p:sp>
        <p:nvSpPr>
          <p:cNvPr id="366" name="Google Shape;366;p34"/>
          <p:cNvSpPr/>
          <p:nvPr/>
        </p:nvSpPr>
        <p:spPr>
          <a:xfrm>
            <a:off x="1352738" y="701225"/>
            <a:ext cx="419700" cy="324900"/>
          </a:xfrm>
          <a:prstGeom prst="ellipse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lt2"/>
                </a:solidFill>
              </a:rPr>
              <a:t>V</a:t>
            </a:r>
            <a:endParaRPr sz="1600">
              <a:solidFill>
                <a:schemeClr val="lt2"/>
              </a:solidFill>
            </a:endParaRPr>
          </a:p>
        </p:txBody>
      </p:sp>
      <p:sp>
        <p:nvSpPr>
          <p:cNvPr id="367" name="Google Shape;367;p34"/>
          <p:cNvSpPr/>
          <p:nvPr/>
        </p:nvSpPr>
        <p:spPr>
          <a:xfrm>
            <a:off x="1202075" y="1311975"/>
            <a:ext cx="645600" cy="245400"/>
          </a:xfrm>
          <a:prstGeom prst="rect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8" name="Google Shape;368;p34"/>
          <p:cNvCxnSpPr/>
          <p:nvPr/>
        </p:nvCxnSpPr>
        <p:spPr>
          <a:xfrm flipH="1" rot="10800000">
            <a:off x="1309675" y="1062875"/>
            <a:ext cx="528300" cy="5280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69" name="Google Shape;369;p34"/>
          <p:cNvSpPr txBox="1"/>
          <p:nvPr/>
        </p:nvSpPr>
        <p:spPr>
          <a:xfrm>
            <a:off x="1051375" y="897425"/>
            <a:ext cx="344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lt2"/>
                </a:solidFill>
              </a:rPr>
              <a:t>R</a:t>
            </a:r>
            <a:endParaRPr sz="1700">
              <a:solidFill>
                <a:schemeClr val="lt2"/>
              </a:solidFill>
            </a:endParaRPr>
          </a:p>
        </p:txBody>
      </p:sp>
      <p:sp>
        <p:nvSpPr>
          <p:cNvPr id="370" name="Google Shape;370;p34"/>
          <p:cNvSpPr txBox="1"/>
          <p:nvPr/>
        </p:nvSpPr>
        <p:spPr>
          <a:xfrm>
            <a:off x="540325" y="3826425"/>
            <a:ext cx="73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Fe (s)</a:t>
            </a:r>
            <a:endParaRPr/>
          </a:p>
        </p:txBody>
      </p:sp>
      <p:sp>
        <p:nvSpPr>
          <p:cNvPr id="371" name="Google Shape;371;p34"/>
          <p:cNvSpPr txBox="1"/>
          <p:nvPr/>
        </p:nvSpPr>
        <p:spPr>
          <a:xfrm>
            <a:off x="1725725" y="3765275"/>
            <a:ext cx="73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Zn</a:t>
            </a:r>
            <a:r>
              <a:rPr lang="fr"/>
              <a:t> (s)</a:t>
            </a:r>
            <a:endParaRPr/>
          </a:p>
        </p:txBody>
      </p:sp>
      <p:sp>
        <p:nvSpPr>
          <p:cNvPr id="372" name="Google Shape;372;p34"/>
          <p:cNvSpPr txBox="1"/>
          <p:nvPr/>
        </p:nvSpPr>
        <p:spPr>
          <a:xfrm>
            <a:off x="1185650" y="3765275"/>
            <a:ext cx="613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ECS</a:t>
            </a:r>
            <a:endParaRPr/>
          </a:p>
        </p:txBody>
      </p:sp>
      <p:cxnSp>
        <p:nvCxnSpPr>
          <p:cNvPr id="373" name="Google Shape;373;p34"/>
          <p:cNvCxnSpPr/>
          <p:nvPr/>
        </p:nvCxnSpPr>
        <p:spPr>
          <a:xfrm rot="10800000">
            <a:off x="2053875" y="4439650"/>
            <a:ext cx="495000" cy="32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4" name="Google Shape;374;p34"/>
          <p:cNvSpPr txBox="1"/>
          <p:nvPr/>
        </p:nvSpPr>
        <p:spPr>
          <a:xfrm>
            <a:off x="2535475" y="4041625"/>
            <a:ext cx="2507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</a:rPr>
              <a:t>Eau distillée (600 mL)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</a:rPr>
              <a:t>HCl (aq) : pH = 2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375" name="Google Shape;375;p34"/>
          <p:cNvCxnSpPr/>
          <p:nvPr/>
        </p:nvCxnSpPr>
        <p:spPr>
          <a:xfrm rot="10800000">
            <a:off x="321450" y="1738825"/>
            <a:ext cx="0" cy="1830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6" name="Google Shape;376;p34"/>
          <p:cNvSpPr txBox="1"/>
          <p:nvPr/>
        </p:nvSpPr>
        <p:spPr>
          <a:xfrm>
            <a:off x="39900" y="1656813"/>
            <a:ext cx="344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rgbClr val="00FF00"/>
                </a:solidFill>
              </a:rPr>
              <a:t>I</a:t>
            </a:r>
            <a:endParaRPr sz="1800">
              <a:solidFill>
                <a:srgbClr val="00FF00"/>
              </a:solidFill>
            </a:endParaRPr>
          </a:p>
        </p:txBody>
      </p:sp>
      <p:cxnSp>
        <p:nvCxnSpPr>
          <p:cNvPr id="377" name="Google Shape;377;p34"/>
          <p:cNvCxnSpPr/>
          <p:nvPr/>
        </p:nvCxnSpPr>
        <p:spPr>
          <a:xfrm rot="10800000">
            <a:off x="1042525" y="1663575"/>
            <a:ext cx="946800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8" name="Google Shape;378;p34"/>
          <p:cNvSpPr txBox="1"/>
          <p:nvPr/>
        </p:nvSpPr>
        <p:spPr>
          <a:xfrm>
            <a:off x="2046700" y="1479325"/>
            <a:ext cx="344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FF0000"/>
                </a:solidFill>
              </a:rPr>
              <a:t>U</a:t>
            </a:r>
            <a:endParaRPr sz="1600">
              <a:solidFill>
                <a:srgbClr val="FF0000"/>
              </a:solidFill>
            </a:endParaRPr>
          </a:p>
        </p:txBody>
      </p:sp>
      <p:cxnSp>
        <p:nvCxnSpPr>
          <p:cNvPr id="379" name="Google Shape;379;p34"/>
          <p:cNvCxnSpPr/>
          <p:nvPr/>
        </p:nvCxnSpPr>
        <p:spPr>
          <a:xfrm flipH="1" rot="10800000">
            <a:off x="4002325" y="2424800"/>
            <a:ext cx="4476300" cy="32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0" name="Google Shape;380;p34"/>
          <p:cNvCxnSpPr/>
          <p:nvPr/>
        </p:nvCxnSpPr>
        <p:spPr>
          <a:xfrm rot="10800000">
            <a:off x="8020325" y="714050"/>
            <a:ext cx="10800" cy="2604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1" name="Google Shape;381;p34"/>
          <p:cNvSpPr/>
          <p:nvPr/>
        </p:nvSpPr>
        <p:spPr>
          <a:xfrm>
            <a:off x="4906200" y="1295325"/>
            <a:ext cx="1054525" cy="1161875"/>
          </a:xfrm>
          <a:custGeom>
            <a:rect b="b" l="l" r="r" t="t"/>
            <a:pathLst>
              <a:path extrusionOk="0" h="46475" w="42181">
                <a:moveTo>
                  <a:pt x="0" y="46054"/>
                </a:moveTo>
                <a:cubicBezTo>
                  <a:pt x="3300" y="45911"/>
                  <a:pt x="14132" y="47489"/>
                  <a:pt x="19799" y="45193"/>
                </a:cubicBezTo>
                <a:cubicBezTo>
                  <a:pt x="25466" y="42898"/>
                  <a:pt x="30273" y="39813"/>
                  <a:pt x="34003" y="32281"/>
                </a:cubicBezTo>
                <a:cubicBezTo>
                  <a:pt x="37733" y="24749"/>
                  <a:pt x="40818" y="5380"/>
                  <a:pt x="42181" y="0"/>
                </a:cubicBezTo>
              </a:path>
            </a:pathLst>
          </a:cu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2" name="Google Shape;382;p34"/>
          <p:cNvSpPr/>
          <p:nvPr/>
        </p:nvSpPr>
        <p:spPr>
          <a:xfrm>
            <a:off x="6843725" y="1295325"/>
            <a:ext cx="1054525" cy="1161875"/>
          </a:xfrm>
          <a:custGeom>
            <a:rect b="b" l="l" r="r" t="t"/>
            <a:pathLst>
              <a:path extrusionOk="0" h="46475" w="42181">
                <a:moveTo>
                  <a:pt x="0" y="46054"/>
                </a:moveTo>
                <a:cubicBezTo>
                  <a:pt x="3300" y="45911"/>
                  <a:pt x="14132" y="47489"/>
                  <a:pt x="19799" y="45193"/>
                </a:cubicBezTo>
                <a:cubicBezTo>
                  <a:pt x="25466" y="42898"/>
                  <a:pt x="30273" y="39813"/>
                  <a:pt x="34003" y="32281"/>
                </a:cubicBezTo>
                <a:cubicBezTo>
                  <a:pt x="37733" y="24749"/>
                  <a:pt x="40818" y="5380"/>
                  <a:pt x="42181" y="0"/>
                </a:cubicBezTo>
              </a:path>
            </a:pathLst>
          </a:cu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3" name="Google Shape;383;p34"/>
          <p:cNvSpPr txBox="1"/>
          <p:nvPr/>
        </p:nvSpPr>
        <p:spPr>
          <a:xfrm>
            <a:off x="4964563" y="2348600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-0.76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384" name="Google Shape;384;p34"/>
          <p:cNvSpPr txBox="1"/>
          <p:nvPr/>
        </p:nvSpPr>
        <p:spPr>
          <a:xfrm>
            <a:off x="7284863" y="2348600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-0.40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385" name="Google Shape;385;p34"/>
          <p:cNvSpPr txBox="1"/>
          <p:nvPr/>
        </p:nvSpPr>
        <p:spPr>
          <a:xfrm>
            <a:off x="4941263" y="1653063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Zn</a:t>
            </a:r>
            <a:r>
              <a:rPr lang="fr" sz="1700">
                <a:solidFill>
                  <a:srgbClr val="FF9900"/>
                </a:solidFill>
              </a:rPr>
              <a:t> (s)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386" name="Google Shape;386;p34"/>
          <p:cNvSpPr txBox="1"/>
          <p:nvPr/>
        </p:nvSpPr>
        <p:spPr>
          <a:xfrm>
            <a:off x="5858549" y="1653063"/>
            <a:ext cx="114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Zn</a:t>
            </a:r>
            <a:r>
              <a:rPr baseline="30000" lang="fr" sz="1700">
                <a:solidFill>
                  <a:srgbClr val="FF9900"/>
                </a:solidFill>
              </a:rPr>
              <a:t>2+</a:t>
            </a:r>
            <a:r>
              <a:rPr lang="fr" sz="1700">
                <a:solidFill>
                  <a:srgbClr val="FF9900"/>
                </a:solidFill>
              </a:rPr>
              <a:t> (aq)</a:t>
            </a:r>
            <a:endParaRPr sz="1700">
              <a:solidFill>
                <a:srgbClr val="FF9900"/>
              </a:solidFill>
            </a:endParaRPr>
          </a:p>
        </p:txBody>
      </p:sp>
      <p:cxnSp>
        <p:nvCxnSpPr>
          <p:cNvPr id="387" name="Google Shape;387;p34"/>
          <p:cNvCxnSpPr/>
          <p:nvPr/>
        </p:nvCxnSpPr>
        <p:spPr>
          <a:xfrm>
            <a:off x="5650463" y="1876263"/>
            <a:ext cx="132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8" name="Google Shape;388;p34"/>
          <p:cNvSpPr txBox="1"/>
          <p:nvPr/>
        </p:nvSpPr>
        <p:spPr>
          <a:xfrm>
            <a:off x="7019438" y="1295325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Fe</a:t>
            </a:r>
            <a:r>
              <a:rPr lang="fr" sz="1700">
                <a:solidFill>
                  <a:srgbClr val="FF9900"/>
                </a:solidFill>
              </a:rPr>
              <a:t> (s)</a:t>
            </a:r>
            <a:endParaRPr sz="1700">
              <a:solidFill>
                <a:srgbClr val="FF9900"/>
              </a:solidFill>
            </a:endParaRPr>
          </a:p>
        </p:txBody>
      </p:sp>
      <p:sp>
        <p:nvSpPr>
          <p:cNvPr id="389" name="Google Shape;389;p34"/>
          <p:cNvSpPr txBox="1"/>
          <p:nvPr/>
        </p:nvSpPr>
        <p:spPr>
          <a:xfrm>
            <a:off x="7936724" y="1295325"/>
            <a:ext cx="114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9900"/>
                </a:solidFill>
              </a:rPr>
              <a:t>Fe</a:t>
            </a:r>
            <a:r>
              <a:rPr baseline="30000" lang="fr" sz="1700">
                <a:solidFill>
                  <a:srgbClr val="FF9900"/>
                </a:solidFill>
              </a:rPr>
              <a:t>2+</a:t>
            </a:r>
            <a:r>
              <a:rPr lang="fr" sz="1700">
                <a:solidFill>
                  <a:srgbClr val="FF9900"/>
                </a:solidFill>
              </a:rPr>
              <a:t> (aq)</a:t>
            </a:r>
            <a:endParaRPr sz="1700">
              <a:solidFill>
                <a:srgbClr val="FF9900"/>
              </a:solidFill>
            </a:endParaRPr>
          </a:p>
        </p:txBody>
      </p:sp>
      <p:cxnSp>
        <p:nvCxnSpPr>
          <p:cNvPr id="390" name="Google Shape;390;p34"/>
          <p:cNvCxnSpPr/>
          <p:nvPr/>
        </p:nvCxnSpPr>
        <p:spPr>
          <a:xfrm>
            <a:off x="7728638" y="1518525"/>
            <a:ext cx="132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91" name="Google Shape;391;p34"/>
          <p:cNvSpPr txBox="1"/>
          <p:nvPr/>
        </p:nvSpPr>
        <p:spPr>
          <a:xfrm>
            <a:off x="3894663" y="2566350"/>
            <a:ext cx="1054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H</a:t>
            </a:r>
            <a:r>
              <a:rPr baseline="30000" lang="fr" sz="1700">
                <a:solidFill>
                  <a:srgbClr val="FF0000"/>
                </a:solidFill>
              </a:rPr>
              <a:t>+</a:t>
            </a:r>
            <a:r>
              <a:rPr lang="fr" sz="1700">
                <a:solidFill>
                  <a:srgbClr val="FF0000"/>
                </a:solidFill>
              </a:rPr>
              <a:t> (aq)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92" name="Google Shape;392;p34"/>
          <p:cNvSpPr txBox="1"/>
          <p:nvPr/>
        </p:nvSpPr>
        <p:spPr>
          <a:xfrm>
            <a:off x="2936050" y="2566350"/>
            <a:ext cx="890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H</a:t>
            </a:r>
            <a:r>
              <a:rPr baseline="-25000" lang="fr" sz="1700">
                <a:solidFill>
                  <a:srgbClr val="FF0000"/>
                </a:solidFill>
              </a:rPr>
              <a:t>2</a:t>
            </a:r>
            <a:r>
              <a:rPr lang="fr" sz="1700">
                <a:solidFill>
                  <a:srgbClr val="FF0000"/>
                </a:solidFill>
              </a:rPr>
              <a:t> (aq)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93" name="Google Shape;393;p34"/>
          <p:cNvSpPr txBox="1"/>
          <p:nvPr/>
        </p:nvSpPr>
        <p:spPr>
          <a:xfrm>
            <a:off x="7833650" y="307275"/>
            <a:ext cx="3873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i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394" name="Google Shape;394;p34"/>
          <p:cNvSpPr txBox="1"/>
          <p:nvPr/>
        </p:nvSpPr>
        <p:spPr>
          <a:xfrm>
            <a:off x="8554550" y="2119950"/>
            <a:ext cx="828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E (V)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395" name="Google Shape;395;p34"/>
          <p:cNvSpPr txBox="1"/>
          <p:nvPr/>
        </p:nvSpPr>
        <p:spPr>
          <a:xfrm>
            <a:off x="6644113" y="2409738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-0.52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96" name="Google Shape;396;p34"/>
          <p:cNvSpPr txBox="1"/>
          <p:nvPr/>
        </p:nvSpPr>
        <p:spPr>
          <a:xfrm>
            <a:off x="6018850" y="2961075"/>
            <a:ext cx="1054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H</a:t>
            </a:r>
            <a:r>
              <a:rPr baseline="30000" lang="fr" sz="1700">
                <a:solidFill>
                  <a:srgbClr val="FF0000"/>
                </a:solidFill>
              </a:rPr>
              <a:t>+</a:t>
            </a:r>
            <a:r>
              <a:rPr lang="fr" sz="1700">
                <a:solidFill>
                  <a:srgbClr val="FF0000"/>
                </a:solidFill>
              </a:rPr>
              <a:t> (aq)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97" name="Google Shape;397;p34"/>
          <p:cNvSpPr txBox="1"/>
          <p:nvPr/>
        </p:nvSpPr>
        <p:spPr>
          <a:xfrm>
            <a:off x="4845175" y="2961075"/>
            <a:ext cx="890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H</a:t>
            </a:r>
            <a:r>
              <a:rPr baseline="-25000" lang="fr" sz="1700">
                <a:solidFill>
                  <a:srgbClr val="FF0000"/>
                </a:solidFill>
              </a:rPr>
              <a:t>2</a:t>
            </a:r>
            <a:r>
              <a:rPr lang="fr" sz="1700">
                <a:solidFill>
                  <a:srgbClr val="FF0000"/>
                </a:solidFill>
              </a:rPr>
              <a:t> (aq)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398" name="Google Shape;398;p34"/>
          <p:cNvSpPr/>
          <p:nvPr/>
        </p:nvSpPr>
        <p:spPr>
          <a:xfrm>
            <a:off x="5736350" y="2413679"/>
            <a:ext cx="1581800" cy="911625"/>
          </a:xfrm>
          <a:custGeom>
            <a:rect b="b" l="l" r="r" t="t"/>
            <a:pathLst>
              <a:path extrusionOk="0" h="36465" w="63272">
                <a:moveTo>
                  <a:pt x="63272" y="740"/>
                </a:moveTo>
                <a:cubicBezTo>
                  <a:pt x="61263" y="740"/>
                  <a:pt x="57174" y="-838"/>
                  <a:pt x="51220" y="740"/>
                </a:cubicBezTo>
                <a:cubicBezTo>
                  <a:pt x="45266" y="2318"/>
                  <a:pt x="34936" y="5978"/>
                  <a:pt x="27547" y="10210"/>
                </a:cubicBezTo>
                <a:cubicBezTo>
                  <a:pt x="20158" y="14443"/>
                  <a:pt x="11478" y="21759"/>
                  <a:pt x="6887" y="26135"/>
                </a:cubicBezTo>
                <a:cubicBezTo>
                  <a:pt x="2296" y="30511"/>
                  <a:pt x="1148" y="34743"/>
                  <a:pt x="0" y="36465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9" name="Google Shape;399;p34"/>
          <p:cNvSpPr/>
          <p:nvPr/>
        </p:nvSpPr>
        <p:spPr>
          <a:xfrm>
            <a:off x="3337825" y="2413679"/>
            <a:ext cx="1581800" cy="911625"/>
          </a:xfrm>
          <a:custGeom>
            <a:rect b="b" l="l" r="r" t="t"/>
            <a:pathLst>
              <a:path extrusionOk="0" h="36465" w="63272">
                <a:moveTo>
                  <a:pt x="63272" y="740"/>
                </a:moveTo>
                <a:cubicBezTo>
                  <a:pt x="61263" y="740"/>
                  <a:pt x="57174" y="-838"/>
                  <a:pt x="51220" y="740"/>
                </a:cubicBezTo>
                <a:cubicBezTo>
                  <a:pt x="45266" y="2318"/>
                  <a:pt x="34936" y="5978"/>
                  <a:pt x="27547" y="10210"/>
                </a:cubicBezTo>
                <a:cubicBezTo>
                  <a:pt x="20158" y="14443"/>
                  <a:pt x="11478" y="21759"/>
                  <a:pt x="6887" y="26135"/>
                </a:cubicBezTo>
                <a:cubicBezTo>
                  <a:pt x="2296" y="30511"/>
                  <a:pt x="1148" y="34743"/>
                  <a:pt x="0" y="36465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400" name="Google Shape;400;p34"/>
          <p:cNvCxnSpPr/>
          <p:nvPr/>
        </p:nvCxnSpPr>
        <p:spPr>
          <a:xfrm rot="10800000">
            <a:off x="3718825" y="2749675"/>
            <a:ext cx="283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01" name="Google Shape;401;p34"/>
          <p:cNvSpPr txBox="1"/>
          <p:nvPr/>
        </p:nvSpPr>
        <p:spPr>
          <a:xfrm>
            <a:off x="4320725" y="1962000"/>
            <a:ext cx="785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00"/>
                </a:solidFill>
              </a:rPr>
              <a:t>-0.92</a:t>
            </a:r>
            <a:endParaRPr sz="1700">
              <a:solidFill>
                <a:srgbClr val="FF0000"/>
              </a:solidFill>
            </a:endParaRPr>
          </a:p>
        </p:txBody>
      </p:sp>
      <p:sp>
        <p:nvSpPr>
          <p:cNvPr id="402" name="Google Shape;402;p34"/>
          <p:cNvSpPr txBox="1"/>
          <p:nvPr/>
        </p:nvSpPr>
        <p:spPr>
          <a:xfrm>
            <a:off x="5205575" y="3325300"/>
            <a:ext cx="1054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FF0000"/>
                </a:solidFill>
              </a:rPr>
              <a:t>sur Fe (s)</a:t>
            </a:r>
            <a:endParaRPr sz="1600">
              <a:solidFill>
                <a:srgbClr val="FF0000"/>
              </a:solidFill>
            </a:endParaRPr>
          </a:p>
        </p:txBody>
      </p:sp>
      <p:sp>
        <p:nvSpPr>
          <p:cNvPr id="403" name="Google Shape;403;p34"/>
          <p:cNvSpPr txBox="1"/>
          <p:nvPr/>
        </p:nvSpPr>
        <p:spPr>
          <a:xfrm>
            <a:off x="2853850" y="3325300"/>
            <a:ext cx="1054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FF0000"/>
                </a:solidFill>
              </a:rPr>
              <a:t>sur Zn (s)</a:t>
            </a:r>
            <a:endParaRPr sz="1600">
              <a:solidFill>
                <a:srgbClr val="FF0000"/>
              </a:solidFill>
            </a:endParaRPr>
          </a:p>
        </p:txBody>
      </p:sp>
      <p:cxnSp>
        <p:nvCxnSpPr>
          <p:cNvPr id="404" name="Google Shape;404;p34"/>
          <p:cNvCxnSpPr>
            <a:stCxn id="396" idx="1"/>
            <a:endCxn id="397" idx="3"/>
          </p:cNvCxnSpPr>
          <p:nvPr/>
        </p:nvCxnSpPr>
        <p:spPr>
          <a:xfrm rot="10800000">
            <a:off x="5735350" y="3184275"/>
            <a:ext cx="283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05" name="Google Shape;405;p34"/>
          <p:cNvCxnSpPr>
            <a:endCxn id="383" idx="3"/>
          </p:cNvCxnSpPr>
          <p:nvPr/>
        </p:nvCxnSpPr>
        <p:spPr>
          <a:xfrm>
            <a:off x="5737363" y="2201600"/>
            <a:ext cx="12600" cy="370200"/>
          </a:xfrm>
          <a:prstGeom prst="straightConnector1">
            <a:avLst/>
          </a:prstGeom>
          <a:noFill/>
          <a:ln cap="flat" cmpd="sng" w="28575">
            <a:solidFill>
              <a:srgbClr val="FF00FF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406" name="Google Shape;406;p34"/>
          <p:cNvCxnSpPr/>
          <p:nvPr/>
        </p:nvCxnSpPr>
        <p:spPr>
          <a:xfrm rot="10800000">
            <a:off x="6415375" y="2438350"/>
            <a:ext cx="0" cy="236700"/>
          </a:xfrm>
          <a:prstGeom prst="straightConnector1">
            <a:avLst/>
          </a:prstGeom>
          <a:noFill/>
          <a:ln cap="flat" cmpd="sng" w="28575">
            <a:solidFill>
              <a:srgbClr val="FF00FF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407" name="Google Shape;407;p34"/>
          <p:cNvCxnSpPr/>
          <p:nvPr/>
        </p:nvCxnSpPr>
        <p:spPr>
          <a:xfrm rot="10800000">
            <a:off x="5737425" y="2352225"/>
            <a:ext cx="667200" cy="0"/>
          </a:xfrm>
          <a:prstGeom prst="straightConnector1">
            <a:avLst/>
          </a:prstGeom>
          <a:noFill/>
          <a:ln cap="flat" cmpd="sng" w="28575">
            <a:solidFill>
              <a:srgbClr val="FF00FF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408" name="Google Shape;408;p34"/>
          <p:cNvCxnSpPr/>
          <p:nvPr/>
        </p:nvCxnSpPr>
        <p:spPr>
          <a:xfrm>
            <a:off x="5737475" y="2223100"/>
            <a:ext cx="2292000" cy="0"/>
          </a:xfrm>
          <a:prstGeom prst="straightConnector1">
            <a:avLst/>
          </a:prstGeom>
          <a:noFill/>
          <a:ln cap="flat" cmpd="sng" w="28575">
            <a:solidFill>
              <a:srgbClr val="FF00FF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409" name="Google Shape;409;p34"/>
          <p:cNvSpPr txBox="1"/>
          <p:nvPr/>
        </p:nvSpPr>
        <p:spPr>
          <a:xfrm>
            <a:off x="8097250" y="1962000"/>
            <a:ext cx="2583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FF"/>
                </a:solidFill>
              </a:rPr>
              <a:t>I</a:t>
            </a:r>
            <a:endParaRPr sz="1700">
              <a:solidFill>
                <a:srgbClr val="FF00FF"/>
              </a:solidFill>
            </a:endParaRPr>
          </a:p>
        </p:txBody>
      </p:sp>
      <p:sp>
        <p:nvSpPr>
          <p:cNvPr id="410" name="Google Shape;410;p34"/>
          <p:cNvSpPr txBox="1"/>
          <p:nvPr/>
        </p:nvSpPr>
        <p:spPr>
          <a:xfrm>
            <a:off x="5817675" y="2368888"/>
            <a:ext cx="3873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FF00FF"/>
                </a:solidFill>
              </a:rPr>
              <a:t>U</a:t>
            </a:r>
            <a:endParaRPr sz="1700">
              <a:solidFill>
                <a:srgbClr val="FF00FF"/>
              </a:solidFill>
            </a:endParaRPr>
          </a:p>
        </p:txBody>
      </p:sp>
      <p:sp>
        <p:nvSpPr>
          <p:cNvPr id="411" name="Google Shape;411;p34"/>
          <p:cNvSpPr txBox="1"/>
          <p:nvPr/>
        </p:nvSpPr>
        <p:spPr>
          <a:xfrm>
            <a:off x="5583175" y="669300"/>
            <a:ext cx="1314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FF00FF"/>
                </a:solidFill>
              </a:rPr>
              <a:t>U = R I</a:t>
            </a:r>
            <a:endParaRPr sz="2000">
              <a:solidFill>
                <a:srgbClr val="FF00FF"/>
              </a:solidFill>
            </a:endParaRPr>
          </a:p>
        </p:txBody>
      </p:sp>
      <p:sp>
        <p:nvSpPr>
          <p:cNvPr id="412" name="Google Shape;412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418" name="Google Shape;41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4763" y="777574"/>
            <a:ext cx="7114476" cy="3885650"/>
          </a:xfrm>
          <a:prstGeom prst="rect">
            <a:avLst/>
          </a:prstGeom>
          <a:noFill/>
          <a:ln>
            <a:noFill/>
          </a:ln>
        </p:spPr>
      </p:pic>
      <p:sp>
        <p:nvSpPr>
          <p:cNvPr id="419" name="Google Shape;419;p35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Résultats expérimentaux</a:t>
            </a:r>
            <a:endParaRPr b="1"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36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Mesure du courant d’anode sacrificielle</a:t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425" name="Google Shape;425;p36"/>
          <p:cNvSpPr txBox="1"/>
          <p:nvPr/>
        </p:nvSpPr>
        <p:spPr>
          <a:xfrm>
            <a:off x="281925" y="759700"/>
            <a:ext cx="31098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900">
                <a:solidFill>
                  <a:schemeClr val="dk1"/>
                </a:solidFill>
              </a:rPr>
              <a:t>Exploitation : </a:t>
            </a:r>
            <a:endParaRPr b="1"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chemeClr val="dk1"/>
                </a:solidFill>
              </a:rPr>
              <a:t>Zn (s) = Zn</a:t>
            </a:r>
            <a:r>
              <a:rPr baseline="30000" lang="fr" sz="1900">
                <a:solidFill>
                  <a:schemeClr val="dk1"/>
                </a:solidFill>
              </a:rPr>
              <a:t>2+</a:t>
            </a:r>
            <a:r>
              <a:rPr lang="fr" sz="1900">
                <a:solidFill>
                  <a:schemeClr val="dk1"/>
                </a:solidFill>
              </a:rPr>
              <a:t> (aq) + 2 e</a:t>
            </a:r>
            <a:r>
              <a:rPr baseline="30000" lang="fr" sz="1900">
                <a:solidFill>
                  <a:schemeClr val="dk1"/>
                </a:solidFill>
              </a:rPr>
              <a:t>-</a:t>
            </a:r>
            <a:endParaRPr baseline="30000" sz="1900">
              <a:solidFill>
                <a:schemeClr val="dk1"/>
              </a:solidFill>
            </a:endParaRPr>
          </a:p>
        </p:txBody>
      </p:sp>
      <p:pic>
        <p:nvPicPr>
          <p:cNvPr id="426" name="Google Shape;42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4875" y="1918550"/>
            <a:ext cx="5133975" cy="2419350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p36"/>
          <p:cNvSpPr txBox="1"/>
          <p:nvPr/>
        </p:nvSpPr>
        <p:spPr>
          <a:xfrm>
            <a:off x="840975" y="2137050"/>
            <a:ext cx="2883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chemeClr val="dk1"/>
                </a:solidFill>
              </a:rPr>
              <a:t>Variation du nombre d’atomes de zinc : </a:t>
            </a:r>
            <a:endParaRPr sz="1900">
              <a:solidFill>
                <a:schemeClr val="dk1"/>
              </a:solidFill>
            </a:endParaRPr>
          </a:p>
        </p:txBody>
      </p:sp>
      <p:sp>
        <p:nvSpPr>
          <p:cNvPr id="428" name="Google Shape;428;p36"/>
          <p:cNvSpPr txBox="1"/>
          <p:nvPr/>
        </p:nvSpPr>
        <p:spPr>
          <a:xfrm>
            <a:off x="840975" y="3279400"/>
            <a:ext cx="2883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chemeClr val="dk1"/>
                </a:solidFill>
              </a:rPr>
              <a:t>Variation de la masse de zinc : </a:t>
            </a:r>
            <a:endParaRPr sz="1900">
              <a:solidFill>
                <a:schemeClr val="dk1"/>
              </a:solidFill>
            </a:endParaRPr>
          </a:p>
        </p:txBody>
      </p:sp>
      <p:sp>
        <p:nvSpPr>
          <p:cNvPr id="429" name="Google Shape;429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430" name="Google Shape;430;p36"/>
          <p:cNvSpPr txBox="1"/>
          <p:nvPr/>
        </p:nvSpPr>
        <p:spPr>
          <a:xfrm>
            <a:off x="5873063" y="3424840"/>
            <a:ext cx="83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_</a:t>
            </a:r>
            <a:endParaRPr b="1" sz="1800"/>
          </a:p>
        </p:txBody>
      </p:sp>
      <p:sp>
        <p:nvSpPr>
          <p:cNvPr id="431" name="Google Shape;431;p36"/>
          <p:cNvSpPr txBox="1"/>
          <p:nvPr/>
        </p:nvSpPr>
        <p:spPr>
          <a:xfrm>
            <a:off x="5873050" y="2340890"/>
            <a:ext cx="83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_</a:t>
            </a:r>
            <a:endParaRPr b="1" sz="1800"/>
          </a:p>
        </p:txBody>
      </p:sp>
      <p:sp>
        <p:nvSpPr>
          <p:cNvPr id="432" name="Google Shape;432;p36"/>
          <p:cNvSpPr txBox="1"/>
          <p:nvPr/>
        </p:nvSpPr>
        <p:spPr>
          <a:xfrm>
            <a:off x="8098213" y="2025440"/>
            <a:ext cx="83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_</a:t>
            </a:r>
            <a:endParaRPr b="1" sz="1800"/>
          </a:p>
        </p:txBody>
      </p:sp>
      <p:sp>
        <p:nvSpPr>
          <p:cNvPr id="433" name="Google Shape;433;p36"/>
          <p:cNvSpPr txBox="1"/>
          <p:nvPr/>
        </p:nvSpPr>
        <p:spPr>
          <a:xfrm>
            <a:off x="281925" y="4507725"/>
            <a:ext cx="2281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</a:rPr>
              <a:t>M(Zn) = 65.38 g/mol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2645125" y="1346025"/>
            <a:ext cx="2195100" cy="36984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 b="17046" l="0" r="93300" t="0"/>
          <a:stretch/>
        </p:blipFill>
        <p:spPr>
          <a:xfrm>
            <a:off x="181175" y="1366075"/>
            <a:ext cx="841799" cy="3325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 b="20159" l="30905" r="62394" t="0"/>
          <a:stretch/>
        </p:blipFill>
        <p:spPr>
          <a:xfrm>
            <a:off x="2817125" y="1397275"/>
            <a:ext cx="841799" cy="320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 b="20159" l="41476" r="52680" t="0"/>
          <a:stretch/>
        </p:blipFill>
        <p:spPr>
          <a:xfrm>
            <a:off x="5605475" y="1232825"/>
            <a:ext cx="734160" cy="320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 rotWithShape="1">
          <a:blip r:embed="rId3">
            <a:alphaModFix/>
          </a:blip>
          <a:srcRect b="17046" l="49005" r="45151" t="0"/>
          <a:stretch/>
        </p:blipFill>
        <p:spPr>
          <a:xfrm>
            <a:off x="1179875" y="1366100"/>
            <a:ext cx="734150" cy="33256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 rotWithShape="1">
          <a:blip r:embed="rId3">
            <a:alphaModFix/>
          </a:blip>
          <a:srcRect b="20159" l="82705" r="10594" t="0"/>
          <a:stretch/>
        </p:blipFill>
        <p:spPr>
          <a:xfrm>
            <a:off x="3843625" y="1397263"/>
            <a:ext cx="841799" cy="3200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b="20159" l="93300" r="0" t="0"/>
          <a:stretch/>
        </p:blipFill>
        <p:spPr>
          <a:xfrm>
            <a:off x="6444400" y="1295425"/>
            <a:ext cx="841799" cy="320085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2150" y="27975"/>
            <a:ext cx="6585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Clous en fer dans différents milieux</a:t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95500" y="1216900"/>
            <a:ext cx="1936800" cy="38664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5"/>
          <p:cNvSpPr txBox="1"/>
          <p:nvPr/>
        </p:nvSpPr>
        <p:spPr>
          <a:xfrm>
            <a:off x="397625" y="4636950"/>
            <a:ext cx="408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A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78" name="Google Shape;78;p15"/>
          <p:cNvSpPr txBox="1"/>
          <p:nvPr/>
        </p:nvSpPr>
        <p:spPr>
          <a:xfrm>
            <a:off x="1289800" y="4636950"/>
            <a:ext cx="408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B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3135625" y="4598125"/>
            <a:ext cx="408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A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4146200" y="4598125"/>
            <a:ext cx="408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B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5501000" y="1185813"/>
            <a:ext cx="1936800" cy="38664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5"/>
          <p:cNvSpPr txBox="1"/>
          <p:nvPr/>
        </p:nvSpPr>
        <p:spPr>
          <a:xfrm>
            <a:off x="5803125" y="4605863"/>
            <a:ext cx="408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A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6695300" y="4605863"/>
            <a:ext cx="408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B</a:t>
            </a:r>
            <a:endParaRPr sz="1700">
              <a:solidFill>
                <a:schemeClr val="dk1"/>
              </a:solidFill>
            </a:endParaRPr>
          </a:p>
        </p:txBody>
      </p:sp>
      <p:cxnSp>
        <p:nvCxnSpPr>
          <p:cNvPr id="84" name="Google Shape;84;p15"/>
          <p:cNvCxnSpPr/>
          <p:nvPr/>
        </p:nvCxnSpPr>
        <p:spPr>
          <a:xfrm flipH="1">
            <a:off x="723200" y="974900"/>
            <a:ext cx="462600" cy="1990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5" name="Google Shape;85;p15"/>
          <p:cNvSpPr txBox="1"/>
          <p:nvPr/>
        </p:nvSpPr>
        <p:spPr>
          <a:xfrm>
            <a:off x="966675" y="540050"/>
            <a:ext cx="15567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Eau de mer</a:t>
            </a:r>
            <a:endParaRPr sz="1700">
              <a:solidFill>
                <a:schemeClr val="dk1"/>
              </a:solidFill>
            </a:endParaRPr>
          </a:p>
        </p:txBody>
      </p:sp>
      <p:cxnSp>
        <p:nvCxnSpPr>
          <p:cNvPr id="86" name="Google Shape;86;p15"/>
          <p:cNvCxnSpPr/>
          <p:nvPr/>
        </p:nvCxnSpPr>
        <p:spPr>
          <a:xfrm>
            <a:off x="540175" y="802725"/>
            <a:ext cx="0" cy="86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7" name="Google Shape;87;p15"/>
          <p:cNvSpPr txBox="1"/>
          <p:nvPr/>
        </p:nvSpPr>
        <p:spPr>
          <a:xfrm>
            <a:off x="308875" y="409250"/>
            <a:ext cx="462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Air</a:t>
            </a:r>
            <a:endParaRPr sz="1700">
              <a:solidFill>
                <a:schemeClr val="dk1"/>
              </a:solidFill>
            </a:endParaRPr>
          </a:p>
        </p:txBody>
      </p:sp>
      <p:cxnSp>
        <p:nvCxnSpPr>
          <p:cNvPr id="88" name="Google Shape;88;p15"/>
          <p:cNvCxnSpPr/>
          <p:nvPr/>
        </p:nvCxnSpPr>
        <p:spPr>
          <a:xfrm>
            <a:off x="3068875" y="1093275"/>
            <a:ext cx="96900" cy="785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9" name="Google Shape;89;p15"/>
          <p:cNvSpPr txBox="1"/>
          <p:nvPr/>
        </p:nvSpPr>
        <p:spPr>
          <a:xfrm>
            <a:off x="2395750" y="646875"/>
            <a:ext cx="15567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Eau bouillie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3793638" y="586950"/>
            <a:ext cx="1556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Tube à essai bouché</a:t>
            </a:r>
            <a:endParaRPr sz="1700">
              <a:solidFill>
                <a:schemeClr val="dk1"/>
              </a:solidFill>
            </a:endParaRPr>
          </a:p>
        </p:txBody>
      </p:sp>
      <p:cxnSp>
        <p:nvCxnSpPr>
          <p:cNvPr id="91" name="Google Shape;91;p15"/>
          <p:cNvCxnSpPr/>
          <p:nvPr/>
        </p:nvCxnSpPr>
        <p:spPr>
          <a:xfrm flipH="1">
            <a:off x="7200775" y="3654275"/>
            <a:ext cx="688800" cy="3336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2" name="Google Shape;92;p15"/>
          <p:cNvSpPr txBox="1"/>
          <p:nvPr/>
        </p:nvSpPr>
        <p:spPr>
          <a:xfrm>
            <a:off x="7674375" y="2665300"/>
            <a:ext cx="13557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Chlorure de calcium CaCl</a:t>
            </a:r>
            <a:r>
              <a:rPr baseline="-25000" lang="fr" sz="1700">
                <a:solidFill>
                  <a:schemeClr val="dk1"/>
                </a:solidFill>
              </a:rPr>
              <a:t>2</a:t>
            </a:r>
            <a:r>
              <a:rPr lang="fr" sz="1700">
                <a:solidFill>
                  <a:schemeClr val="dk1"/>
                </a:solidFill>
              </a:rPr>
              <a:t> (s)</a:t>
            </a:r>
            <a:endParaRPr sz="1700">
              <a:solidFill>
                <a:schemeClr val="dk1"/>
              </a:solidFill>
            </a:endParaRPr>
          </a:p>
        </p:txBody>
      </p:sp>
      <p:cxnSp>
        <p:nvCxnSpPr>
          <p:cNvPr id="93" name="Google Shape;93;p15"/>
          <p:cNvCxnSpPr/>
          <p:nvPr/>
        </p:nvCxnSpPr>
        <p:spPr>
          <a:xfrm>
            <a:off x="6039325" y="1112313"/>
            <a:ext cx="0" cy="86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4" name="Google Shape;94;p15"/>
          <p:cNvSpPr txBox="1"/>
          <p:nvPr/>
        </p:nvSpPr>
        <p:spPr>
          <a:xfrm>
            <a:off x="5808025" y="718838"/>
            <a:ext cx="462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</a:rPr>
              <a:t>Air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6695300" y="93650"/>
            <a:ext cx="2257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700">
                <a:solidFill>
                  <a:schemeClr val="dk1"/>
                </a:solidFill>
              </a:rPr>
              <a:t>B : 3 jours après A</a:t>
            </a:r>
            <a:endParaRPr b="1" sz="1700">
              <a:solidFill>
                <a:schemeClr val="dk1"/>
              </a:solidFill>
            </a:endParaRPr>
          </a:p>
        </p:txBody>
      </p:sp>
      <p:sp>
        <p:nvSpPr>
          <p:cNvPr id="96" name="Google Shape;9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</a:t>
            </a:r>
            <a:endParaRPr/>
          </a:p>
        </p:txBody>
      </p:sp>
      <p:pic>
        <p:nvPicPr>
          <p:cNvPr id="107" name="Google Shape;1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300" y="787275"/>
            <a:ext cx="6358474" cy="4163699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Diagramme E-pH du fer</a:t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109" name="Google Shape;109;p17"/>
          <p:cNvSpPr txBox="1"/>
          <p:nvPr/>
        </p:nvSpPr>
        <p:spPr>
          <a:xfrm>
            <a:off x="3219525" y="856525"/>
            <a:ext cx="228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c</a:t>
            </a:r>
            <a:r>
              <a:rPr baseline="-25000" lang="fr" sz="1900"/>
              <a:t>tracé</a:t>
            </a:r>
            <a:r>
              <a:rPr lang="fr" sz="1900"/>
              <a:t> = 10</a:t>
            </a:r>
            <a:r>
              <a:rPr baseline="30000" lang="fr" sz="2000"/>
              <a:t>-6</a:t>
            </a:r>
            <a:r>
              <a:rPr lang="fr" sz="1900"/>
              <a:t> mol/L</a:t>
            </a:r>
            <a:endParaRPr sz="1900"/>
          </a:p>
        </p:txBody>
      </p:sp>
      <p:sp>
        <p:nvSpPr>
          <p:cNvPr id="110" name="Google Shape;110;p17"/>
          <p:cNvSpPr txBox="1"/>
          <p:nvPr/>
        </p:nvSpPr>
        <p:spPr>
          <a:xfrm>
            <a:off x="3779075" y="215855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O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 (aq)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11" name="Google Shape;111;p17"/>
          <p:cNvSpPr txBox="1"/>
          <p:nvPr/>
        </p:nvSpPr>
        <p:spPr>
          <a:xfrm>
            <a:off x="3304800" y="401110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H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 (aq)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12" name="Google Shape;112;p17"/>
          <p:cNvSpPr txBox="1"/>
          <p:nvPr/>
        </p:nvSpPr>
        <p:spPr>
          <a:xfrm>
            <a:off x="3996300" y="323810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H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O (l)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13" name="Google Shape;11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Diagramme E-pH du fer</a:t>
            </a:r>
            <a:endParaRPr b="1" sz="2100">
              <a:solidFill>
                <a:schemeClr val="dk1"/>
              </a:solidFill>
            </a:endParaRPr>
          </a:p>
        </p:txBody>
      </p:sp>
      <p:pic>
        <p:nvPicPr>
          <p:cNvPr id="119" name="Google Shape;11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88275"/>
            <a:ext cx="7685218" cy="4302824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8"/>
          <p:cNvSpPr txBox="1"/>
          <p:nvPr/>
        </p:nvSpPr>
        <p:spPr>
          <a:xfrm>
            <a:off x="3219525" y="791950"/>
            <a:ext cx="228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c</a:t>
            </a:r>
            <a:r>
              <a:rPr baseline="-25000" lang="fr" sz="1900"/>
              <a:t>tracé</a:t>
            </a:r>
            <a:r>
              <a:rPr lang="fr" sz="1900"/>
              <a:t> = 10</a:t>
            </a:r>
            <a:r>
              <a:rPr baseline="30000" lang="fr" sz="2000"/>
              <a:t>-6</a:t>
            </a:r>
            <a:r>
              <a:rPr lang="fr" sz="1900"/>
              <a:t> mol/L</a:t>
            </a:r>
            <a:endParaRPr sz="1900"/>
          </a:p>
        </p:txBody>
      </p:sp>
      <p:sp>
        <p:nvSpPr>
          <p:cNvPr id="121" name="Google Shape;121;p18"/>
          <p:cNvSpPr txBox="1"/>
          <p:nvPr/>
        </p:nvSpPr>
        <p:spPr>
          <a:xfrm>
            <a:off x="3779075" y="215855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O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 (aq)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22" name="Google Shape;122;p18"/>
          <p:cNvSpPr txBox="1"/>
          <p:nvPr/>
        </p:nvSpPr>
        <p:spPr>
          <a:xfrm>
            <a:off x="3304800" y="401110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H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 (aq)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3996300" y="323810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H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O (l)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24" name="Google Shape;12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587525"/>
            <a:ext cx="7912550" cy="44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9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Diagramme E-pH du fer</a:t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131" name="Google Shape;131;p19"/>
          <p:cNvSpPr txBox="1"/>
          <p:nvPr/>
        </p:nvSpPr>
        <p:spPr>
          <a:xfrm>
            <a:off x="3219525" y="791950"/>
            <a:ext cx="228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c</a:t>
            </a:r>
            <a:r>
              <a:rPr baseline="-25000" lang="fr" sz="1900"/>
              <a:t>tracé</a:t>
            </a:r>
            <a:r>
              <a:rPr lang="fr" sz="1900"/>
              <a:t> = 10</a:t>
            </a:r>
            <a:r>
              <a:rPr baseline="30000" lang="fr" sz="2000"/>
              <a:t>-6</a:t>
            </a:r>
            <a:r>
              <a:rPr lang="fr" sz="1900"/>
              <a:t> mol/L</a:t>
            </a:r>
            <a:endParaRPr sz="1900"/>
          </a:p>
        </p:txBody>
      </p:sp>
      <p:sp>
        <p:nvSpPr>
          <p:cNvPr id="132" name="Google Shape;132;p19"/>
          <p:cNvSpPr txBox="1"/>
          <p:nvPr/>
        </p:nvSpPr>
        <p:spPr>
          <a:xfrm>
            <a:off x="3779075" y="215855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O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 (aq)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33" name="Google Shape;133;p19"/>
          <p:cNvSpPr txBox="1"/>
          <p:nvPr/>
        </p:nvSpPr>
        <p:spPr>
          <a:xfrm>
            <a:off x="3304800" y="401110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H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 (aq)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34" name="Google Shape;134;p19"/>
          <p:cNvSpPr txBox="1"/>
          <p:nvPr/>
        </p:nvSpPr>
        <p:spPr>
          <a:xfrm>
            <a:off x="3996300" y="323810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H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O (l)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35" name="Google Shape;13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19800"/>
            <a:ext cx="7769526" cy="43713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1"/>
          <p:cNvSpPr txBox="1"/>
          <p:nvPr/>
        </p:nvSpPr>
        <p:spPr>
          <a:xfrm>
            <a:off x="2150" y="27975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Diagramme E-pH du fer</a:t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147" name="Google Shape;147;p21"/>
          <p:cNvSpPr txBox="1"/>
          <p:nvPr/>
        </p:nvSpPr>
        <p:spPr>
          <a:xfrm>
            <a:off x="3219525" y="791950"/>
            <a:ext cx="228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c</a:t>
            </a:r>
            <a:r>
              <a:rPr baseline="-25000" lang="fr" sz="1900"/>
              <a:t>tracé</a:t>
            </a:r>
            <a:r>
              <a:rPr lang="fr" sz="1900"/>
              <a:t> = 10</a:t>
            </a:r>
            <a:r>
              <a:rPr baseline="30000" lang="fr" sz="2000"/>
              <a:t>-6</a:t>
            </a:r>
            <a:r>
              <a:rPr lang="fr" sz="1900"/>
              <a:t> mol/L</a:t>
            </a:r>
            <a:endParaRPr sz="1900"/>
          </a:p>
        </p:txBody>
      </p:sp>
      <p:sp>
        <p:nvSpPr>
          <p:cNvPr id="148" name="Google Shape;148;p21"/>
          <p:cNvSpPr txBox="1"/>
          <p:nvPr/>
        </p:nvSpPr>
        <p:spPr>
          <a:xfrm>
            <a:off x="3779075" y="215855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O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 (aq)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49" name="Google Shape;149;p21"/>
          <p:cNvSpPr txBox="1"/>
          <p:nvPr/>
        </p:nvSpPr>
        <p:spPr>
          <a:xfrm>
            <a:off x="3304800" y="401110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H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 (aq)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50" name="Google Shape;150;p21"/>
          <p:cNvSpPr txBox="1"/>
          <p:nvPr/>
        </p:nvSpPr>
        <p:spPr>
          <a:xfrm>
            <a:off x="3996300" y="3238100"/>
            <a:ext cx="1151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0000FF"/>
                </a:solidFill>
              </a:rPr>
              <a:t>H</a:t>
            </a:r>
            <a:r>
              <a:rPr baseline="-25000" lang="fr" sz="2000">
                <a:solidFill>
                  <a:srgbClr val="0000FF"/>
                </a:solidFill>
              </a:rPr>
              <a:t>2</a:t>
            </a:r>
            <a:r>
              <a:rPr lang="fr" sz="2000">
                <a:solidFill>
                  <a:srgbClr val="0000FF"/>
                </a:solidFill>
              </a:rPr>
              <a:t>O (l)</a:t>
            </a:r>
            <a:endParaRPr sz="2000">
              <a:solidFill>
                <a:srgbClr val="0000FF"/>
              </a:solidFill>
            </a:endParaRPr>
          </a:p>
        </p:txBody>
      </p:sp>
      <p:sp>
        <p:nvSpPr>
          <p:cNvPr id="151" name="Google Shape;15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