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67292-51FD-48A2-BA75-B25E4140DA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3428E6-315F-46FD-9662-9D3264CD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1EC37B-361B-4FEA-8087-6435AB95B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4E8F2A-7A14-4F6C-849A-54C822FA5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F3EF3E-DA4F-4434-8BB6-38D2BDB7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17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B2251F-3164-407B-8BDE-149EDDF5C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79DE0A-A085-4A7F-8AD2-C265FCC51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C60A23-1432-4A06-9165-16DCEAC2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E299B3-B044-4C50-A78D-4E57BA9F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F892E7-B2D4-47EC-BEB6-0A883A1D2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70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47614D1-B78C-4C9C-8320-A972CAD65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773DBB-A891-42FE-9714-DB8C1C946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C9CE9-0DC4-4AE1-AF9C-BAF6BA2ED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8448F3-8C72-4C95-BB0D-F3387C85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B45386-5219-481C-A7B2-47B959CD7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9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46E17-57CA-40CA-9F4A-C0F43E5AF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9F6452-7600-4EFF-B413-1D47E9E38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40BEB1-BE84-4500-883D-9DBDD978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025628-18F9-47AA-9FBD-AAF88BB9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DF21F9-4E5E-482C-A739-FC547C238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5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68487-0663-4A76-8637-D8C76EFF1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064F71-9783-45CF-880F-7FF168B71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4BDD28-88D4-4251-A397-C4F50579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7062BE-4238-4372-9AC9-8B477BC1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683413-5CE9-4B1A-A6B8-499F68E02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1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4A9A5D-BF63-4317-9201-CE1B1010C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D27D56-FFDC-4274-96ED-945A8B149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855B44-61CA-4FE7-9AEA-CB6226694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FBA8AA-971F-4A34-A30C-C45E1DAC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D15227-1A80-4FEA-BA93-6F09C9A3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B70609-2230-4011-A454-FD809A8A2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75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DEADA-66B8-4E04-8362-6D0104C5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B5F46E-5864-4356-A36D-3B3B3BCFD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A699E1-A85F-432F-B738-CC753DC06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9BB5870-FB9B-460E-B409-6F1A58B99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A6AE6C-8EAD-4B6A-A15A-7DB97E662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2ACBDE-E6E5-4888-A622-37E59FA1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13EC875-BFA4-427C-B4C3-1671DBD76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E3F0E9-4263-4DF6-B897-1EBBC5F0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81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C832C5-F484-40D8-A83E-E6E50919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3D6374-EDDF-460C-B602-48DAF7AC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3DAA9B0-AC70-4EDB-9405-7DDC9431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3A7CA3-D2BE-4C1F-8152-D367DB09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153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4F078E-BB96-4C01-A212-E5AC1B2F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998A2E6-3A0F-4BFD-B758-CB17A427C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F949E8-DC8D-4DF9-BEF8-FDBB66162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0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B47E95-6124-4664-8241-7E36F57A1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E5565-A300-45AE-9F61-041C447A7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20AEFB-D7FA-4140-88B6-A8F124201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99407D-42E7-46C0-A487-B621C74F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4C5DB-9FC1-4607-97AD-62096DCFC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BB1C021-BE4D-4B8F-B915-65103615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42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E11F12-BB76-42A5-B26D-2A7DCE1DB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38E33B-3884-468E-A5C1-2894F06C3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394978-9AEE-4907-B3E5-57E5F355E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A1CF8F-5401-4ABC-8DBE-B5564260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F86BFF-7888-40D2-B945-38D33FA9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EA5530-36C3-4858-9A29-9CEA3A25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4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C3CE7B7-0487-402E-8591-87B29332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9BDC58-444A-49F5-AEE2-932E81E0D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F40CBC-1807-40AA-A9D9-ADA4835EB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3652D-0B24-4BF8-B93F-87034ABA8CF2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777726-7EA8-4899-974B-B3549B82F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65847E-5818-4C4B-B28C-9D3660D6B4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5356D-C83E-4A82-BCF2-2C16E5BAE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0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ED6B1C3A-7CA1-4B10-A840-B38F78F9B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094" y="768980"/>
            <a:ext cx="2534802" cy="2534802"/>
          </a:xfrm>
          <a:prstGeom prst="rect">
            <a:avLst/>
          </a:prstGeom>
        </p:spPr>
      </p:pic>
      <p:pic>
        <p:nvPicPr>
          <p:cNvPr id="4" name="Pictur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E860906D-8E88-490E-BD16-561B551E2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3721" y="4065070"/>
            <a:ext cx="4837175" cy="166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B8B8498-A488-40AF-99EB-F622ED9AD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4">
            <a:extLst>
              <a:ext uri="{FF2B5EF4-FFF2-40B4-BE49-F238E27FC236}">
                <a16:creationId xmlns:a16="http://schemas.microsoft.com/office/drawing/2014/main" id="{2F033D07-FE42-4E5C-A00A-FFE1D42C0F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1011678-66A4-43AA-86E0-E352EF5C3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415095"/>
            <a:ext cx="5294376" cy="3072384"/>
          </a:xfrm>
        </p:spPr>
        <p:txBody>
          <a:bodyPr anchor="b">
            <a:normAutofit/>
          </a:bodyPr>
          <a:lstStyle/>
          <a:p>
            <a:pPr algn="l"/>
            <a:r>
              <a:rPr lang="fr-FR" sz="5400" dirty="0"/>
              <a:t>LC 24: Optimisation d’un procédé chimique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D94FDA-1DD4-4BAE-9B4D-1FC20EFC6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633783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fr-FR" sz="2000"/>
              <a:t>Niveau: CPGE</a:t>
            </a:r>
          </a:p>
          <a:p>
            <a:pPr algn="l"/>
            <a:r>
              <a:rPr lang="fr-FR" sz="2000"/>
              <a:t>Prérequis: Thermodynamique, Thermochimie, Equilibre rechimique</a:t>
            </a:r>
          </a:p>
          <a:p>
            <a:pPr algn="l"/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4101982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59B4DD-01DA-4D20-AD40-026F3A21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Rendement de la synthèse par reflux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B1C54-084D-424A-9BFD-F0C188B763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dirty="0"/>
                  <a:t>On a mis (5,49 ± 0,05) 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dirty="0"/>
                  <a:t> mol d’alcool et (5,25 ± 0,05) 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dirty="0"/>
                  <a:t> mol d’acide acétique</a:t>
                </a:r>
              </a:p>
              <a:p>
                <a:pPr marL="0" indent="0">
                  <a:buNone/>
                </a:pPr>
                <a:r>
                  <a:rPr lang="fr-FR" dirty="0"/>
                  <a:t>Donc la quantité d’acide acétique qui a réagi vaut </a:t>
                </a:r>
                <a:endParaRPr lang="fr-FR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𝑎𝑔𝑖</m:t>
                        </m:r>
                      </m:sub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𝑎𝑐</m:t>
                        </m:r>
                      </m:sup>
                    </m:sSubSup>
                    <m:r>
                      <a:rPr lang="fr-FR" b="0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5,25−2,05</m:t>
                    </m:r>
                  </m:oMath>
                </a14:m>
                <a:r>
                  <a:rPr lang="fr-FR" dirty="0"/>
                  <a:t> 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dirty="0"/>
                  <a:t>mol = 3,2 ± 0,03.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dirty="0"/>
                  <a:t>mol 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On obtient un borne supérieure du rendement dans le cas ou l’acide acétique n’a été utilisé que pour la réaction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&lt; 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3,2</m:t>
                        </m:r>
                        <m:r>
                          <m:rPr>
                            <m:nor/>
                          </m:rPr>
                          <a:rPr lang="fr-FR" dirty="0"/>
                          <m:t>.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dirty="0"/>
                          <m:t>mol</m:t>
                        </m:r>
                      </m:num>
                      <m:den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5,25.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fr-FR" dirty="0"/>
                          <m:t> </m:t>
                        </m:r>
                        <m:r>
                          <m:rPr>
                            <m:nor/>
                          </m:rPr>
                          <a:rPr lang="fr-FR" dirty="0"/>
                          <m:t>mol</m:t>
                        </m:r>
                      </m:den>
                    </m:f>
                  </m:oMath>
                </a14:m>
                <a:r>
                  <a:rPr lang="fr-FR" dirty="0"/>
                  <a:t> = 62 ± 1 %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19B1C54-084D-424A-9BFD-F0C188B763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661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333C94-BB33-40FD-84D4-5AD3802BC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Rendement de la synthèse au micro ondes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9202BE-3157-42A1-8BDC-D536046C7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Après micro-ondes, le spectre infrarouge révèle quelques traces d’acide acétique.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On va donc le purifier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A6D64E7-256F-4D03-91CF-809F7061A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25113"/>
            <a:ext cx="4514850" cy="186138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951FC8CF-F959-436B-9D04-CEA0AA0ED2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952" y="2435337"/>
            <a:ext cx="3993354" cy="202161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504CFC14-673D-4560-88DE-0AD67A580274}"/>
              </a:ext>
            </a:extLst>
          </p:cNvPr>
          <p:cNvSpPr txBox="1"/>
          <p:nvPr/>
        </p:nvSpPr>
        <p:spPr>
          <a:xfrm>
            <a:off x="1885950" y="4791075"/>
            <a:ext cx="218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Spectre expérimental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D86CAE9-15F9-4DC7-80D7-A34101215FA5}"/>
              </a:ext>
            </a:extLst>
          </p:cNvPr>
          <p:cNvSpPr txBox="1"/>
          <p:nvPr/>
        </p:nvSpPr>
        <p:spPr>
          <a:xfrm>
            <a:off x="8119426" y="4791075"/>
            <a:ext cx="1911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Spectre Théorique</a:t>
            </a:r>
          </a:p>
        </p:txBody>
      </p:sp>
    </p:spTree>
    <p:extLst>
      <p:ext uri="{BB962C8B-B14F-4D97-AF65-F5344CB8AC3E}">
        <p14:creationId xmlns:p14="http://schemas.microsoft.com/office/powerpoint/2010/main" val="848673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EA93A-C610-40C8-9829-FCE572D1B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Purification du milieu réactionnel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7AC4737-B93B-4AD9-AFC6-F1102EF837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5643" y="1825625"/>
            <a:ext cx="71807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448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1108DA-004B-4546-B829-D659CBFA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Obtention du rendement de la synthèse au micro 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D6E11358-F4BB-4702-94DC-62BBAD8E87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fr-FR" dirty="0"/>
                  <a:t>On passe notre milieu à l’évaporateur rotatif pour enlever le </a:t>
                </a:r>
                <a:r>
                  <a:rPr lang="fr-FR" dirty="0" err="1"/>
                  <a:t>diethyléther</a:t>
                </a:r>
                <a:r>
                  <a:rPr lang="fr-FR" dirty="0"/>
                  <a:t> volatil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On montre qu’on est sensé former 3,57 ± 0,03 g si la réaction est totale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Dans la pratique, on pèse 1,97 ± 0,01 g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On a donc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1,97 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3,57 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  <a:r>
                  <a:rPr lang="fr-FR"/>
                  <a:t>= 55 ± 1 </a:t>
                </a:r>
                <a:r>
                  <a:rPr lang="fr-FR" dirty="0"/>
                  <a:t>%</a:t>
                </a:r>
              </a:p>
              <a:p>
                <a:pPr marL="0" indent="0">
                  <a:buNone/>
                </a:pPr>
                <a:r>
                  <a:rPr lang="fr-FR" dirty="0"/>
                  <a:t>On trouve un rendement inférieur, mais les étapes de purification ont nécessairement fait baisser le rendement</a:t>
                </a:r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D6E11358-F4BB-4702-94DC-62BBAD8E87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1" b="-32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1211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E980B0-01E0-424E-80F0-EC9D9C932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Procédé Haber-Bosch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860906D-8E88-490E-BD16-561B551E2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5525"/>
            <a:ext cx="12192000" cy="419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9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BAED0-5F5C-444C-A24D-A7CF1979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Critère de performance d’un procédé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02631BA-B638-4E80-B08F-CAC2D29E37FA}"/>
              </a:ext>
            </a:extLst>
          </p:cNvPr>
          <p:cNvSpPr/>
          <p:nvPr/>
        </p:nvSpPr>
        <p:spPr>
          <a:xfrm>
            <a:off x="4897514" y="3098307"/>
            <a:ext cx="2396971" cy="132556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C5C7F-FFAB-4740-BDE3-2B6227E46A82}"/>
              </a:ext>
            </a:extLst>
          </p:cNvPr>
          <p:cNvSpPr/>
          <p:nvPr/>
        </p:nvSpPr>
        <p:spPr>
          <a:xfrm>
            <a:off x="4922825" y="3468700"/>
            <a:ext cx="23463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Optimisation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F2CD5DA-63EB-4CDC-A2CA-2538664E3A95}"/>
              </a:ext>
            </a:extLst>
          </p:cNvPr>
          <p:cNvCxnSpPr>
            <a:stCxn id="4" idx="0"/>
          </p:cNvCxnSpPr>
          <p:nvPr/>
        </p:nvCxnSpPr>
        <p:spPr>
          <a:xfrm flipV="1">
            <a:off x="6096000" y="2379216"/>
            <a:ext cx="0" cy="7190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83ACC4C7-E9C2-4461-AE86-358DCABBCFA2}"/>
              </a:ext>
            </a:extLst>
          </p:cNvPr>
          <p:cNvCxnSpPr>
            <a:cxnSpLocks/>
          </p:cNvCxnSpPr>
          <p:nvPr/>
        </p:nvCxnSpPr>
        <p:spPr>
          <a:xfrm flipV="1">
            <a:off x="7269173" y="3761087"/>
            <a:ext cx="880369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9E7BB75-C84B-41B6-8F08-90858B1D432D}"/>
              </a:ext>
            </a:extLst>
          </p:cNvPr>
          <p:cNvCxnSpPr>
            <a:cxnSpLocks/>
          </p:cNvCxnSpPr>
          <p:nvPr/>
        </p:nvCxnSpPr>
        <p:spPr>
          <a:xfrm>
            <a:off x="6078085" y="4423870"/>
            <a:ext cx="0" cy="8271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2C9904E-FFD9-46E0-8210-E1EB600A4AA0}"/>
              </a:ext>
            </a:extLst>
          </p:cNvPr>
          <p:cNvCxnSpPr>
            <a:cxnSpLocks/>
          </p:cNvCxnSpPr>
          <p:nvPr/>
        </p:nvCxnSpPr>
        <p:spPr>
          <a:xfrm flipH="1" flipV="1">
            <a:off x="4063172" y="3762193"/>
            <a:ext cx="834342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0B3A0-9BBC-49C2-B0A0-8308CBC1E60B}"/>
              </a:ext>
            </a:extLst>
          </p:cNvPr>
          <p:cNvSpPr/>
          <p:nvPr/>
        </p:nvSpPr>
        <p:spPr>
          <a:xfrm>
            <a:off x="5034554" y="1742564"/>
            <a:ext cx="21228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Rendement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83F959-63D9-4D41-AFB4-18A158A98BE8}"/>
              </a:ext>
            </a:extLst>
          </p:cNvPr>
          <p:cNvSpPr/>
          <p:nvPr/>
        </p:nvSpPr>
        <p:spPr>
          <a:xfrm>
            <a:off x="8149542" y="3468700"/>
            <a:ext cx="17854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Cinétique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789626-D266-4C79-BCA5-3256B1F6040C}"/>
              </a:ext>
            </a:extLst>
          </p:cNvPr>
          <p:cNvSpPr/>
          <p:nvPr/>
        </p:nvSpPr>
        <p:spPr>
          <a:xfrm>
            <a:off x="3660884" y="5251057"/>
            <a:ext cx="48344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Respect de l’environnement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F4B5C7-71AB-4633-9C72-DCB7B6CBFBDD}"/>
              </a:ext>
            </a:extLst>
          </p:cNvPr>
          <p:cNvSpPr/>
          <p:nvPr/>
        </p:nvSpPr>
        <p:spPr>
          <a:xfrm>
            <a:off x="887830" y="3468699"/>
            <a:ext cx="31500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Coût économique</a:t>
            </a:r>
          </a:p>
        </p:txBody>
      </p:sp>
    </p:spTree>
    <p:extLst>
      <p:ext uri="{BB962C8B-B14F-4D97-AF65-F5344CB8AC3E}">
        <p14:creationId xmlns:p14="http://schemas.microsoft.com/office/powerpoint/2010/main" val="149024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BAED0-5F5C-444C-A24D-A7CF1979E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Critère de performance d’un procédé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02631BA-B638-4E80-B08F-CAC2D29E37FA}"/>
              </a:ext>
            </a:extLst>
          </p:cNvPr>
          <p:cNvSpPr/>
          <p:nvPr/>
        </p:nvSpPr>
        <p:spPr>
          <a:xfrm>
            <a:off x="4897514" y="3098307"/>
            <a:ext cx="2396971" cy="1325563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DC5C7F-FFAB-4740-BDE3-2B6227E46A82}"/>
              </a:ext>
            </a:extLst>
          </p:cNvPr>
          <p:cNvSpPr/>
          <p:nvPr/>
        </p:nvSpPr>
        <p:spPr>
          <a:xfrm>
            <a:off x="4922825" y="3468700"/>
            <a:ext cx="23463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Optimisation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F2CD5DA-63EB-4CDC-A2CA-2538664E3A95}"/>
              </a:ext>
            </a:extLst>
          </p:cNvPr>
          <p:cNvCxnSpPr>
            <a:stCxn id="4" idx="0"/>
          </p:cNvCxnSpPr>
          <p:nvPr/>
        </p:nvCxnSpPr>
        <p:spPr>
          <a:xfrm flipV="1">
            <a:off x="6096000" y="2379216"/>
            <a:ext cx="0" cy="7190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83ACC4C7-E9C2-4461-AE86-358DCABBCFA2}"/>
              </a:ext>
            </a:extLst>
          </p:cNvPr>
          <p:cNvCxnSpPr>
            <a:cxnSpLocks/>
          </p:cNvCxnSpPr>
          <p:nvPr/>
        </p:nvCxnSpPr>
        <p:spPr>
          <a:xfrm flipV="1">
            <a:off x="7269173" y="3761087"/>
            <a:ext cx="880369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9E7BB75-C84B-41B6-8F08-90858B1D432D}"/>
              </a:ext>
            </a:extLst>
          </p:cNvPr>
          <p:cNvCxnSpPr>
            <a:cxnSpLocks/>
          </p:cNvCxnSpPr>
          <p:nvPr/>
        </p:nvCxnSpPr>
        <p:spPr>
          <a:xfrm>
            <a:off x="6078085" y="4423870"/>
            <a:ext cx="0" cy="82718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2C9904E-FFD9-46E0-8210-E1EB600A4AA0}"/>
              </a:ext>
            </a:extLst>
          </p:cNvPr>
          <p:cNvCxnSpPr>
            <a:cxnSpLocks/>
          </p:cNvCxnSpPr>
          <p:nvPr/>
        </p:nvCxnSpPr>
        <p:spPr>
          <a:xfrm flipH="1" flipV="1">
            <a:off x="4063172" y="3762193"/>
            <a:ext cx="834342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0B3A0-9BBC-49C2-B0A0-8308CBC1E60B}"/>
              </a:ext>
            </a:extLst>
          </p:cNvPr>
          <p:cNvSpPr/>
          <p:nvPr/>
        </p:nvSpPr>
        <p:spPr>
          <a:xfrm>
            <a:off x="5034554" y="1742564"/>
            <a:ext cx="21228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Rendement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83F959-63D9-4D41-AFB4-18A158A98BE8}"/>
              </a:ext>
            </a:extLst>
          </p:cNvPr>
          <p:cNvSpPr/>
          <p:nvPr/>
        </p:nvSpPr>
        <p:spPr>
          <a:xfrm>
            <a:off x="8149542" y="3468700"/>
            <a:ext cx="17854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Cinétique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9789626-D266-4C79-BCA5-3256B1F6040C}"/>
              </a:ext>
            </a:extLst>
          </p:cNvPr>
          <p:cNvSpPr/>
          <p:nvPr/>
        </p:nvSpPr>
        <p:spPr>
          <a:xfrm>
            <a:off x="3660884" y="5251057"/>
            <a:ext cx="483440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Respect de l’environnement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F4B5C7-71AB-4633-9C72-DCB7B6CBFBDD}"/>
              </a:ext>
            </a:extLst>
          </p:cNvPr>
          <p:cNvSpPr/>
          <p:nvPr/>
        </p:nvSpPr>
        <p:spPr>
          <a:xfrm>
            <a:off x="887830" y="3468699"/>
            <a:ext cx="31500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Coût économique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B53A67-E181-4E31-9E49-43BBD94AE5D1}"/>
              </a:ext>
            </a:extLst>
          </p:cNvPr>
          <p:cNvSpPr/>
          <p:nvPr/>
        </p:nvSpPr>
        <p:spPr>
          <a:xfrm>
            <a:off x="5034554" y="1742564"/>
            <a:ext cx="2122888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6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3FD8C-C9AC-4935-B2BE-0DF6716D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Expérience du gaz roux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78442AC-681C-450D-8792-EF09918919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2488565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Equilibre: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 (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  <m:r>
                      <m:rPr>
                        <m:nor/>
                      </m:rPr>
                      <a:rPr lang="fr-F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fr-FR" altLang="fr-FR" dirty="0">
                        <a:latin typeface="Arial Unicode MS"/>
                      </a:rPr>
                      <m:t>⇌</m:t>
                    </m:r>
                    <m:r>
                      <a:rPr lang="fr-FR" altLang="fr-FR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altLang="fr-FR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altLang="fr-FR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 altLang="fr-F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4 (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78442AC-681C-450D-8792-EF09918919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488565"/>
                <a:ext cx="10515600" cy="4351338"/>
              </a:xfrm>
              <a:blipFill>
                <a:blip r:embed="rId2"/>
                <a:stretch>
                  <a:fillRect l="-1217" t="-19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ccolade fermante 6">
            <a:extLst>
              <a:ext uri="{FF2B5EF4-FFF2-40B4-BE49-F238E27FC236}">
                <a16:creationId xmlns:a16="http://schemas.microsoft.com/office/drawing/2014/main" id="{3D5F3686-A073-46DD-92A1-4DE8853786A3}"/>
              </a:ext>
            </a:extLst>
          </p:cNvPr>
          <p:cNvSpPr/>
          <p:nvPr/>
        </p:nvSpPr>
        <p:spPr>
          <a:xfrm rot="5400000">
            <a:off x="4628038" y="2530952"/>
            <a:ext cx="295593" cy="129921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ccolade fermante 7">
            <a:extLst>
              <a:ext uri="{FF2B5EF4-FFF2-40B4-BE49-F238E27FC236}">
                <a16:creationId xmlns:a16="http://schemas.microsoft.com/office/drawing/2014/main" id="{21186F45-1E16-4031-AA5F-97DFFDEBEAD0}"/>
              </a:ext>
            </a:extLst>
          </p:cNvPr>
          <p:cNvSpPr/>
          <p:nvPr/>
        </p:nvSpPr>
        <p:spPr>
          <a:xfrm rot="5400000">
            <a:off x="2974498" y="2538572"/>
            <a:ext cx="295593" cy="129921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28D24E-2A61-4A54-9267-0FB7EF1E199D}"/>
              </a:ext>
            </a:extLst>
          </p:cNvPr>
          <p:cNvSpPr txBox="1"/>
          <p:nvPr/>
        </p:nvSpPr>
        <p:spPr>
          <a:xfrm>
            <a:off x="2798295" y="3470911"/>
            <a:ext cx="64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Roux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B4BA9AA-DD34-420C-80BD-0342B3B196B2}"/>
              </a:ext>
            </a:extLst>
          </p:cNvPr>
          <p:cNvSpPr txBox="1"/>
          <p:nvPr/>
        </p:nvSpPr>
        <p:spPr>
          <a:xfrm>
            <a:off x="4103278" y="3472737"/>
            <a:ext cx="1345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Gaz incolore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ABAB90-4750-465B-A8B8-7B202ACEC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9109" y="4592082"/>
            <a:ext cx="29255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dirty="0" err="1"/>
              <a:t>ΔrH</a:t>
            </a:r>
            <a:r>
              <a:rPr lang="fr-FR" altLang="fr-FR" i="1" dirty="0"/>
              <a:t>°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= −57,23 </a:t>
            </a:r>
            <a:r>
              <a:rPr lang="fr-FR" altLang="fr-FR" dirty="0"/>
              <a:t>kJ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r>
              <a:rPr lang="fr-FR" altLang="fr-FR" dirty="0"/>
              <a:t>mol</a:t>
            </a:r>
            <a:r>
              <a:rPr kumimoji="0" lang="fr-FR" altLang="fr-FR" b="0" i="0" u="none" strike="noStrike" cap="none" normalizeH="0" baseline="30000" dirty="0">
                <a:ln>
                  <a:noFill/>
                </a:ln>
                <a:effectLst/>
                <a:latin typeface="Arial" panose="020B0604020202020204" pitchFamily="34" charset="0"/>
              </a:rPr>
              <a:t>−1</a:t>
            </a:r>
            <a:endParaRPr kumimoji="0" lang="fr-FR" altLang="fr-FR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195660C4-5E77-4F9A-93B5-4D4438F54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8236" y="1219597"/>
            <a:ext cx="1929318" cy="2224245"/>
          </a:xfrm>
          <a:prstGeom prst="rect">
            <a:avLst/>
          </a:prstGeom>
        </p:spPr>
      </p:pic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934399F8-209C-4B60-87D6-6A0DFE6205CE}"/>
              </a:ext>
            </a:extLst>
          </p:cNvPr>
          <p:cNvCxnSpPr/>
          <p:nvPr/>
        </p:nvCxnSpPr>
        <p:spPr>
          <a:xfrm>
            <a:off x="8450580" y="370332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Image 27">
            <a:extLst>
              <a:ext uri="{FF2B5EF4-FFF2-40B4-BE49-F238E27FC236}">
                <a16:creationId xmlns:a16="http://schemas.microsoft.com/office/drawing/2014/main" id="{78ED96DA-C35E-4A78-8D0E-F90E28ED69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6672" y="3816628"/>
            <a:ext cx="2072446" cy="239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4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849CD-EC4F-4AD9-8B9C-8CA9BA57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Lois de modérations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53C3A3E5-C57D-49B8-B02B-A2D084090B03}"/>
              </a:ext>
            </a:extLst>
          </p:cNvPr>
          <p:cNvGraphicFramePr>
            <a:graphicFrameLocks noGrp="1"/>
          </p:cNvGraphicFramePr>
          <p:nvPr/>
        </p:nvGraphicFramePr>
        <p:xfrm>
          <a:off x="2041863" y="1882066"/>
          <a:ext cx="9907480" cy="433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740">
                  <a:extLst>
                    <a:ext uri="{9D8B030D-6E8A-4147-A177-3AD203B41FA5}">
                      <a16:colId xmlns:a16="http://schemas.microsoft.com/office/drawing/2014/main" val="4168058405"/>
                    </a:ext>
                  </a:extLst>
                </a:gridCol>
                <a:gridCol w="4953740">
                  <a:extLst>
                    <a:ext uri="{9D8B030D-6E8A-4147-A177-3AD203B41FA5}">
                      <a16:colId xmlns:a16="http://schemas.microsoft.com/office/drawing/2014/main" val="2435315476"/>
                    </a:ext>
                  </a:extLst>
                </a:gridCol>
              </a:tblGrid>
              <a:tr h="671460">
                <a:tc>
                  <a:txBody>
                    <a:bodyPr/>
                    <a:lstStyle/>
                    <a:p>
                      <a:r>
                        <a:rPr lang="fr-FR" sz="2400" dirty="0"/>
                        <a:t>Perturbation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Conséquence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53267"/>
                  </a:ext>
                </a:extLst>
              </a:tr>
              <a:tr h="671460">
                <a:tc>
                  <a:txBody>
                    <a:bodyPr/>
                    <a:lstStyle/>
                    <a:p>
                      <a:r>
                        <a:rPr lang="fr-FR" sz="2400" dirty="0"/>
                        <a:t>Augmentation de la température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Déplacement sens endothermique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414071"/>
                  </a:ext>
                </a:extLst>
              </a:tr>
              <a:tr h="671460">
                <a:tc>
                  <a:txBody>
                    <a:bodyPr/>
                    <a:lstStyle/>
                    <a:p>
                      <a:r>
                        <a:rPr lang="fr-FR" sz="2400" dirty="0"/>
                        <a:t>Diminution de la température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Déplacement sens exothermique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873619"/>
                  </a:ext>
                </a:extLst>
              </a:tr>
              <a:tr h="1158960">
                <a:tc>
                  <a:txBody>
                    <a:bodyPr/>
                    <a:lstStyle/>
                    <a:p>
                      <a:r>
                        <a:rPr lang="fr-FR" sz="2400" dirty="0"/>
                        <a:t>Augmentation de la 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Déplacement sens diminution de la quantité de matière en phase gazeuse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545204"/>
                  </a:ext>
                </a:extLst>
              </a:tr>
              <a:tr h="1158960">
                <a:tc>
                  <a:txBody>
                    <a:bodyPr/>
                    <a:lstStyle/>
                    <a:p>
                      <a:r>
                        <a:rPr lang="fr-FR" sz="2400" dirty="0"/>
                        <a:t>Diminution de la 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Déplacement sens augmentation de la quantité de matière en phase gazeuse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705427"/>
                  </a:ext>
                </a:extLst>
              </a:tr>
            </a:tbl>
          </a:graphicData>
        </a:graphic>
      </p:graphicFrame>
      <p:pic>
        <p:nvPicPr>
          <p:cNvPr id="5" name="Picture 2" descr="accolade - Le Sud Guéliz - Etablissement privé à Marrakech">
            <a:extLst>
              <a:ext uri="{FF2B5EF4-FFF2-40B4-BE49-F238E27FC236}">
                <a16:creationId xmlns:a16="http://schemas.microsoft.com/office/drawing/2014/main" id="{21BBCF7A-F0E7-4EBF-B793-A18C24BFA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21317" y="2603377"/>
            <a:ext cx="376162" cy="130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ccolade - Le Sud Guéliz - Etablissement privé à Marrakech">
            <a:extLst>
              <a:ext uri="{FF2B5EF4-FFF2-40B4-BE49-F238E27FC236}">
                <a16:creationId xmlns:a16="http://schemas.microsoft.com/office/drawing/2014/main" id="{3526A738-1BF8-4135-B50A-7D7B8C477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21317" y="3909662"/>
            <a:ext cx="376162" cy="2313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1582FE3-825E-46F3-8D37-6C09F7BBDC50}"/>
              </a:ext>
            </a:extLst>
          </p:cNvPr>
          <p:cNvSpPr txBox="1"/>
          <p:nvPr/>
        </p:nvSpPr>
        <p:spPr>
          <a:xfrm>
            <a:off x="376390" y="3112053"/>
            <a:ext cx="143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 ’t Hoff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51BEAE8-FE81-4153-8767-B2669F90DDA6}"/>
              </a:ext>
            </a:extLst>
          </p:cNvPr>
          <p:cNvSpPr txBox="1"/>
          <p:nvPr/>
        </p:nvSpPr>
        <p:spPr>
          <a:xfrm>
            <a:off x="226210" y="4902750"/>
            <a:ext cx="158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Chatelier</a:t>
            </a:r>
          </a:p>
        </p:txBody>
      </p:sp>
    </p:spTree>
    <p:extLst>
      <p:ext uri="{BB962C8B-B14F-4D97-AF65-F5344CB8AC3E}">
        <p14:creationId xmlns:p14="http://schemas.microsoft.com/office/powerpoint/2010/main" val="994190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8AB51F-467C-4ED0-A4E6-F24D6315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Synthèse de l’ester d’arome de poire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A0F6453-27DE-41E6-A369-68905BE6E236}"/>
              </a:ext>
            </a:extLst>
          </p:cNvPr>
          <p:cNvGrpSpPr/>
          <p:nvPr/>
        </p:nvGrpSpPr>
        <p:grpSpPr>
          <a:xfrm>
            <a:off x="1520597" y="2609850"/>
            <a:ext cx="8313420" cy="819150"/>
            <a:chOff x="899160" y="3019424"/>
            <a:chExt cx="8313420" cy="819150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905AF28A-06AA-4464-881E-5FF9F70EB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8997" y="3087816"/>
              <a:ext cx="1440180" cy="645681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71C84AC-229D-45D4-82EF-D37E2AFB7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160" y="3019424"/>
              <a:ext cx="952500" cy="81915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ZoneTexte 7">
                  <a:extLst>
                    <a:ext uri="{FF2B5EF4-FFF2-40B4-BE49-F238E27FC236}">
                      <a16:creationId xmlns:a16="http://schemas.microsoft.com/office/drawing/2014/main" id="{F3F95643-D360-47F1-B962-2F6283F60AE7}"/>
                    </a:ext>
                  </a:extLst>
                </p:cNvPr>
                <p:cNvSpPr txBox="1"/>
                <p:nvPr/>
              </p:nvSpPr>
              <p:spPr>
                <a:xfrm>
                  <a:off x="6233160" y="3359525"/>
                  <a:ext cx="47615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8" name="ZoneTexte 7">
                  <a:extLst>
                    <a:ext uri="{FF2B5EF4-FFF2-40B4-BE49-F238E27FC236}">
                      <a16:creationId xmlns:a16="http://schemas.microsoft.com/office/drawing/2014/main" id="{F3F95643-D360-47F1-B962-2F6283F60A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3160" y="3359525"/>
                  <a:ext cx="47615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0127" r="-10127" b="-1555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9BCF73F1-136B-4162-8575-CDF3BF8B7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2824" y="3087816"/>
              <a:ext cx="1609756" cy="664024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8E2685F0-A581-4A85-86FF-5255B8E50070}"/>
                </a:ext>
              </a:extLst>
            </p:cNvPr>
            <p:cNvSpPr txBox="1"/>
            <p:nvPr/>
          </p:nvSpPr>
          <p:spPr>
            <a:xfrm>
              <a:off x="2203088" y="331534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+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2687BC8-C667-412B-A51C-2E9A3C606C0B}"/>
                </a:ext>
              </a:extLst>
            </p:cNvPr>
            <p:cNvSpPr txBox="1"/>
            <p:nvPr/>
          </p:nvSpPr>
          <p:spPr>
            <a:xfrm>
              <a:off x="7006029" y="331335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+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A2CB31BE-395F-442A-8466-CB50EFE9B691}"/>
                    </a:ext>
                  </a:extLst>
                </p:cNvPr>
                <p:cNvSpPr txBox="1"/>
                <p:nvPr/>
              </p:nvSpPr>
              <p:spPr>
                <a:xfrm>
                  <a:off x="5070519" y="3315578"/>
                  <a:ext cx="4315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fr-FR" dirty="0">
                            <a:latin typeface="Arial Unicode MS"/>
                          </a:rPr>
                          <m:t>⇌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A2CB31BE-395F-442A-8466-CB50EFE9B6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0519" y="3315578"/>
                  <a:ext cx="431528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73646A86-B310-4A7F-BC45-48E085D55E37}"/>
              </a:ext>
            </a:extLst>
          </p:cNvPr>
          <p:cNvSpPr txBox="1"/>
          <p:nvPr/>
        </p:nvSpPr>
        <p:spPr>
          <a:xfrm>
            <a:off x="1118587" y="3506680"/>
            <a:ext cx="15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Acide acétique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C4BEF6F-E9CC-4A85-B56B-9D699D01A4AE}"/>
              </a:ext>
            </a:extLst>
          </p:cNvPr>
          <p:cNvSpPr txBox="1"/>
          <p:nvPr/>
        </p:nvSpPr>
        <p:spPr>
          <a:xfrm>
            <a:off x="3520450" y="3506680"/>
            <a:ext cx="1940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Alcool </a:t>
            </a:r>
            <a:r>
              <a:rPr lang="fr-FR" dirty="0" err="1"/>
              <a:t>isoamylique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594B78B-5404-4F6C-9B91-C4338FCCCA5A}"/>
              </a:ext>
            </a:extLst>
          </p:cNvPr>
          <p:cNvSpPr txBox="1"/>
          <p:nvPr/>
        </p:nvSpPr>
        <p:spPr>
          <a:xfrm>
            <a:off x="7569444" y="3584884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Éthanoate de 3-methylbutyle</a:t>
            </a:r>
          </a:p>
        </p:txBody>
      </p:sp>
    </p:spTree>
    <p:extLst>
      <p:ext uri="{BB962C8B-B14F-4D97-AF65-F5344CB8AC3E}">
        <p14:creationId xmlns:p14="http://schemas.microsoft.com/office/powerpoint/2010/main" val="421446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8AB51F-467C-4ED0-A4E6-F24D6315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Synthèse de l’ester d’arome de poire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A0F6453-27DE-41E6-A369-68905BE6E236}"/>
              </a:ext>
            </a:extLst>
          </p:cNvPr>
          <p:cNvGrpSpPr/>
          <p:nvPr/>
        </p:nvGrpSpPr>
        <p:grpSpPr>
          <a:xfrm>
            <a:off x="1786928" y="2157089"/>
            <a:ext cx="8313420" cy="819150"/>
            <a:chOff x="899160" y="3019424"/>
            <a:chExt cx="8313420" cy="819150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905AF28A-06AA-4464-881E-5FF9F70EB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8997" y="3087816"/>
              <a:ext cx="1440180" cy="645681"/>
            </a:xfrm>
            <a:prstGeom prst="rect">
              <a:avLst/>
            </a:prstGeom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71C84AC-229D-45D4-82EF-D37E2AFB79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160" y="3019424"/>
              <a:ext cx="952500" cy="81915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ZoneTexte 7">
                  <a:extLst>
                    <a:ext uri="{FF2B5EF4-FFF2-40B4-BE49-F238E27FC236}">
                      <a16:creationId xmlns:a16="http://schemas.microsoft.com/office/drawing/2014/main" id="{F3F95643-D360-47F1-B962-2F6283F60AE7}"/>
                    </a:ext>
                  </a:extLst>
                </p:cNvPr>
                <p:cNvSpPr txBox="1"/>
                <p:nvPr/>
              </p:nvSpPr>
              <p:spPr>
                <a:xfrm>
                  <a:off x="6233160" y="3359525"/>
                  <a:ext cx="47615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8" name="ZoneTexte 7">
                  <a:extLst>
                    <a:ext uri="{FF2B5EF4-FFF2-40B4-BE49-F238E27FC236}">
                      <a16:creationId xmlns:a16="http://schemas.microsoft.com/office/drawing/2014/main" id="{F3F95643-D360-47F1-B962-2F6283F60A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3160" y="3359525"/>
                  <a:ext cx="47615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0256" r="-11538" b="-1555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9BCF73F1-136B-4162-8575-CDF3BF8B792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2824" y="3087816"/>
              <a:ext cx="1609756" cy="664024"/>
            </a:xfrm>
            <a:prstGeom prst="rect">
              <a:avLst/>
            </a:prstGeom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8E2685F0-A581-4A85-86FF-5255B8E50070}"/>
                </a:ext>
              </a:extLst>
            </p:cNvPr>
            <p:cNvSpPr txBox="1"/>
            <p:nvPr/>
          </p:nvSpPr>
          <p:spPr>
            <a:xfrm>
              <a:off x="2203088" y="331534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+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2687BC8-C667-412B-A51C-2E9A3C606C0B}"/>
                </a:ext>
              </a:extLst>
            </p:cNvPr>
            <p:cNvSpPr txBox="1"/>
            <p:nvPr/>
          </p:nvSpPr>
          <p:spPr>
            <a:xfrm>
              <a:off x="7006029" y="331335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+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A2CB31BE-395F-442A-8466-CB50EFE9B691}"/>
                    </a:ext>
                  </a:extLst>
                </p:cNvPr>
                <p:cNvSpPr txBox="1"/>
                <p:nvPr/>
              </p:nvSpPr>
              <p:spPr>
                <a:xfrm>
                  <a:off x="5070519" y="3315578"/>
                  <a:ext cx="4315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fr-FR" dirty="0">
                            <a:latin typeface="Arial Unicode MS"/>
                          </a:rPr>
                          <m:t>⇌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4" name="ZoneTexte 3">
                  <a:extLst>
                    <a:ext uri="{FF2B5EF4-FFF2-40B4-BE49-F238E27FC236}">
                      <a16:creationId xmlns:a16="http://schemas.microsoft.com/office/drawing/2014/main" id="{A2CB31BE-395F-442A-8466-CB50EFE9B6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0519" y="3315578"/>
                  <a:ext cx="431528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73646A86-B310-4A7F-BC45-48E085D55E37}"/>
              </a:ext>
            </a:extLst>
          </p:cNvPr>
          <p:cNvSpPr txBox="1"/>
          <p:nvPr/>
        </p:nvSpPr>
        <p:spPr>
          <a:xfrm>
            <a:off x="1384918" y="3053919"/>
            <a:ext cx="157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Acide acétique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C4BEF6F-E9CC-4A85-B56B-9D699D01A4AE}"/>
              </a:ext>
            </a:extLst>
          </p:cNvPr>
          <p:cNvSpPr txBox="1"/>
          <p:nvPr/>
        </p:nvSpPr>
        <p:spPr>
          <a:xfrm>
            <a:off x="3786781" y="3053919"/>
            <a:ext cx="1940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Alcool </a:t>
            </a:r>
            <a:r>
              <a:rPr lang="fr-FR" dirty="0" err="1"/>
              <a:t>isoamylique</a:t>
            </a:r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594B78B-5404-4F6C-9B91-C4338FCCCA5A}"/>
              </a:ext>
            </a:extLst>
          </p:cNvPr>
          <p:cNvSpPr txBox="1"/>
          <p:nvPr/>
        </p:nvSpPr>
        <p:spPr>
          <a:xfrm>
            <a:off x="7835775" y="3132123"/>
            <a:ext cx="291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Éthanoate de 3-methylbutyle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DE0F7B6-6C07-404D-A439-E947D8603D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355" y="4623463"/>
            <a:ext cx="2137083" cy="2137083"/>
          </a:xfrm>
          <a:prstGeom prst="rect">
            <a:avLst/>
          </a:prstGeom>
        </p:spPr>
      </p:pic>
      <p:pic>
        <p:nvPicPr>
          <p:cNvPr id="1026" name="Picture 2" descr="Cours | Lelivrescolaire.fr">
            <a:extLst>
              <a:ext uri="{FF2B5EF4-FFF2-40B4-BE49-F238E27FC236}">
                <a16:creationId xmlns:a16="http://schemas.microsoft.com/office/drawing/2014/main" id="{0AA39D4B-B887-4CD8-8AC7-E17C8C5E9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75" y="4261791"/>
            <a:ext cx="2772035" cy="22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BD503346-EE0A-488A-87F8-2EFE20D66FA2}"/>
              </a:ext>
            </a:extLst>
          </p:cNvPr>
          <p:cNvSpPr/>
          <p:nvPr/>
        </p:nvSpPr>
        <p:spPr>
          <a:xfrm rot="2606038">
            <a:off x="6370471" y="4010181"/>
            <a:ext cx="1024928" cy="30235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7B2FED27-F4DC-4BDB-9FCF-772C97F19055}"/>
              </a:ext>
            </a:extLst>
          </p:cNvPr>
          <p:cNvSpPr/>
          <p:nvPr/>
        </p:nvSpPr>
        <p:spPr>
          <a:xfrm rot="8304818">
            <a:off x="4789030" y="4001293"/>
            <a:ext cx="1024928" cy="30235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40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E51A28-A602-48F5-861B-708419EB1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Rendement de la synthèse par reflux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B3A81D-32D0-4472-B8CE-5F8C74753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On sait que la réaction est équilibré: Brut impur.</a:t>
            </a:r>
          </a:p>
          <a:p>
            <a:pPr marL="0" indent="0">
              <a:buNone/>
            </a:pPr>
            <a:r>
              <a:rPr lang="fr-FR" dirty="0"/>
              <a:t>On va doser l’acide acétique restant par une solution de </a:t>
            </a:r>
            <a:r>
              <a:rPr lang="fr-FR" dirty="0" err="1"/>
              <a:t>NaOH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dirty="0" err="1"/>
              <a:t>NaOH</a:t>
            </a:r>
            <a:r>
              <a:rPr lang="fr-FR" dirty="0"/>
              <a:t>] = 2,500 mol/L ± 0,003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2798F7-8984-4961-9062-5F5C13606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9000"/>
            <a:ext cx="55530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39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67466D-A5CE-43BF-8B02-98B2583F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Rendement de la synthèse par reflux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445FB0B-8025-441D-B9BD-60BB92575E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/>
                  <a:t>(On a catalysé la réaction par quelques gouttes d’acide sulfurique, on supposera leur influence négligeable)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On trouve Ve = 8,2 ± 0,2 ml</a:t>
                </a:r>
              </a:p>
              <a:p>
                <a:pPr marL="0" indent="0">
                  <a:buNone/>
                </a:pPr>
                <a:r>
                  <a:rPr lang="fr-FR" dirty="0"/>
                  <a:t>On a donc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𝐴𝑐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𝑟𝑒𝑠𝑡𝑎𝑛𝑡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𝐻𝑂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. 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=2,05</m:t>
                    </m:r>
                  </m:oMath>
                </a14:m>
                <a:r>
                  <a:rPr lang="fr-FR" dirty="0"/>
                  <a:t> ± 0,05 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fr-FR" dirty="0"/>
                  <a:t>mol</a:t>
                </a:r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445FB0B-8025-441D-B9BD-60BB92575E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D5571FCE-6FF1-4763-A4B6-D2FFE714A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38" y="4250801"/>
            <a:ext cx="5569258" cy="260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41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431</Words>
  <Application>Microsoft Office PowerPoint</Application>
  <PresentationFormat>Grand écran</PresentationFormat>
  <Paragraphs>89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Cambria Math</vt:lpstr>
      <vt:lpstr>Thème Office</vt:lpstr>
      <vt:lpstr>LC 24: Optimisation d’un procédé chimique</vt:lpstr>
      <vt:lpstr>Critère de performance d’un procédé</vt:lpstr>
      <vt:lpstr>Critère de performance d’un procédé</vt:lpstr>
      <vt:lpstr>Expérience du gaz roux</vt:lpstr>
      <vt:lpstr>Lois de modérations</vt:lpstr>
      <vt:lpstr>Synthèse de l’ester d’arome de poire</vt:lpstr>
      <vt:lpstr>Synthèse de l’ester d’arome de poire</vt:lpstr>
      <vt:lpstr>Rendement de la synthèse par reflux</vt:lpstr>
      <vt:lpstr>Rendement de la synthèse par reflux</vt:lpstr>
      <vt:lpstr>Rendement de la synthèse par reflux</vt:lpstr>
      <vt:lpstr>Rendement de la synthèse au micro ondes </vt:lpstr>
      <vt:lpstr>Purification du milieu réactionnel</vt:lpstr>
      <vt:lpstr>Obtention du rendement de la synthèse au micro ondes</vt:lpstr>
      <vt:lpstr>Procédé Haber-Bosch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24: Optimisation d’un procédé chimique</dc:title>
  <dc:creator>Dupuy Géraud</dc:creator>
  <cp:lastModifiedBy>Dupuy Géraud</cp:lastModifiedBy>
  <cp:revision>15</cp:revision>
  <dcterms:created xsi:type="dcterms:W3CDTF">2021-05-02T21:09:18Z</dcterms:created>
  <dcterms:modified xsi:type="dcterms:W3CDTF">2021-05-03T10:47:52Z</dcterms:modified>
</cp:coreProperties>
</file>