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8A5C592-7FC1-4E80-BC12-10190CDC2498}" styleName="">
    <a:wholeTbl>
      <a:tcStyle>
        <a:tcBdr/>
      </a:tcStyle>
    </a:wholeTbl>
    <a:band1H>
      <a:tcStyle>
        <a:tcBdr/>
      </a:tcStyle>
    </a:band1H>
    <a:band1V>
      <a:tcStyle>
        <a:tcBdr/>
      </a:tcStyle>
    </a:band1V>
    <a:lastCol>
      <a:tcStyle>
        <a:tcBdr/>
      </a:tcStyle>
    </a:lastCol>
    <a:firstCol>
      <a:tcStyle>
        <a:tcBdr/>
      </a:tcStyle>
    </a:firstCol>
    <a:lastRow>
      <a:tcStyle>
        <a:tcBdr/>
      </a:tcStyle>
    </a:lastRow>
    <a:firstRow>
      <a:tcStyle>
        <a:tcBdr/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6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2CD3F6E2-971B-4067-A983-B448F93D6DA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2E5F08C-091C-46B7-A863-987F1E704043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D71F680-0F7B-4637-AED9-7D8632D1C703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05FC57B-95FB-4EDA-8C12-92BB877C0084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F041AE2-4392-430A-B718-0DB514BF6A28}" type="slidenum">
              <a:t>‹N°›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57932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5FE4A80-6DD0-4B0F-A2FC-ACFA2C33A5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5999" y="812517"/>
            <a:ext cx="7127281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5970CF5-CD53-446C-93E5-CE47A69D438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056AC925-A47D-4944-BF0C-C70045AEB09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E6E0B3-B3C4-4C78-8100-7DE1AA43DC83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FB5B67-715C-476C-812B-6A0AAB97957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39C6923-8BEE-4A0B-A84A-8D88989A390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9839C4EF-74AF-48CB-98BB-557A170CBD6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33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fr-FR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7D568D6B-4458-447B-B281-A7F6CB5533C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C006DA6-4FEF-4DCA-930A-3561809C1FFA}" type="slidenum">
              <a:t>1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35FE88ED-C451-42DB-BD2A-278A6A291E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7E3BFE4A-3B3C-4AEF-ADAA-096A458A3FF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7C14E00C-DFD3-4048-BD4C-0B7F2B9CDF95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A12E108-77D3-49EF-A26D-933258FACC2C}" type="slidenum">
              <a:t>10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6E0059D3-C530-4821-A808-EBB8A132CE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501D0DE4-C3C5-4550-859B-F8CE0670559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8EA0BFC9-DD79-4060-8917-2A38D3113D63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A94B4BB-EC0B-4D15-8B01-3366C43EE919}" type="slidenum">
              <a:t>11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F0BD0F23-7D22-45F2-808A-9BE966C396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511AFC55-A6B1-4A2F-AB8D-FBD22767907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6ABA0E10-4037-4451-9F5A-83CAF12BFB3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BE92AA2-02D8-470A-891E-5D35F50A375D}" type="slidenum">
              <a:t>12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3397CCF8-9174-4671-BEC6-AFE8E65CAD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123F110F-AF23-4F79-AE73-2BC4CA4F25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1AC1011C-67DF-4DEB-B6E0-47608F377E6C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D2C130E-327A-4F99-83E1-3E2D76F8855E}" type="slidenum">
              <a:t>13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79637C2E-4A28-4944-A974-127962C416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7CF2E7A1-7E28-4F0F-A2BF-CB31BC8AF6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933C43D6-E9F9-499A-9F1E-8C2D40080E5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0B2D565-DE05-40C9-94B4-98ED4136B817}" type="slidenum">
              <a:t>14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F8CD1833-0F59-4CB9-B71D-CD0F692BD9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CBAD6D38-E114-40C9-89E8-A004300DEA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FF918C8F-2CCC-411B-A11A-D8C19EE1C12A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00BEBB9-0A54-4F7F-A4BB-50F5A8CFC3F8}" type="slidenum">
              <a:t>15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CF3DDEEB-E145-4DA5-BF54-AF94232432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85E289FD-53AE-4AD0-8486-E869970F7FD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38DB778C-EF4A-40EE-A1F0-2C853186068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BBCED8E-E1AE-4170-A3B2-230747960220}" type="slidenum">
              <a:t>16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53DEF45C-C346-4F1D-AAD8-747AB283B4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195ED136-2ED7-4AE4-9E83-B6019953113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E5531495-D320-4E87-AE04-3E05197B397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3E018D7-1EAE-495C-A8EE-72638560B7E6}" type="slidenum">
              <a:t>2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37F21FB5-6717-4BDE-81FF-B42F36BE5E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D5DEC436-F3C3-4E15-B22E-94CF10CF1D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80EDEC56-C991-4F33-943B-11273B29617A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716BB80-2497-4163-8857-C63CA2E1036D}" type="slidenum">
              <a:t>3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04C6D29E-95A7-4BEF-95E1-D759492AEA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C1EEE43B-D23B-451B-9AF2-9B050C37CF3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BB573977-EC21-43E2-B863-8578F74A48C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A2959E-4734-461B-A9CC-E9195A6F134C}" type="slidenum">
              <a:t>4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09A012AE-3699-4074-84BC-09937CC6FB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A2789FE7-C944-48E6-9B1A-011B8C439E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14F07A68-0359-40D9-9F1F-C2CFA709EDB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A2D9322-AFFE-4659-9CA2-BA5CE319766B}" type="slidenum">
              <a:t>5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776237AA-2CB4-4C69-9282-C5BFE460AA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63839371-0AF6-4CB3-A0F4-E6310F114CD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8FCA0E7F-B979-417D-85C8-66E2A4E361E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664EDF2-9FF1-45F1-9B4C-DBB3D6541F9D}" type="slidenum">
              <a:t>6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BCC63DFD-C61A-41E5-9334-3F4138C2A5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9A1C73EF-E03C-4EE3-A549-8472D213009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6B6ABE58-03C2-47AF-B32C-EAB0C003B245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4E63970-3773-435C-9C12-9D1BBAD4E91C}" type="slidenum">
              <a:t>7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09238475-1AC0-4998-AD18-4EC1FBB087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7322D142-F86C-4C6A-BA61-816CACC7CC3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F04CE45D-A586-4C81-855A-3842A7BFEF4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C804AE3-2771-4AD4-9F56-8AFE847C8EEA}" type="slidenum">
              <a:t>8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03866299-ACED-452B-AB5B-B1F87B6A9D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D8F6670A-511B-4F05-8AFB-C001701141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2B424300-104D-41C6-8E91-E74603538EE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A3B353-0432-46D6-8A72-AC11AA23AB11}" type="slidenum">
              <a:t>9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910CEEAE-4049-4126-AF11-48EC0BE212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2AEAC2E2-D18E-4CF5-8697-2D4C17C4CCB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4D2164-18FC-4C78-9DA0-C9692CF566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928692"/>
            <a:ext cx="7559673" cy="1973266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52EF1A-BE2A-4152-BD46-FBA67E14162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2978145"/>
            <a:ext cx="7559673" cy="137000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219E3B-E6C9-496E-BC90-FD737A8383B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A8EFED-B2E7-4CE5-8565-91FA6242B50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94DAA2-2E06-46A2-A2EF-055CC0EE1D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0256C3-CA12-4ABF-A051-1A70AB9D3FE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83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086E5-FF80-43C6-BB62-6E0A118B06D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428415-E53C-4684-BF40-743436989B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02FEC2-81C7-4DFD-91DB-F74B76EFDD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D23738-D1DB-42E0-900C-3DC710465E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8A6FF3-1785-48A5-8EF1-2B12EC939D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0D3980-C5B8-44A1-AF62-F78F70D7579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53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5FFBD82-5F31-44FD-9036-8480DB7FC43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225427"/>
            <a:ext cx="2266953" cy="438944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C19E0A-26DF-4A79-8279-6F71A3A2A751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225427"/>
            <a:ext cx="6653210" cy="43894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F7A7A8-BA59-461F-A333-AE513232F4F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CE5E04-E06F-414E-BD01-8EC494E2B0C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F5D4B1-6B21-4B56-A3B2-29020A97A7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601CBA-A79F-4175-90A4-92232890E24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71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467CF4-37D8-42D1-AD19-B1BBEE228B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AE1058-A7C3-425E-9947-6B5A719A412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0A6674-A24B-4284-8917-27DF9A99D29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7B01B0-3AFD-4C13-AD0D-6CA56A628D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7CDEDF-54C3-446B-B2FF-6253AC85FC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9489C4-E13B-4349-A3E7-1A674486283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17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B30E03-7D8B-4ED7-8C5F-F5EF292D27F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414467"/>
            <a:ext cx="8694736" cy="235743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10C130-55CC-4012-9113-CC3A069127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3794129"/>
            <a:ext cx="8694736" cy="1241426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86A20B-FE7D-4DE8-AA63-29A763BAA19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1DD920-7CB7-4BE7-BDCE-0EC497F9205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F91983-25A1-4A90-9C7A-9417702758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21394A-8EE3-4375-82D5-9AA28DC8F45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43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7E54B4-FEF8-4F28-8F3C-0F930C90E61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222C92-05B2-4F52-9CA2-212E756F4C3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327151"/>
            <a:ext cx="4459291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82BC5A-2FB8-481A-93B8-DD62793F4A4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327151"/>
            <a:ext cx="4460872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68728C-0230-4761-A3D8-BE069E68825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E81BB5-187E-464A-8A2F-7EA01870B2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38CECE-8FE1-41A5-B025-1875BC1F1B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69B84C-595E-4958-9E32-984844F6C7A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2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AAB21-D716-4595-A943-1F77CD964A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301623"/>
            <a:ext cx="8694736" cy="10969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3C2E51-0DD1-4E76-BC98-FAFBC23C606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390646"/>
            <a:ext cx="4265611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282CD6-A22D-4BA4-98FD-D83183D8DA3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071692"/>
            <a:ext cx="4265611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80D9ED-4BD6-4423-B85F-38F562A3126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390646"/>
            <a:ext cx="4284658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D2EE9B0-4F59-4E9A-9361-43ACE061B46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071692"/>
            <a:ext cx="4284658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61183CC-2EA0-46AF-99C0-6B8EC36781F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45CB668-E943-480D-9A3A-99A2DE130B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B8E73E-9367-478D-90AC-07EF56CF7B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98DADA-AC7D-42AF-BE38-48F72934A71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54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324AF7-8013-4257-86E7-6911D0F5862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90522C-549B-4BCE-8BA1-750CC4C4401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2173B6C-7F23-4450-92F4-9DFADBC9D39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2D6112-DF6F-4A05-8848-65E68E4163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8B59CD-F0C5-407B-9B22-7DC09069EC0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84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5F4CC8F-64A3-499A-A342-FE4DBB110B5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26EB06C-9CC6-46CA-98BF-BB9725B5C68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B82678-721C-4542-A92C-E00162CF33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E0FCB1-5A38-4149-A088-6B4A0E32D37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0243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6B3D2-6B8A-4265-A989-A2551AD165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82A51E-479B-4142-A3BC-19A632103A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794B7F-7728-407E-980B-509622D04A1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169C0C-44AF-4FBE-AE1A-5D77E19EB46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20BD52-89EA-4BAD-B5F8-9B08D5F7F7A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0C8FFF-E4BC-4EB4-B8A6-EF3D39AFFF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AE58AD-44CB-48F3-89BA-38AD3035563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52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8AFB14-6AC5-408B-A73E-ABD457EFEA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8113A7-26F8-4592-B726-672849878CE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3CF921-C00A-41F9-B80F-40B2FF66AA2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362176-8541-473D-BD91-BA73BDDC224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EE371A-84D9-4059-954F-231526FD00F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4AD1D9-5696-40F9-8FE4-F620B9F907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FE863D-1379-4991-92D2-E368D7EB994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48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7926F1A-2075-4E9B-83EF-ECCE9FAC02B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226076"/>
            <a:ext cx="9071643" cy="94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E0695E-7A30-4493-BB0C-BE880DC1669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326602"/>
            <a:ext cx="9071643" cy="32882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B8C075-A7EF-4CF6-8CEE-7C1311C6D5C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5165281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6934EF-1960-4F1E-8587-955483DD2385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5165281"/>
            <a:ext cx="3194995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FB8B5E-4664-41A8-A3F7-2DBDE36A2B7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5165281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CA0C4234-7E73-4D20-8022-CB4C6EB44873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1415"/>
        </a:spcBef>
        <a:spcAft>
          <a:spcPts val="0"/>
        </a:spcAft>
        <a:buNone/>
        <a:tabLst/>
        <a:defRPr lang="fr-FR" sz="32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11" Type="http://schemas.openxmlformats.org/officeDocument/2006/relationships/image" Target="../media/image30.jpeg"/><Relationship Id="rId5" Type="http://schemas.openxmlformats.org/officeDocument/2006/relationships/image" Target="../media/image24.jpeg"/><Relationship Id="rId10" Type="http://schemas.openxmlformats.org/officeDocument/2006/relationships/image" Target="../media/image29.jpeg"/><Relationship Id="rId4" Type="http://schemas.openxmlformats.org/officeDocument/2006/relationships/image" Target="../media/image23.jpeg"/><Relationship Id="rId9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3A5C0F5-517A-4ED3-A5F5-E923C96C9ED2}"/>
              </a:ext>
            </a:extLst>
          </p:cNvPr>
          <p:cNvSpPr txBox="1"/>
          <p:nvPr/>
        </p:nvSpPr>
        <p:spPr>
          <a:xfrm>
            <a:off x="287999" y="575998"/>
            <a:ext cx="9359999" cy="138853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400" b="1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LC22 : Évolution et équilibre chimique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4CB8E2F-1078-4154-848F-F321AD5D34C0}"/>
              </a:ext>
            </a:extLst>
          </p:cNvPr>
          <p:cNvSpPr txBox="1"/>
          <p:nvPr/>
        </p:nvSpPr>
        <p:spPr>
          <a:xfrm>
            <a:off x="287999" y="2304004"/>
            <a:ext cx="9271637" cy="274544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Niveau : CPGE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 dirty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Pré-requis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 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Thermodynamique physique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 : 1</a:t>
            </a:r>
            <a:r>
              <a:rPr lang="fr-FR" sz="1800" b="0" i="0" u="none" strike="noStrike" kern="1200" cap="none" spc="0" baseline="30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er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et 2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nd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principes, types de transformations, notion de chemin fictif, identité thermodynamique, potentiel thermodynamique, extensivité et intensivité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Tableaux d’avancement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Activité chimique 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(corps pur, mélange idéal de gaz parfaits, mélange de phases condensées, solution aqueuse diluée)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Réactions acido-basiques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708AE944-1B51-48B4-8398-EA8923A8925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19998" y="719998"/>
            <a:ext cx="8568001" cy="475127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57F39F4-5CE7-43A2-B1FA-944C206C3F77}"/>
              </a:ext>
            </a:extLst>
          </p:cNvPr>
          <p:cNvSpPr txBox="1"/>
          <p:nvPr/>
        </p:nvSpPr>
        <p:spPr>
          <a:xfrm>
            <a:off x="71999" y="71999"/>
            <a:ext cx="9863998" cy="4593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6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Résultats expérimentaux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E1CFBDC2-23FC-4860-A649-1848FDFCE3F2}"/>
              </a:ext>
            </a:extLst>
          </p:cNvPr>
          <p:cNvSpPr/>
          <p:nvPr/>
        </p:nvSpPr>
        <p:spPr>
          <a:xfrm flipV="1">
            <a:off x="8136002" y="2484004"/>
            <a:ext cx="935998" cy="431999"/>
          </a:xfrm>
          <a:custGeom>
            <a:avLst>
              <a:gd name="f0" fmla="val 54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val f6"/>
              <a:gd name="f15" fmla="val f7"/>
              <a:gd name="f16" fmla="pin 0 f0 10800"/>
              <a:gd name="f17" fmla="*/ f11 f1 1"/>
              <a:gd name="f18" fmla="+- f15 0 f14"/>
              <a:gd name="f19" fmla="val f16"/>
              <a:gd name="f20" fmla="*/ f16 f12 1"/>
              <a:gd name="f21" fmla="*/ 21600 f13 1"/>
              <a:gd name="f22" fmla="*/ f17 1 f3"/>
              <a:gd name="f23" fmla="*/ f18 1 21600"/>
              <a:gd name="f24" fmla="+- 21600 0 f19"/>
              <a:gd name="f25" fmla="*/ f19 10 1"/>
              <a:gd name="f26" fmla="*/ f19 1 2"/>
              <a:gd name="f27" fmla="+- f22 0 f2"/>
              <a:gd name="f28" fmla="*/ 10800 f23 1"/>
              <a:gd name="f29" fmla="*/ 21600 f23 1"/>
              <a:gd name="f30" fmla="*/ 0 f23 1"/>
              <a:gd name="f31" fmla="*/ f25 1 18"/>
              <a:gd name="f32" fmla="+- 21600 0 f26"/>
              <a:gd name="f33" fmla="*/ f26 f12 1"/>
              <a:gd name="f34" fmla="+- f31 1750 0"/>
              <a:gd name="f35" fmla="*/ f28 1 f23"/>
              <a:gd name="f36" fmla="*/ f29 1 f23"/>
              <a:gd name="f37" fmla="*/ f30 1 f23"/>
              <a:gd name="f38" fmla="*/ f32 f12 1"/>
              <a:gd name="f39" fmla="+- 21600 0 f34"/>
              <a:gd name="f40" fmla="*/ f34 f12 1"/>
              <a:gd name="f41" fmla="*/ f34 f13 1"/>
              <a:gd name="f42" fmla="*/ f35 f13 1"/>
              <a:gd name="f43" fmla="*/ f35 f12 1"/>
              <a:gd name="f44" fmla="*/ f36 f13 1"/>
              <a:gd name="f45" fmla="*/ f37 f13 1"/>
              <a:gd name="f46" fmla="*/ f39 f12 1"/>
              <a:gd name="f47" fmla="*/ f39 f13 1"/>
            </a:gdLst>
            <a:ahLst>
              <a:ahXY gdRefX="f0" minX="f6" maxX="f8">
                <a:pos x="f20" y="f21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8" y="f42"/>
              </a:cxn>
              <a:cxn ang="f27">
                <a:pos x="f43" y="f44"/>
              </a:cxn>
              <a:cxn ang="f27">
                <a:pos x="f33" y="f42"/>
              </a:cxn>
              <a:cxn ang="f27">
                <a:pos x="f43" y="f45"/>
              </a:cxn>
            </a:cxnLst>
            <a:rect l="f40" t="f41" r="f46" b="f47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24" y="f7"/>
                </a:lnTo>
                <a:lnTo>
                  <a:pt x="f19" y="f7"/>
                </a:lnTo>
                <a:close/>
              </a:path>
            </a:pathLst>
          </a:custGeom>
          <a:solidFill>
            <a:srgbClr val="2A6099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FE2D72F6-DBB6-4B77-8B6F-ED0D2EB0FA70}"/>
              </a:ext>
            </a:extLst>
          </p:cNvPr>
          <p:cNvSpPr/>
          <p:nvPr/>
        </p:nvSpPr>
        <p:spPr>
          <a:xfrm flipV="1">
            <a:off x="4392000" y="2445837"/>
            <a:ext cx="935998" cy="431999"/>
          </a:xfrm>
          <a:custGeom>
            <a:avLst>
              <a:gd name="f0" fmla="val 54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val f6"/>
              <a:gd name="f15" fmla="val f7"/>
              <a:gd name="f16" fmla="pin 0 f0 10800"/>
              <a:gd name="f17" fmla="*/ f11 f1 1"/>
              <a:gd name="f18" fmla="+- f15 0 f14"/>
              <a:gd name="f19" fmla="val f16"/>
              <a:gd name="f20" fmla="*/ f16 f12 1"/>
              <a:gd name="f21" fmla="*/ 21600 f13 1"/>
              <a:gd name="f22" fmla="*/ f17 1 f3"/>
              <a:gd name="f23" fmla="*/ f18 1 21600"/>
              <a:gd name="f24" fmla="+- 21600 0 f19"/>
              <a:gd name="f25" fmla="*/ f19 10 1"/>
              <a:gd name="f26" fmla="*/ f19 1 2"/>
              <a:gd name="f27" fmla="+- f22 0 f2"/>
              <a:gd name="f28" fmla="*/ 10800 f23 1"/>
              <a:gd name="f29" fmla="*/ 21600 f23 1"/>
              <a:gd name="f30" fmla="*/ 0 f23 1"/>
              <a:gd name="f31" fmla="*/ f25 1 18"/>
              <a:gd name="f32" fmla="+- 21600 0 f26"/>
              <a:gd name="f33" fmla="*/ f26 f12 1"/>
              <a:gd name="f34" fmla="+- f31 1750 0"/>
              <a:gd name="f35" fmla="*/ f28 1 f23"/>
              <a:gd name="f36" fmla="*/ f29 1 f23"/>
              <a:gd name="f37" fmla="*/ f30 1 f23"/>
              <a:gd name="f38" fmla="*/ f32 f12 1"/>
              <a:gd name="f39" fmla="+- 21600 0 f34"/>
              <a:gd name="f40" fmla="*/ f34 f12 1"/>
              <a:gd name="f41" fmla="*/ f34 f13 1"/>
              <a:gd name="f42" fmla="*/ f35 f13 1"/>
              <a:gd name="f43" fmla="*/ f35 f12 1"/>
              <a:gd name="f44" fmla="*/ f36 f13 1"/>
              <a:gd name="f45" fmla="*/ f37 f13 1"/>
              <a:gd name="f46" fmla="*/ f39 f12 1"/>
              <a:gd name="f47" fmla="*/ f39 f13 1"/>
            </a:gdLst>
            <a:ahLst>
              <a:ahXY gdRefX="f0" minX="f6" maxX="f8">
                <a:pos x="f20" y="f21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8" y="f42"/>
              </a:cxn>
              <a:cxn ang="f27">
                <a:pos x="f43" y="f44"/>
              </a:cxn>
              <a:cxn ang="f27">
                <a:pos x="f33" y="f42"/>
              </a:cxn>
              <a:cxn ang="f27">
                <a:pos x="f43" y="f45"/>
              </a:cxn>
            </a:cxnLst>
            <a:rect l="f40" t="f41" r="f46" b="f47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24" y="f7"/>
                </a:lnTo>
                <a:lnTo>
                  <a:pt x="f19" y="f7"/>
                </a:lnTo>
                <a:close/>
              </a:path>
            </a:pathLst>
          </a:custGeom>
          <a:solidFill>
            <a:srgbClr val="FFBF00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AFA52C5-4E99-4872-B394-0DAB35C4C3A6}"/>
              </a:ext>
            </a:extLst>
          </p:cNvPr>
          <p:cNvSpPr txBox="1"/>
          <p:nvPr/>
        </p:nvSpPr>
        <p:spPr>
          <a:xfrm>
            <a:off x="143999" y="3250435"/>
            <a:ext cx="2372490" cy="11527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25 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mL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de (H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3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, Cl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 à 1.10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-3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mol/L 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 (l) ; bleu de bromothymol (BBT)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9066374-9EC6-4C0D-88B4-332E16003230}"/>
              </a:ext>
            </a:extLst>
          </p:cNvPr>
          <p:cNvSpPr txBox="1"/>
          <p:nvPr/>
        </p:nvSpPr>
        <p:spPr>
          <a:xfrm>
            <a:off x="359999" y="1187997"/>
            <a:ext cx="1871996" cy="602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État initial (t=0</a:t>
            </a:r>
            <a:r>
              <a:rPr lang="fr-FR" sz="18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E5E4DF2-796E-4518-8655-43F8F238809C}"/>
              </a:ext>
            </a:extLst>
          </p:cNvPr>
          <p:cNvSpPr txBox="1"/>
          <p:nvPr/>
        </p:nvSpPr>
        <p:spPr>
          <a:xfrm>
            <a:off x="3960001" y="1187997"/>
            <a:ext cx="2231995" cy="3463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État perturbé (t=0</a:t>
            </a:r>
            <a:r>
              <a:rPr lang="fr-FR" sz="18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08617C-FB81-4E5E-83C3-537774BB76C2}"/>
              </a:ext>
            </a:extLst>
          </p:cNvPr>
          <p:cNvSpPr txBox="1"/>
          <p:nvPr/>
        </p:nvSpPr>
        <p:spPr>
          <a:xfrm>
            <a:off x="7992002" y="1161717"/>
            <a:ext cx="1871996" cy="602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État final</a:t>
            </a:r>
          </a:p>
        </p:txBody>
      </p:sp>
      <p:sp>
        <p:nvSpPr>
          <p:cNvPr id="8" name="Connecteur droit 7">
            <a:extLst>
              <a:ext uri="{FF2B5EF4-FFF2-40B4-BE49-F238E27FC236}">
                <a16:creationId xmlns:a16="http://schemas.microsoft.com/office/drawing/2014/main" id="{E5642CB6-E0FF-47B0-8F88-E21FB71F75D6}"/>
              </a:ext>
            </a:extLst>
          </p:cNvPr>
          <p:cNvSpPr/>
          <p:nvPr/>
        </p:nvSpPr>
        <p:spPr>
          <a:xfrm>
            <a:off x="2015995" y="2412004"/>
            <a:ext cx="1872005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3465A4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Connecteur droit 8">
            <a:extLst>
              <a:ext uri="{FF2B5EF4-FFF2-40B4-BE49-F238E27FC236}">
                <a16:creationId xmlns:a16="http://schemas.microsoft.com/office/drawing/2014/main" id="{EA24116D-0048-483A-B7C6-40F601D7DC23}"/>
              </a:ext>
            </a:extLst>
          </p:cNvPr>
          <p:cNvSpPr/>
          <p:nvPr/>
        </p:nvSpPr>
        <p:spPr>
          <a:xfrm>
            <a:off x="5903997" y="2412004"/>
            <a:ext cx="1872005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3465A4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10" name="">
            <a:extLst>
              <a:ext uri="{FF2B5EF4-FFF2-40B4-BE49-F238E27FC236}">
                <a16:creationId xmlns:a16="http://schemas.microsoft.com/office/drawing/2014/main" id="{A03CACAB-03F9-4707-AA1C-DCCF046F735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55996" y="388080"/>
            <a:ext cx="6839995" cy="61991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1" name="Connecteur droit 10">
            <a:extLst>
              <a:ext uri="{FF2B5EF4-FFF2-40B4-BE49-F238E27FC236}">
                <a16:creationId xmlns:a16="http://schemas.microsoft.com/office/drawing/2014/main" id="{3B7AA990-D3B3-4BA9-8C27-F2E8888FE05A}"/>
              </a:ext>
            </a:extLst>
          </p:cNvPr>
          <p:cNvSpPr/>
          <p:nvPr/>
        </p:nvSpPr>
        <p:spPr>
          <a:xfrm>
            <a:off x="791998" y="1907996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2" name="Connecteur droit 11">
            <a:extLst>
              <a:ext uri="{FF2B5EF4-FFF2-40B4-BE49-F238E27FC236}">
                <a16:creationId xmlns:a16="http://schemas.microsoft.com/office/drawing/2014/main" id="{3F7476A5-F235-420A-9BE7-380C46D1F0DB}"/>
              </a:ext>
            </a:extLst>
          </p:cNvPr>
          <p:cNvSpPr/>
          <p:nvPr/>
        </p:nvSpPr>
        <p:spPr>
          <a:xfrm>
            <a:off x="1151997" y="1907996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3" name="Connecteur droit 12">
            <a:extLst>
              <a:ext uri="{FF2B5EF4-FFF2-40B4-BE49-F238E27FC236}">
                <a16:creationId xmlns:a16="http://schemas.microsoft.com/office/drawing/2014/main" id="{EF0DAB80-660E-4A91-85E2-C5DF9DF3D978}"/>
              </a:ext>
            </a:extLst>
          </p:cNvPr>
          <p:cNvSpPr/>
          <p:nvPr/>
        </p:nvSpPr>
        <p:spPr>
          <a:xfrm flipH="1">
            <a:off x="503998" y="2195995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4" name="Connecteur droit 13">
            <a:extLst>
              <a:ext uri="{FF2B5EF4-FFF2-40B4-BE49-F238E27FC236}">
                <a16:creationId xmlns:a16="http://schemas.microsoft.com/office/drawing/2014/main" id="{5F307AD7-1308-43AD-8574-F44FCC6BB324}"/>
              </a:ext>
            </a:extLst>
          </p:cNvPr>
          <p:cNvSpPr/>
          <p:nvPr/>
        </p:nvSpPr>
        <p:spPr>
          <a:xfrm>
            <a:off x="1151997" y="2195995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5" name="Connecteur droit 14">
            <a:extLst>
              <a:ext uri="{FF2B5EF4-FFF2-40B4-BE49-F238E27FC236}">
                <a16:creationId xmlns:a16="http://schemas.microsoft.com/office/drawing/2014/main" id="{38DA2AFB-F9B1-47A8-8D68-3F87C1283BD8}"/>
              </a:ext>
            </a:extLst>
          </p:cNvPr>
          <p:cNvSpPr/>
          <p:nvPr/>
        </p:nvSpPr>
        <p:spPr>
          <a:xfrm>
            <a:off x="503998" y="2916003"/>
            <a:ext cx="935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6" name="Connecteur droit 15">
            <a:extLst>
              <a:ext uri="{FF2B5EF4-FFF2-40B4-BE49-F238E27FC236}">
                <a16:creationId xmlns:a16="http://schemas.microsoft.com/office/drawing/2014/main" id="{059AFE9E-C819-4B63-B294-831BDE4931C1}"/>
              </a:ext>
            </a:extLst>
          </p:cNvPr>
          <p:cNvSpPr/>
          <p:nvPr/>
        </p:nvSpPr>
        <p:spPr>
          <a:xfrm>
            <a:off x="647998" y="2484004"/>
            <a:ext cx="647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7" name="Connecteur droit 16">
            <a:extLst>
              <a:ext uri="{FF2B5EF4-FFF2-40B4-BE49-F238E27FC236}">
                <a16:creationId xmlns:a16="http://schemas.microsoft.com/office/drawing/2014/main" id="{960BE2DE-4788-4BDC-9AA2-797EA0453B08}"/>
              </a:ext>
            </a:extLst>
          </p:cNvPr>
          <p:cNvSpPr/>
          <p:nvPr/>
        </p:nvSpPr>
        <p:spPr>
          <a:xfrm flipV="1">
            <a:off x="4751999" y="2589836"/>
            <a:ext cx="71999" cy="647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7C76B65-03CA-4A35-8D3D-09FEB44565E8}"/>
              </a:ext>
            </a:extLst>
          </p:cNvPr>
          <p:cNvSpPr txBox="1"/>
          <p:nvPr/>
        </p:nvSpPr>
        <p:spPr>
          <a:xfrm>
            <a:off x="4032001" y="3212278"/>
            <a:ext cx="2163509" cy="14181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 (l),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3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 Cl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Na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 HO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 ; bleu de bromothymol (BBT)</a:t>
            </a:r>
          </a:p>
        </p:txBody>
      </p:sp>
      <p:sp>
        <p:nvSpPr>
          <p:cNvPr id="19" name="Connecteur droit 18">
            <a:extLst>
              <a:ext uri="{FF2B5EF4-FFF2-40B4-BE49-F238E27FC236}">
                <a16:creationId xmlns:a16="http://schemas.microsoft.com/office/drawing/2014/main" id="{67ACDBB8-DA82-44F1-9F03-DEB42BAA7793}"/>
              </a:ext>
            </a:extLst>
          </p:cNvPr>
          <p:cNvSpPr/>
          <p:nvPr/>
        </p:nvSpPr>
        <p:spPr>
          <a:xfrm>
            <a:off x="4679999" y="186983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0" name="Connecteur droit 19">
            <a:extLst>
              <a:ext uri="{FF2B5EF4-FFF2-40B4-BE49-F238E27FC236}">
                <a16:creationId xmlns:a16="http://schemas.microsoft.com/office/drawing/2014/main" id="{A531E350-9443-4D3E-8808-1FE3B8640331}"/>
              </a:ext>
            </a:extLst>
          </p:cNvPr>
          <p:cNvSpPr/>
          <p:nvPr/>
        </p:nvSpPr>
        <p:spPr>
          <a:xfrm>
            <a:off x="5039999" y="186983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1" name="Connecteur droit 20">
            <a:extLst>
              <a:ext uri="{FF2B5EF4-FFF2-40B4-BE49-F238E27FC236}">
                <a16:creationId xmlns:a16="http://schemas.microsoft.com/office/drawing/2014/main" id="{3159E248-CBA1-4984-8A4C-3024160FD3ED}"/>
              </a:ext>
            </a:extLst>
          </p:cNvPr>
          <p:cNvSpPr/>
          <p:nvPr/>
        </p:nvSpPr>
        <p:spPr>
          <a:xfrm flipH="1">
            <a:off x="4392000" y="2157837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2" name="Connecteur droit 21">
            <a:extLst>
              <a:ext uri="{FF2B5EF4-FFF2-40B4-BE49-F238E27FC236}">
                <a16:creationId xmlns:a16="http://schemas.microsoft.com/office/drawing/2014/main" id="{39CBD770-B56A-4FC9-BFD0-55FFDB5ACC00}"/>
              </a:ext>
            </a:extLst>
          </p:cNvPr>
          <p:cNvSpPr/>
          <p:nvPr/>
        </p:nvSpPr>
        <p:spPr>
          <a:xfrm>
            <a:off x="5039999" y="2157837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3" name="Connecteur droit 22">
            <a:extLst>
              <a:ext uri="{FF2B5EF4-FFF2-40B4-BE49-F238E27FC236}">
                <a16:creationId xmlns:a16="http://schemas.microsoft.com/office/drawing/2014/main" id="{7ED09C27-8477-47F1-989F-95D390FDF815}"/>
              </a:ext>
            </a:extLst>
          </p:cNvPr>
          <p:cNvSpPr/>
          <p:nvPr/>
        </p:nvSpPr>
        <p:spPr>
          <a:xfrm>
            <a:off x="4392000" y="2877836"/>
            <a:ext cx="935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4" name="Connecteur droit 23">
            <a:extLst>
              <a:ext uri="{FF2B5EF4-FFF2-40B4-BE49-F238E27FC236}">
                <a16:creationId xmlns:a16="http://schemas.microsoft.com/office/drawing/2014/main" id="{D15B2B00-04C2-4D92-8B6C-DC7FE9DB360B}"/>
              </a:ext>
            </a:extLst>
          </p:cNvPr>
          <p:cNvSpPr/>
          <p:nvPr/>
        </p:nvSpPr>
        <p:spPr>
          <a:xfrm>
            <a:off x="4536000" y="2445837"/>
            <a:ext cx="647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64984EF-2C53-43D4-B31C-0661B0A88B33}"/>
              </a:ext>
            </a:extLst>
          </p:cNvPr>
          <p:cNvSpPr txBox="1"/>
          <p:nvPr/>
        </p:nvSpPr>
        <p:spPr>
          <a:xfrm>
            <a:off x="1943996" y="1475997"/>
            <a:ext cx="2087995" cy="85823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Ajout de 25 mL de (Na</a:t>
            </a:r>
            <a:r>
              <a:rPr lang="fr-FR" sz="1800" b="0" i="0" u="none" strike="noStrike" kern="1200" cap="none" spc="0" baseline="3300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, HO</a:t>
            </a:r>
            <a:r>
              <a:rPr lang="fr-FR" sz="1800" b="0" i="0" u="none" strike="noStrike" kern="1200" cap="none" spc="0" baseline="3300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 (aq) à 2.10</a:t>
            </a:r>
            <a:r>
              <a:rPr lang="fr-FR" sz="1800" b="0" i="0" u="none" strike="noStrike" kern="1200" cap="none" spc="0" baseline="3300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-3</a:t>
            </a:r>
            <a:r>
              <a:rPr lang="fr-FR" sz="1800" b="0" i="0" u="none" strike="noStrike" kern="1200" cap="none" spc="0" baseline="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mol/L</a:t>
            </a:r>
          </a:p>
        </p:txBody>
      </p:sp>
      <p:sp>
        <p:nvSpPr>
          <p:cNvPr id="26" name="Connecteur droit 25">
            <a:extLst>
              <a:ext uri="{FF2B5EF4-FFF2-40B4-BE49-F238E27FC236}">
                <a16:creationId xmlns:a16="http://schemas.microsoft.com/office/drawing/2014/main" id="{1639AC37-F451-4A85-861B-3806D8D77F4C}"/>
              </a:ext>
            </a:extLst>
          </p:cNvPr>
          <p:cNvSpPr/>
          <p:nvPr/>
        </p:nvSpPr>
        <p:spPr>
          <a:xfrm flipV="1">
            <a:off x="8496001" y="2621877"/>
            <a:ext cx="71999" cy="647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D7C30BB9-FF8E-4BE1-99B7-368E47077130}"/>
              </a:ext>
            </a:extLst>
          </p:cNvPr>
          <p:cNvSpPr txBox="1"/>
          <p:nvPr/>
        </p:nvSpPr>
        <p:spPr>
          <a:xfrm>
            <a:off x="7776002" y="3244318"/>
            <a:ext cx="2160624" cy="16836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 (l),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3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 Cl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Na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 HO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 ; bleu de bromothymol (BBT)</a:t>
            </a:r>
          </a:p>
        </p:txBody>
      </p:sp>
      <p:sp>
        <p:nvSpPr>
          <p:cNvPr id="28" name="Connecteur droit 27">
            <a:extLst>
              <a:ext uri="{FF2B5EF4-FFF2-40B4-BE49-F238E27FC236}">
                <a16:creationId xmlns:a16="http://schemas.microsoft.com/office/drawing/2014/main" id="{3690503B-5CD6-444C-8C27-57B57BD22133}"/>
              </a:ext>
            </a:extLst>
          </p:cNvPr>
          <p:cNvSpPr/>
          <p:nvPr/>
        </p:nvSpPr>
        <p:spPr>
          <a:xfrm>
            <a:off x="8424001" y="190187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9" name="Connecteur droit 28">
            <a:extLst>
              <a:ext uri="{FF2B5EF4-FFF2-40B4-BE49-F238E27FC236}">
                <a16:creationId xmlns:a16="http://schemas.microsoft.com/office/drawing/2014/main" id="{CD4E523C-D850-4C00-87FC-D9E391C39A3D}"/>
              </a:ext>
            </a:extLst>
          </p:cNvPr>
          <p:cNvSpPr/>
          <p:nvPr/>
        </p:nvSpPr>
        <p:spPr>
          <a:xfrm>
            <a:off x="8784000" y="190187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0" name="Connecteur droit 29">
            <a:extLst>
              <a:ext uri="{FF2B5EF4-FFF2-40B4-BE49-F238E27FC236}">
                <a16:creationId xmlns:a16="http://schemas.microsoft.com/office/drawing/2014/main" id="{3FBDABE6-CE91-45A4-8D3D-D6D1ED7704CA}"/>
              </a:ext>
            </a:extLst>
          </p:cNvPr>
          <p:cNvSpPr/>
          <p:nvPr/>
        </p:nvSpPr>
        <p:spPr>
          <a:xfrm flipH="1">
            <a:off x="8136002" y="2189878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1" name="Connecteur droit 30">
            <a:extLst>
              <a:ext uri="{FF2B5EF4-FFF2-40B4-BE49-F238E27FC236}">
                <a16:creationId xmlns:a16="http://schemas.microsoft.com/office/drawing/2014/main" id="{0D2E5522-1C56-4976-AD82-D2A6987C5822}"/>
              </a:ext>
            </a:extLst>
          </p:cNvPr>
          <p:cNvSpPr/>
          <p:nvPr/>
        </p:nvSpPr>
        <p:spPr>
          <a:xfrm>
            <a:off x="8784000" y="2189878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2" name="Connecteur droit 31">
            <a:extLst>
              <a:ext uri="{FF2B5EF4-FFF2-40B4-BE49-F238E27FC236}">
                <a16:creationId xmlns:a16="http://schemas.microsoft.com/office/drawing/2014/main" id="{62C36EA4-4EEF-4F0C-A002-FACC5C89AB12}"/>
              </a:ext>
            </a:extLst>
          </p:cNvPr>
          <p:cNvSpPr/>
          <p:nvPr/>
        </p:nvSpPr>
        <p:spPr>
          <a:xfrm>
            <a:off x="8136002" y="2909876"/>
            <a:ext cx="935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3" name="Connecteur droit 32">
            <a:extLst>
              <a:ext uri="{FF2B5EF4-FFF2-40B4-BE49-F238E27FC236}">
                <a16:creationId xmlns:a16="http://schemas.microsoft.com/office/drawing/2014/main" id="{6F714C85-9597-46F2-BA51-CBF6BC317BD6}"/>
              </a:ext>
            </a:extLst>
          </p:cNvPr>
          <p:cNvSpPr/>
          <p:nvPr/>
        </p:nvSpPr>
        <p:spPr>
          <a:xfrm>
            <a:off x="8280001" y="2477877"/>
            <a:ext cx="647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24EAEAE3-A213-4C92-9DC9-9B070C3BD7A4}"/>
              </a:ext>
            </a:extLst>
          </p:cNvPr>
          <p:cNvSpPr/>
          <p:nvPr/>
        </p:nvSpPr>
        <p:spPr>
          <a:xfrm flipV="1">
            <a:off x="503998" y="2484004"/>
            <a:ext cx="935998" cy="431999"/>
          </a:xfrm>
          <a:custGeom>
            <a:avLst>
              <a:gd name="f0" fmla="val 54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val f6"/>
              <a:gd name="f15" fmla="val f7"/>
              <a:gd name="f16" fmla="pin 0 f0 10800"/>
              <a:gd name="f17" fmla="*/ f11 f1 1"/>
              <a:gd name="f18" fmla="+- f15 0 f14"/>
              <a:gd name="f19" fmla="val f16"/>
              <a:gd name="f20" fmla="*/ f16 f12 1"/>
              <a:gd name="f21" fmla="*/ 21600 f13 1"/>
              <a:gd name="f22" fmla="*/ f17 1 f3"/>
              <a:gd name="f23" fmla="*/ f18 1 21600"/>
              <a:gd name="f24" fmla="+- 21600 0 f19"/>
              <a:gd name="f25" fmla="*/ f19 10 1"/>
              <a:gd name="f26" fmla="*/ f19 1 2"/>
              <a:gd name="f27" fmla="+- f22 0 f2"/>
              <a:gd name="f28" fmla="*/ 10800 f23 1"/>
              <a:gd name="f29" fmla="*/ 21600 f23 1"/>
              <a:gd name="f30" fmla="*/ 0 f23 1"/>
              <a:gd name="f31" fmla="*/ f25 1 18"/>
              <a:gd name="f32" fmla="+- 21600 0 f26"/>
              <a:gd name="f33" fmla="*/ f26 f12 1"/>
              <a:gd name="f34" fmla="+- f31 1750 0"/>
              <a:gd name="f35" fmla="*/ f28 1 f23"/>
              <a:gd name="f36" fmla="*/ f29 1 f23"/>
              <a:gd name="f37" fmla="*/ f30 1 f23"/>
              <a:gd name="f38" fmla="*/ f32 f12 1"/>
              <a:gd name="f39" fmla="+- 21600 0 f34"/>
              <a:gd name="f40" fmla="*/ f34 f12 1"/>
              <a:gd name="f41" fmla="*/ f34 f13 1"/>
              <a:gd name="f42" fmla="*/ f35 f13 1"/>
              <a:gd name="f43" fmla="*/ f35 f12 1"/>
              <a:gd name="f44" fmla="*/ f36 f13 1"/>
              <a:gd name="f45" fmla="*/ f37 f13 1"/>
              <a:gd name="f46" fmla="*/ f39 f12 1"/>
              <a:gd name="f47" fmla="*/ f39 f13 1"/>
            </a:gdLst>
            <a:ahLst>
              <a:ahXY gdRefX="f0" minX="f6" maxX="f8">
                <a:pos x="f20" y="f21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8" y="f42"/>
              </a:cxn>
              <a:cxn ang="f27">
                <a:pos x="f43" y="f44"/>
              </a:cxn>
              <a:cxn ang="f27">
                <a:pos x="f33" y="f42"/>
              </a:cxn>
              <a:cxn ang="f27">
                <a:pos x="f43" y="f45"/>
              </a:cxn>
            </a:cxnLst>
            <a:rect l="f40" t="f41" r="f46" b="f47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24" y="f7"/>
                </a:lnTo>
                <a:lnTo>
                  <a:pt x="f19" y="f7"/>
                </a:lnTo>
                <a:close/>
              </a:path>
            </a:pathLst>
          </a:custGeom>
          <a:solidFill>
            <a:srgbClr val="FFBF00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5" name="Connecteur droit 34">
            <a:extLst>
              <a:ext uri="{FF2B5EF4-FFF2-40B4-BE49-F238E27FC236}">
                <a16:creationId xmlns:a16="http://schemas.microsoft.com/office/drawing/2014/main" id="{E714F13E-F6C6-4A49-A600-8FFE25B84ED9}"/>
              </a:ext>
            </a:extLst>
          </p:cNvPr>
          <p:cNvSpPr/>
          <p:nvPr/>
        </p:nvSpPr>
        <p:spPr>
          <a:xfrm flipV="1">
            <a:off x="863998" y="2628003"/>
            <a:ext cx="71999" cy="647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C50218F3-58CC-42A2-A991-669D50744F66}"/>
              </a:ext>
            </a:extLst>
          </p:cNvPr>
          <p:cNvSpPr/>
          <p:nvPr/>
        </p:nvSpPr>
        <p:spPr>
          <a:xfrm flipV="1">
            <a:off x="863998" y="2553836"/>
            <a:ext cx="935998" cy="431999"/>
          </a:xfrm>
          <a:custGeom>
            <a:avLst>
              <a:gd name="f0" fmla="val 54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val f6"/>
              <a:gd name="f15" fmla="val f7"/>
              <a:gd name="f16" fmla="pin 0 f0 10800"/>
              <a:gd name="f17" fmla="*/ f11 f1 1"/>
              <a:gd name="f18" fmla="+- f15 0 f14"/>
              <a:gd name="f19" fmla="val f16"/>
              <a:gd name="f20" fmla="*/ f16 f12 1"/>
              <a:gd name="f21" fmla="*/ 21600 f13 1"/>
              <a:gd name="f22" fmla="*/ f17 1 f3"/>
              <a:gd name="f23" fmla="*/ f18 1 21600"/>
              <a:gd name="f24" fmla="+- 21600 0 f19"/>
              <a:gd name="f25" fmla="*/ f19 10 1"/>
              <a:gd name="f26" fmla="*/ f19 1 2"/>
              <a:gd name="f27" fmla="+- f22 0 f2"/>
              <a:gd name="f28" fmla="*/ 10800 f23 1"/>
              <a:gd name="f29" fmla="*/ 21600 f23 1"/>
              <a:gd name="f30" fmla="*/ 0 f23 1"/>
              <a:gd name="f31" fmla="*/ f25 1 18"/>
              <a:gd name="f32" fmla="+- 21600 0 f26"/>
              <a:gd name="f33" fmla="*/ f26 f12 1"/>
              <a:gd name="f34" fmla="+- f31 1750 0"/>
              <a:gd name="f35" fmla="*/ f28 1 f23"/>
              <a:gd name="f36" fmla="*/ f29 1 f23"/>
              <a:gd name="f37" fmla="*/ f30 1 f23"/>
              <a:gd name="f38" fmla="*/ f32 f12 1"/>
              <a:gd name="f39" fmla="+- 21600 0 f34"/>
              <a:gd name="f40" fmla="*/ f34 f12 1"/>
              <a:gd name="f41" fmla="*/ f34 f13 1"/>
              <a:gd name="f42" fmla="*/ f35 f13 1"/>
              <a:gd name="f43" fmla="*/ f35 f12 1"/>
              <a:gd name="f44" fmla="*/ f36 f13 1"/>
              <a:gd name="f45" fmla="*/ f37 f13 1"/>
              <a:gd name="f46" fmla="*/ f39 f12 1"/>
              <a:gd name="f47" fmla="*/ f39 f13 1"/>
            </a:gdLst>
            <a:ahLst>
              <a:ahXY gdRefX="f0" minX="f6" maxX="f8">
                <a:pos x="f20" y="f21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8" y="f42"/>
              </a:cxn>
              <a:cxn ang="f27">
                <a:pos x="f43" y="f44"/>
              </a:cxn>
              <a:cxn ang="f27">
                <a:pos x="f33" y="f42"/>
              </a:cxn>
              <a:cxn ang="f27">
                <a:pos x="f43" y="f45"/>
              </a:cxn>
            </a:cxnLst>
            <a:rect l="f40" t="f41" r="f46" b="f47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24" y="f7"/>
                </a:lnTo>
                <a:lnTo>
                  <a:pt x="f19" y="f7"/>
                </a:lnTo>
                <a:close/>
              </a:path>
            </a:pathLst>
          </a:custGeom>
          <a:solidFill>
            <a:srgbClr val="FFBF00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3A92D8E-CF80-4869-BFE4-9F4143DBC7F4}"/>
              </a:ext>
            </a:extLst>
          </p:cNvPr>
          <p:cNvSpPr txBox="1"/>
          <p:nvPr/>
        </p:nvSpPr>
        <p:spPr>
          <a:xfrm>
            <a:off x="431999" y="1295997"/>
            <a:ext cx="2231995" cy="3463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État perturbé (t=0</a:t>
            </a:r>
            <a:r>
              <a:rPr lang="fr-FR" sz="18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FFDF728-E3EA-4ACB-B998-0EC3931B9AE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55996" y="388080"/>
            <a:ext cx="6839995" cy="61991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3AE40F11-5434-4645-AE4C-56F0DACCF1DC}"/>
              </a:ext>
            </a:extLst>
          </p:cNvPr>
          <p:cNvSpPr/>
          <p:nvPr/>
        </p:nvSpPr>
        <p:spPr>
          <a:xfrm flipV="1">
            <a:off x="1223997" y="2697836"/>
            <a:ext cx="71999" cy="647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AA83B0E-928D-4FE4-BAE7-F4375F83F3FF}"/>
              </a:ext>
            </a:extLst>
          </p:cNvPr>
          <p:cNvSpPr txBox="1"/>
          <p:nvPr/>
        </p:nvSpPr>
        <p:spPr>
          <a:xfrm>
            <a:off x="503998" y="3320277"/>
            <a:ext cx="2376004" cy="14181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 (l),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3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 Cl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Na+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 HO-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 ; bleu de bromothymol (BBT)</a:t>
            </a:r>
          </a:p>
        </p:txBody>
      </p:sp>
      <p:sp>
        <p:nvSpPr>
          <p:cNvPr id="7" name="Connecteur droit 6">
            <a:extLst>
              <a:ext uri="{FF2B5EF4-FFF2-40B4-BE49-F238E27FC236}">
                <a16:creationId xmlns:a16="http://schemas.microsoft.com/office/drawing/2014/main" id="{E1E43938-E5FA-48AD-8675-1852C2A1EB7D}"/>
              </a:ext>
            </a:extLst>
          </p:cNvPr>
          <p:cNvSpPr/>
          <p:nvPr/>
        </p:nvSpPr>
        <p:spPr>
          <a:xfrm>
            <a:off x="1151997" y="197783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8" name="Connecteur droit 7">
            <a:extLst>
              <a:ext uri="{FF2B5EF4-FFF2-40B4-BE49-F238E27FC236}">
                <a16:creationId xmlns:a16="http://schemas.microsoft.com/office/drawing/2014/main" id="{2F0597AE-077A-414C-A67F-4A26FCFD83DB}"/>
              </a:ext>
            </a:extLst>
          </p:cNvPr>
          <p:cNvSpPr/>
          <p:nvPr/>
        </p:nvSpPr>
        <p:spPr>
          <a:xfrm>
            <a:off x="1511996" y="197783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Connecteur droit 8">
            <a:extLst>
              <a:ext uri="{FF2B5EF4-FFF2-40B4-BE49-F238E27FC236}">
                <a16:creationId xmlns:a16="http://schemas.microsoft.com/office/drawing/2014/main" id="{78EF88D4-9F74-45D4-BAF9-991788B0B2C3}"/>
              </a:ext>
            </a:extLst>
          </p:cNvPr>
          <p:cNvSpPr/>
          <p:nvPr/>
        </p:nvSpPr>
        <p:spPr>
          <a:xfrm flipH="1">
            <a:off x="863998" y="2265837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0" name="Connecteur droit 9">
            <a:extLst>
              <a:ext uri="{FF2B5EF4-FFF2-40B4-BE49-F238E27FC236}">
                <a16:creationId xmlns:a16="http://schemas.microsoft.com/office/drawing/2014/main" id="{B89E0B01-272C-48B1-A774-2205B12D66F7}"/>
              </a:ext>
            </a:extLst>
          </p:cNvPr>
          <p:cNvSpPr/>
          <p:nvPr/>
        </p:nvSpPr>
        <p:spPr>
          <a:xfrm>
            <a:off x="1511996" y="2265837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1" name="Connecteur droit 10">
            <a:extLst>
              <a:ext uri="{FF2B5EF4-FFF2-40B4-BE49-F238E27FC236}">
                <a16:creationId xmlns:a16="http://schemas.microsoft.com/office/drawing/2014/main" id="{EA9445CB-3EAF-4DC6-AD56-20A575487FAC}"/>
              </a:ext>
            </a:extLst>
          </p:cNvPr>
          <p:cNvSpPr/>
          <p:nvPr/>
        </p:nvSpPr>
        <p:spPr>
          <a:xfrm>
            <a:off x="863998" y="2985836"/>
            <a:ext cx="935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2" name="Connecteur droit 11">
            <a:extLst>
              <a:ext uri="{FF2B5EF4-FFF2-40B4-BE49-F238E27FC236}">
                <a16:creationId xmlns:a16="http://schemas.microsoft.com/office/drawing/2014/main" id="{359AFD2D-D916-4859-8595-BEE4F1486211}"/>
              </a:ext>
            </a:extLst>
          </p:cNvPr>
          <p:cNvSpPr/>
          <p:nvPr/>
        </p:nvSpPr>
        <p:spPr>
          <a:xfrm>
            <a:off x="1007997" y="2553836"/>
            <a:ext cx="647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13" name="">
            <a:extLst>
              <a:ext uri="{FF2B5EF4-FFF2-40B4-BE49-F238E27FC236}">
                <a16:creationId xmlns:a16="http://schemas.microsoft.com/office/drawing/2014/main" id="{4C4262C8-B11C-4BE7-86AC-F68CF0FB80D9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176000" y="3168002"/>
            <a:ext cx="5464801" cy="55152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4" name="">
            <a:extLst>
              <a:ext uri="{FF2B5EF4-FFF2-40B4-BE49-F238E27FC236}">
                <a16:creationId xmlns:a16="http://schemas.microsoft.com/office/drawing/2014/main" id="{B1D32448-1F71-462E-9271-F3AEAAF16DB3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4104000" y="1727996"/>
            <a:ext cx="4967999" cy="12402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D6925019-EFA3-4434-BC67-28572227465E}"/>
              </a:ext>
            </a:extLst>
          </p:cNvPr>
          <p:cNvSpPr txBox="1"/>
          <p:nvPr/>
        </p:nvSpPr>
        <p:spPr>
          <a:xfrm>
            <a:off x="4823999" y="1253157"/>
            <a:ext cx="4104000" cy="40283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C9211E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Quel est le sens d’évolution ?</a:t>
            </a:r>
          </a:p>
        </p:txBody>
      </p:sp>
      <p:sp>
        <p:nvSpPr>
          <p:cNvPr id="16" name="Connecteur droit 15">
            <a:extLst>
              <a:ext uri="{FF2B5EF4-FFF2-40B4-BE49-F238E27FC236}">
                <a16:creationId xmlns:a16="http://schemas.microsoft.com/office/drawing/2014/main" id="{65E0F627-F973-48C7-BE53-2643A0BC14DA}"/>
              </a:ext>
            </a:extLst>
          </p:cNvPr>
          <p:cNvSpPr/>
          <p:nvPr/>
        </p:nvSpPr>
        <p:spPr>
          <a:xfrm>
            <a:off x="4895999" y="4248000"/>
            <a:ext cx="863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C9211E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3AA2BA2-CFD1-4D30-8363-E3100F614953}"/>
              </a:ext>
            </a:extLst>
          </p:cNvPr>
          <p:cNvSpPr txBox="1"/>
          <p:nvPr/>
        </p:nvSpPr>
        <p:spPr>
          <a:xfrm>
            <a:off x="5831997" y="4032001"/>
            <a:ext cx="2376004" cy="3736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none" strike="noStrike" kern="1200" cap="none" spc="0" baseline="0">
                <a:solidFill>
                  <a:srgbClr val="C9211E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Sens direct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575CDA56-A6AC-4993-9F42-24B13729700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75998" y="219958"/>
            <a:ext cx="5288039" cy="71603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">
            <a:extLst>
              <a:ext uri="{FF2B5EF4-FFF2-40B4-BE49-F238E27FC236}">
                <a16:creationId xmlns:a16="http://schemas.microsoft.com/office/drawing/2014/main" id="{9CA37E1C-B8D2-48C5-BBCD-CAB5590F65BA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 t="16758" b="11976"/>
          <a:stretch>
            <a:fillRect/>
          </a:stretch>
        </p:blipFill>
        <p:spPr>
          <a:xfrm>
            <a:off x="2809795" y="1079997"/>
            <a:ext cx="4606198" cy="129599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">
            <a:extLst>
              <a:ext uri="{FF2B5EF4-FFF2-40B4-BE49-F238E27FC236}">
                <a16:creationId xmlns:a16="http://schemas.microsoft.com/office/drawing/2014/main" id="{11FAC5AF-AEFF-49A9-95DD-E027ABBFDA15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 t="16214" b="4198"/>
          <a:stretch>
            <a:fillRect/>
          </a:stretch>
        </p:blipFill>
        <p:spPr>
          <a:xfrm>
            <a:off x="2808003" y="2559597"/>
            <a:ext cx="4622401" cy="125640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">
            <a:extLst>
              <a:ext uri="{FF2B5EF4-FFF2-40B4-BE49-F238E27FC236}">
                <a16:creationId xmlns:a16="http://schemas.microsoft.com/office/drawing/2014/main" id="{9C156181-AD28-4646-BBF7-98F4F9E59780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 t="11771" b="5205"/>
          <a:stretch>
            <a:fillRect/>
          </a:stretch>
        </p:blipFill>
        <p:spPr>
          <a:xfrm>
            <a:off x="2820603" y="4032001"/>
            <a:ext cx="4595399" cy="133775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Connecteur droit 5">
            <a:extLst>
              <a:ext uri="{FF2B5EF4-FFF2-40B4-BE49-F238E27FC236}">
                <a16:creationId xmlns:a16="http://schemas.microsoft.com/office/drawing/2014/main" id="{7580B988-7AF3-4EBE-84BE-FDB3033A4B18}"/>
              </a:ext>
            </a:extLst>
          </p:cNvPr>
          <p:cNvSpPr/>
          <p:nvPr/>
        </p:nvSpPr>
        <p:spPr>
          <a:xfrm flipH="1">
            <a:off x="5975997" y="1511996"/>
            <a:ext cx="1799996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E8F243E-BDB1-4179-AC0F-1AFA40743C0B}"/>
              </a:ext>
            </a:extLst>
          </p:cNvPr>
          <p:cNvSpPr txBox="1"/>
          <p:nvPr/>
        </p:nvSpPr>
        <p:spPr>
          <a:xfrm>
            <a:off x="7848002" y="1088282"/>
            <a:ext cx="1511996" cy="71172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NO</a:t>
            </a:r>
            <a:r>
              <a:rPr lang="fr-FR" sz="18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(g), N</a:t>
            </a:r>
            <a:r>
              <a:rPr lang="fr-FR" sz="18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</a:t>
            </a:r>
            <a:r>
              <a:rPr lang="fr-FR" sz="18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4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(g), air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91855E43-39FE-48F0-9F18-6D0F44CBA912}"/>
              </a:ext>
            </a:extLst>
          </p:cNvPr>
          <p:cNvSpPr/>
          <p:nvPr/>
        </p:nvSpPr>
        <p:spPr>
          <a:xfrm>
            <a:off x="935998" y="219958"/>
            <a:ext cx="1727996" cy="71603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w="38157" cap="flat">
            <a:solidFill>
              <a:srgbClr val="C9211E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169F689-D1EA-4B28-B542-1A850F4AE20D}"/>
              </a:ext>
            </a:extLst>
          </p:cNvPr>
          <p:cNvSpPr txBox="1"/>
          <p:nvPr/>
        </p:nvSpPr>
        <p:spPr>
          <a:xfrm>
            <a:off x="1007997" y="1007997"/>
            <a:ext cx="1439997" cy="40283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C9211E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Gaz roux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78C1F0E-74C7-4607-8D00-85EF65315147}"/>
              </a:ext>
            </a:extLst>
          </p:cNvPr>
          <p:cNvSpPr txBox="1"/>
          <p:nvPr/>
        </p:nvSpPr>
        <p:spPr>
          <a:xfrm>
            <a:off x="215999" y="143999"/>
            <a:ext cx="9719998" cy="54611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2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Calcul de la variance v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82FB667-BE26-4BB5-A161-C1B4095C594D}"/>
              </a:ext>
            </a:extLst>
          </p:cNvPr>
          <p:cNvSpPr txBox="1"/>
          <p:nvPr/>
        </p:nvSpPr>
        <p:spPr>
          <a:xfrm>
            <a:off x="215999" y="700201"/>
            <a:ext cx="9503999" cy="10640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Méthode :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v = nombre de paramètres intensifs influençant l’équilibre – nombre de relations entre ces paramètres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3A00D753-CD56-4171-8C62-7DAED0FC49D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79996" y="2061359"/>
            <a:ext cx="4715999" cy="63864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5DD3D45-D669-4DEF-ACBF-1ECBC2AA109E}"/>
              </a:ext>
            </a:extLst>
          </p:cNvPr>
          <p:cNvSpPr txBox="1"/>
          <p:nvPr/>
        </p:nvSpPr>
        <p:spPr>
          <a:xfrm>
            <a:off x="143999" y="2137684"/>
            <a:ext cx="1511996" cy="40283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Exemple :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BDA53B9-2A4F-4F15-9CF1-5B7D3288B568}"/>
              </a:ext>
            </a:extLst>
          </p:cNvPr>
          <p:cNvSpPr txBox="1"/>
          <p:nvPr/>
        </p:nvSpPr>
        <p:spPr>
          <a:xfrm>
            <a:off x="71999" y="2731321"/>
            <a:ext cx="9863998" cy="10640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Paramètres intensifs : 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température T, pression P, fractions molaires x</a:t>
            </a:r>
            <a:r>
              <a:rPr lang="fr-FR" sz="22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g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(NO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 et x</a:t>
            </a:r>
            <a:r>
              <a:rPr lang="fr-FR" sz="22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g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(N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4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Relations : 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1 loi de Guldberg et Waage et</a:t>
            </a:r>
            <a:r>
              <a:rPr lang="fr-FR" sz="22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x</a:t>
            </a:r>
            <a:r>
              <a:rPr lang="fr-FR" sz="22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g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(NO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 + x</a:t>
            </a:r>
            <a:r>
              <a:rPr lang="fr-FR" sz="22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g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(N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4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 = 1</a:t>
            </a:r>
          </a:p>
        </p:txBody>
      </p:sp>
      <p:sp>
        <p:nvSpPr>
          <p:cNvPr id="7" name="Connecteur droit 6">
            <a:extLst>
              <a:ext uri="{FF2B5EF4-FFF2-40B4-BE49-F238E27FC236}">
                <a16:creationId xmlns:a16="http://schemas.microsoft.com/office/drawing/2014/main" id="{73BC3A95-9652-4261-9055-8633B06EBF7A}"/>
              </a:ext>
            </a:extLst>
          </p:cNvPr>
          <p:cNvSpPr/>
          <p:nvPr/>
        </p:nvSpPr>
        <p:spPr>
          <a:xfrm>
            <a:off x="719998" y="4104000"/>
            <a:ext cx="1007997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C9211E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E11AE2E-DBA0-460C-B065-FC36920D21B7}"/>
              </a:ext>
            </a:extLst>
          </p:cNvPr>
          <p:cNvSpPr txBox="1"/>
          <p:nvPr/>
        </p:nvSpPr>
        <p:spPr>
          <a:xfrm>
            <a:off x="1799996" y="3845161"/>
            <a:ext cx="1439997" cy="40283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C9211E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v = 2</a:t>
            </a:r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221BC8A5-916A-4969-9B55-359E638678EF}"/>
              </a:ext>
            </a:extLst>
          </p:cNvPr>
          <p:cNvSpPr/>
          <p:nvPr/>
        </p:nvSpPr>
        <p:spPr>
          <a:xfrm>
            <a:off x="143999" y="647998"/>
            <a:ext cx="9647998" cy="12959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w="38157" cap="flat">
            <a:solidFill>
              <a:srgbClr val="C9211E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0" name="Connecteur droit 9">
            <a:extLst>
              <a:ext uri="{FF2B5EF4-FFF2-40B4-BE49-F238E27FC236}">
                <a16:creationId xmlns:a16="http://schemas.microsoft.com/office/drawing/2014/main" id="{F9E351DA-7DD5-4F02-8F1A-2413414D5B88}"/>
              </a:ext>
            </a:extLst>
          </p:cNvPr>
          <p:cNvSpPr/>
          <p:nvPr/>
        </p:nvSpPr>
        <p:spPr>
          <a:xfrm>
            <a:off x="503998" y="4679999"/>
            <a:ext cx="7344003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5ECCF1E-CC1C-4168-B317-8E05B3A2CCF2}"/>
              </a:ext>
            </a:extLst>
          </p:cNvPr>
          <p:cNvSpPr txBox="1"/>
          <p:nvPr/>
        </p:nvSpPr>
        <p:spPr>
          <a:xfrm>
            <a:off x="7920001" y="4320000"/>
            <a:ext cx="2015995" cy="88724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Nombre de paramètres intensifs fixés</a:t>
            </a:r>
          </a:p>
        </p:txBody>
      </p:sp>
      <p:sp>
        <p:nvSpPr>
          <p:cNvPr id="12" name="Connecteur droit 11">
            <a:extLst>
              <a:ext uri="{FF2B5EF4-FFF2-40B4-BE49-F238E27FC236}">
                <a16:creationId xmlns:a16="http://schemas.microsoft.com/office/drawing/2014/main" id="{BDBFD6CB-FA87-49DF-8524-FD6A1206C6F1}"/>
              </a:ext>
            </a:extLst>
          </p:cNvPr>
          <p:cNvSpPr/>
          <p:nvPr/>
        </p:nvSpPr>
        <p:spPr>
          <a:xfrm>
            <a:off x="4032001" y="4536000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F5E9E7C-AD11-47F7-95EF-2657BA5F8E86}"/>
              </a:ext>
            </a:extLst>
          </p:cNvPr>
          <p:cNvSpPr txBox="1"/>
          <p:nvPr/>
        </p:nvSpPr>
        <p:spPr>
          <a:xfrm>
            <a:off x="3888001" y="4104000"/>
            <a:ext cx="359999" cy="40283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</a:p>
        </p:txBody>
      </p:sp>
      <p:sp>
        <p:nvSpPr>
          <p:cNvPr id="14" name="Forme libre : forme 13">
            <a:extLst>
              <a:ext uri="{FF2B5EF4-FFF2-40B4-BE49-F238E27FC236}">
                <a16:creationId xmlns:a16="http://schemas.microsoft.com/office/drawing/2014/main" id="{84A5F3E4-29CB-40EF-88CC-F5E5651F82E1}"/>
              </a:ext>
            </a:extLst>
          </p:cNvPr>
          <p:cNvSpPr/>
          <p:nvPr/>
        </p:nvSpPr>
        <p:spPr>
          <a:xfrm rot="5400013">
            <a:off x="1742484" y="3404266"/>
            <a:ext cx="215999" cy="2934721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5400"/>
              <a:gd name="f10" fmla="val 16200"/>
              <a:gd name="f11" fmla="val 10800"/>
              <a:gd name="f12" fmla="val -2147483647"/>
              <a:gd name="f13" fmla="val 2147483647"/>
              <a:gd name="f14" fmla="+- 0 0 0"/>
              <a:gd name="f15" fmla="*/ f5 1 21600"/>
              <a:gd name="f16" fmla="*/ f6 1 21600"/>
              <a:gd name="f17" fmla="val f7"/>
              <a:gd name="f18" fmla="val f8"/>
              <a:gd name="f19" fmla="pin 0 f0 5400"/>
              <a:gd name="f20" fmla="pin 0 f1 21600"/>
              <a:gd name="f21" fmla="*/ f14 f2 1"/>
              <a:gd name="f22" fmla="+- f18 0 f17"/>
              <a:gd name="f23" fmla="val f19"/>
              <a:gd name="f24" fmla="val f20"/>
              <a:gd name="f25" fmla="*/ f19 f16 1"/>
              <a:gd name="f26" fmla="*/ 0 f15 1"/>
              <a:gd name="f27" fmla="*/ f20 f16 1"/>
              <a:gd name="f28" fmla="*/ f21 1 f4"/>
              <a:gd name="f29" fmla="*/ f22 1 21600"/>
              <a:gd name="f30" fmla="*/ f23 1 2"/>
              <a:gd name="f31" fmla="+- 21600 0 f23"/>
              <a:gd name="f32" fmla="*/ f23 10000 1"/>
              <a:gd name="f33" fmla="+- f24 0 f23"/>
              <a:gd name="f34" fmla="+- f24 f23 0"/>
              <a:gd name="f35" fmla="+- f28 0 f3"/>
              <a:gd name="f36" fmla="*/ 10800 f29 1"/>
              <a:gd name="f37" fmla="*/ 13800 f29 1"/>
              <a:gd name="f38" fmla="*/ 21600 f29 1"/>
              <a:gd name="f39" fmla="*/ 0 f29 1"/>
              <a:gd name="f40" fmla="+- f24 0 f30"/>
              <a:gd name="f41" fmla="+- f24 f30 0"/>
              <a:gd name="f42" fmla="+- 21600 0 f30"/>
              <a:gd name="f43" fmla="*/ f32 1 31953"/>
              <a:gd name="f44" fmla="+- 21600 0 f43"/>
              <a:gd name="f45" fmla="*/ f36 1 f29"/>
              <a:gd name="f46" fmla="*/ f38 1 f29"/>
              <a:gd name="f47" fmla="*/ f39 1 f29"/>
              <a:gd name="f48" fmla="*/ f37 1 f29"/>
              <a:gd name="f49" fmla="*/ f43 f16 1"/>
              <a:gd name="f50" fmla="*/ f45 f15 1"/>
              <a:gd name="f51" fmla="*/ f48 f15 1"/>
              <a:gd name="f52" fmla="*/ f46 f15 1"/>
              <a:gd name="f53" fmla="*/ f44 f16 1"/>
              <a:gd name="f54" fmla="*/ f47 f16 1"/>
              <a:gd name="f55" fmla="*/ f47 f15 1"/>
              <a:gd name="f56" fmla="*/ f45 f16 1"/>
              <a:gd name="f57" fmla="*/ f46 f16 1"/>
            </a:gdLst>
            <a:ahLst>
              <a:ahXY gdRefY="f0" minY="f7" maxY="f9">
                <a:pos x="f50" y="f25"/>
              </a:ahXY>
              <a:ahXY gdRefY="f1" minY="f7" maxY="f8">
                <a:pos x="f26" y="f2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5">
                <a:pos x="f52" y="f54"/>
              </a:cxn>
              <a:cxn ang="f35">
                <a:pos x="f55" y="f56"/>
              </a:cxn>
              <a:cxn ang="f35">
                <a:pos x="f52" y="f57"/>
              </a:cxn>
            </a:cxnLst>
            <a:rect l="f51" t="f49" r="f52" b="f53"/>
            <a:pathLst>
              <a:path w="21600" h="21600">
                <a:moveTo>
                  <a:pt x="f8" y="f7"/>
                </a:moveTo>
                <a:cubicBezTo>
                  <a:pt x="f10" y="f7"/>
                  <a:pt x="f11" y="f30"/>
                  <a:pt x="f11" y="f23"/>
                </a:cubicBezTo>
                <a:lnTo>
                  <a:pt x="f11" y="f33"/>
                </a:lnTo>
                <a:cubicBezTo>
                  <a:pt x="f11" y="f40"/>
                  <a:pt x="f9" y="f24"/>
                  <a:pt x="f7" y="f24"/>
                </a:cubicBezTo>
                <a:cubicBezTo>
                  <a:pt x="f9" y="f24"/>
                  <a:pt x="f11" y="f41"/>
                  <a:pt x="f11" y="f34"/>
                </a:cubicBezTo>
                <a:lnTo>
                  <a:pt x="f11" y="f31"/>
                </a:lnTo>
                <a:cubicBezTo>
                  <a:pt x="f11" y="f42"/>
                  <a:pt x="f10" y="f8"/>
                  <a:pt x="f8" y="f8"/>
                </a:cubicBez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5" name="Forme libre : forme 14">
            <a:extLst>
              <a:ext uri="{FF2B5EF4-FFF2-40B4-BE49-F238E27FC236}">
                <a16:creationId xmlns:a16="http://schemas.microsoft.com/office/drawing/2014/main" id="{C5408722-0870-4524-BB28-6DC41F404894}"/>
              </a:ext>
            </a:extLst>
          </p:cNvPr>
          <p:cNvSpPr/>
          <p:nvPr/>
        </p:nvSpPr>
        <p:spPr>
          <a:xfrm rot="5400013">
            <a:off x="6204208" y="3320638"/>
            <a:ext cx="215999" cy="3006722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5400"/>
              <a:gd name="f10" fmla="val 16200"/>
              <a:gd name="f11" fmla="val 10800"/>
              <a:gd name="f12" fmla="val -2147483647"/>
              <a:gd name="f13" fmla="val 2147483647"/>
              <a:gd name="f14" fmla="+- 0 0 0"/>
              <a:gd name="f15" fmla="*/ f5 1 21600"/>
              <a:gd name="f16" fmla="*/ f6 1 21600"/>
              <a:gd name="f17" fmla="val f7"/>
              <a:gd name="f18" fmla="val f8"/>
              <a:gd name="f19" fmla="pin 0 f0 5400"/>
              <a:gd name="f20" fmla="pin 0 f1 21600"/>
              <a:gd name="f21" fmla="*/ f14 f2 1"/>
              <a:gd name="f22" fmla="+- f18 0 f17"/>
              <a:gd name="f23" fmla="val f19"/>
              <a:gd name="f24" fmla="val f20"/>
              <a:gd name="f25" fmla="*/ f19 f16 1"/>
              <a:gd name="f26" fmla="*/ 0 f15 1"/>
              <a:gd name="f27" fmla="*/ f20 f16 1"/>
              <a:gd name="f28" fmla="*/ f21 1 f4"/>
              <a:gd name="f29" fmla="*/ f22 1 21600"/>
              <a:gd name="f30" fmla="*/ f23 1 2"/>
              <a:gd name="f31" fmla="+- 21600 0 f23"/>
              <a:gd name="f32" fmla="*/ f23 10000 1"/>
              <a:gd name="f33" fmla="+- f24 0 f23"/>
              <a:gd name="f34" fmla="+- f24 f23 0"/>
              <a:gd name="f35" fmla="+- f28 0 f3"/>
              <a:gd name="f36" fmla="*/ 10800 f29 1"/>
              <a:gd name="f37" fmla="*/ 13800 f29 1"/>
              <a:gd name="f38" fmla="*/ 21600 f29 1"/>
              <a:gd name="f39" fmla="*/ 0 f29 1"/>
              <a:gd name="f40" fmla="+- f24 0 f30"/>
              <a:gd name="f41" fmla="+- f24 f30 0"/>
              <a:gd name="f42" fmla="+- 21600 0 f30"/>
              <a:gd name="f43" fmla="*/ f32 1 31953"/>
              <a:gd name="f44" fmla="+- 21600 0 f43"/>
              <a:gd name="f45" fmla="*/ f36 1 f29"/>
              <a:gd name="f46" fmla="*/ f38 1 f29"/>
              <a:gd name="f47" fmla="*/ f39 1 f29"/>
              <a:gd name="f48" fmla="*/ f37 1 f29"/>
              <a:gd name="f49" fmla="*/ f43 f16 1"/>
              <a:gd name="f50" fmla="*/ f45 f15 1"/>
              <a:gd name="f51" fmla="*/ f48 f15 1"/>
              <a:gd name="f52" fmla="*/ f46 f15 1"/>
              <a:gd name="f53" fmla="*/ f44 f16 1"/>
              <a:gd name="f54" fmla="*/ f47 f16 1"/>
              <a:gd name="f55" fmla="*/ f47 f15 1"/>
              <a:gd name="f56" fmla="*/ f45 f16 1"/>
              <a:gd name="f57" fmla="*/ f46 f16 1"/>
            </a:gdLst>
            <a:ahLst>
              <a:ahXY gdRefY="f0" minY="f7" maxY="f9">
                <a:pos x="f50" y="f25"/>
              </a:ahXY>
              <a:ahXY gdRefY="f1" minY="f7" maxY="f8">
                <a:pos x="f26" y="f2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5">
                <a:pos x="f52" y="f54"/>
              </a:cxn>
              <a:cxn ang="f35">
                <a:pos x="f55" y="f56"/>
              </a:cxn>
              <a:cxn ang="f35">
                <a:pos x="f52" y="f57"/>
              </a:cxn>
            </a:cxnLst>
            <a:rect l="f51" t="f49" r="f52" b="f53"/>
            <a:pathLst>
              <a:path w="21600" h="21600">
                <a:moveTo>
                  <a:pt x="f8" y="f7"/>
                </a:moveTo>
                <a:cubicBezTo>
                  <a:pt x="f10" y="f7"/>
                  <a:pt x="f11" y="f30"/>
                  <a:pt x="f11" y="f23"/>
                </a:cubicBezTo>
                <a:lnTo>
                  <a:pt x="f11" y="f33"/>
                </a:lnTo>
                <a:cubicBezTo>
                  <a:pt x="f11" y="f40"/>
                  <a:pt x="f9" y="f24"/>
                  <a:pt x="f7" y="f24"/>
                </a:cubicBezTo>
                <a:cubicBezTo>
                  <a:pt x="f9" y="f24"/>
                  <a:pt x="f11" y="f41"/>
                  <a:pt x="f11" y="f34"/>
                </a:cubicBezTo>
                <a:lnTo>
                  <a:pt x="f11" y="f31"/>
                </a:lnTo>
                <a:cubicBezTo>
                  <a:pt x="f11" y="f42"/>
                  <a:pt x="f10" y="f8"/>
                  <a:pt x="f8" y="f8"/>
                </a:cubicBez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6" name="Forme libre : forme 15">
            <a:extLst>
              <a:ext uri="{FF2B5EF4-FFF2-40B4-BE49-F238E27FC236}">
                <a16:creationId xmlns:a16="http://schemas.microsoft.com/office/drawing/2014/main" id="{632BBC74-4F94-4401-8DD4-2F41B2E34B91}"/>
              </a:ext>
            </a:extLst>
          </p:cNvPr>
          <p:cNvSpPr/>
          <p:nvPr/>
        </p:nvSpPr>
        <p:spPr>
          <a:xfrm rot="5400013">
            <a:off x="3919292" y="4505668"/>
            <a:ext cx="215999" cy="919429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5400"/>
              <a:gd name="f10" fmla="val 16200"/>
              <a:gd name="f11" fmla="val 10800"/>
              <a:gd name="f12" fmla="val -2147483647"/>
              <a:gd name="f13" fmla="val 2147483647"/>
              <a:gd name="f14" fmla="+- 0 0 0"/>
              <a:gd name="f15" fmla="*/ f5 1 21600"/>
              <a:gd name="f16" fmla="*/ f6 1 21600"/>
              <a:gd name="f17" fmla="val f7"/>
              <a:gd name="f18" fmla="val f8"/>
              <a:gd name="f19" fmla="pin 0 f0 5400"/>
              <a:gd name="f20" fmla="pin 0 f1 21600"/>
              <a:gd name="f21" fmla="*/ f14 f2 1"/>
              <a:gd name="f22" fmla="+- f18 0 f17"/>
              <a:gd name="f23" fmla="val f19"/>
              <a:gd name="f24" fmla="val f20"/>
              <a:gd name="f25" fmla="*/ f19 f16 1"/>
              <a:gd name="f26" fmla="*/ 0 f15 1"/>
              <a:gd name="f27" fmla="*/ f20 f16 1"/>
              <a:gd name="f28" fmla="*/ f21 1 f4"/>
              <a:gd name="f29" fmla="*/ f22 1 21600"/>
              <a:gd name="f30" fmla="*/ f23 1 2"/>
              <a:gd name="f31" fmla="+- 21600 0 f23"/>
              <a:gd name="f32" fmla="*/ f23 10000 1"/>
              <a:gd name="f33" fmla="+- f24 0 f23"/>
              <a:gd name="f34" fmla="+- f24 f23 0"/>
              <a:gd name="f35" fmla="+- f28 0 f3"/>
              <a:gd name="f36" fmla="*/ 10800 f29 1"/>
              <a:gd name="f37" fmla="*/ 13800 f29 1"/>
              <a:gd name="f38" fmla="*/ 21600 f29 1"/>
              <a:gd name="f39" fmla="*/ 0 f29 1"/>
              <a:gd name="f40" fmla="+- f24 0 f30"/>
              <a:gd name="f41" fmla="+- f24 f30 0"/>
              <a:gd name="f42" fmla="+- 21600 0 f30"/>
              <a:gd name="f43" fmla="*/ f32 1 31953"/>
              <a:gd name="f44" fmla="+- 21600 0 f43"/>
              <a:gd name="f45" fmla="*/ f36 1 f29"/>
              <a:gd name="f46" fmla="*/ f38 1 f29"/>
              <a:gd name="f47" fmla="*/ f39 1 f29"/>
              <a:gd name="f48" fmla="*/ f37 1 f29"/>
              <a:gd name="f49" fmla="*/ f43 f16 1"/>
              <a:gd name="f50" fmla="*/ f45 f15 1"/>
              <a:gd name="f51" fmla="*/ f48 f15 1"/>
              <a:gd name="f52" fmla="*/ f46 f15 1"/>
              <a:gd name="f53" fmla="*/ f44 f16 1"/>
              <a:gd name="f54" fmla="*/ f47 f16 1"/>
              <a:gd name="f55" fmla="*/ f47 f15 1"/>
              <a:gd name="f56" fmla="*/ f45 f16 1"/>
              <a:gd name="f57" fmla="*/ f46 f16 1"/>
            </a:gdLst>
            <a:ahLst>
              <a:ahXY gdRefY="f0" minY="f7" maxY="f9">
                <a:pos x="f50" y="f25"/>
              </a:ahXY>
              <a:ahXY gdRefY="f1" minY="f7" maxY="f8">
                <a:pos x="f26" y="f2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5">
                <a:pos x="f52" y="f54"/>
              </a:cxn>
              <a:cxn ang="f35">
                <a:pos x="f55" y="f56"/>
              </a:cxn>
              <a:cxn ang="f35">
                <a:pos x="f52" y="f57"/>
              </a:cxn>
            </a:cxnLst>
            <a:rect l="f51" t="f49" r="f52" b="f53"/>
            <a:pathLst>
              <a:path w="21600" h="21600">
                <a:moveTo>
                  <a:pt x="f8" y="f7"/>
                </a:moveTo>
                <a:cubicBezTo>
                  <a:pt x="f10" y="f7"/>
                  <a:pt x="f11" y="f30"/>
                  <a:pt x="f11" y="f23"/>
                </a:cubicBezTo>
                <a:lnTo>
                  <a:pt x="f11" y="f33"/>
                </a:lnTo>
                <a:cubicBezTo>
                  <a:pt x="f11" y="f40"/>
                  <a:pt x="f9" y="f24"/>
                  <a:pt x="f7" y="f24"/>
                </a:cubicBezTo>
                <a:cubicBezTo>
                  <a:pt x="f9" y="f24"/>
                  <a:pt x="f11" y="f41"/>
                  <a:pt x="f11" y="f34"/>
                </a:cubicBezTo>
                <a:lnTo>
                  <a:pt x="f11" y="f31"/>
                </a:lnTo>
                <a:cubicBezTo>
                  <a:pt x="f11" y="f42"/>
                  <a:pt x="f10" y="f8"/>
                  <a:pt x="f8" y="f8"/>
                </a:cubicBez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F3E877B8-6148-4107-815D-CC1E781E3CB6}"/>
              </a:ext>
            </a:extLst>
          </p:cNvPr>
          <p:cNvSpPr txBox="1"/>
          <p:nvPr/>
        </p:nvSpPr>
        <p:spPr>
          <a:xfrm>
            <a:off x="625779" y="4987295"/>
            <a:ext cx="2475360" cy="62178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Plusieurs équilibres différents atteignables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C4C0B47-F23A-4EF8-B5EE-91AC34FACB8D}"/>
              </a:ext>
            </a:extLst>
          </p:cNvPr>
          <p:cNvSpPr txBox="1"/>
          <p:nvPr/>
        </p:nvSpPr>
        <p:spPr>
          <a:xfrm>
            <a:off x="5196734" y="4899668"/>
            <a:ext cx="2687267" cy="3563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Aucun équilibre possible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97AD42A-3444-4D50-80EF-196C8BD010E3}"/>
              </a:ext>
            </a:extLst>
          </p:cNvPr>
          <p:cNvSpPr txBox="1"/>
          <p:nvPr/>
        </p:nvSpPr>
        <p:spPr>
          <a:xfrm>
            <a:off x="3456002" y="5013719"/>
            <a:ext cx="1241270" cy="62178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Équilibre déterminé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F0B0FE3-2E63-4FA2-9185-C60E4757DCA7}"/>
              </a:ext>
            </a:extLst>
          </p:cNvPr>
          <p:cNvSpPr txBox="1"/>
          <p:nvPr/>
        </p:nvSpPr>
        <p:spPr>
          <a:xfrm>
            <a:off x="71999" y="71999"/>
            <a:ext cx="9863998" cy="4593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6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Le gaz roux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E17101CE-8D66-40CE-B462-11731FA8C8E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31999" y="1334877"/>
            <a:ext cx="2808003" cy="320112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">
            <a:extLst>
              <a:ext uri="{FF2B5EF4-FFF2-40B4-BE49-F238E27FC236}">
                <a16:creationId xmlns:a16="http://schemas.microsoft.com/office/drawing/2014/main" id="{CDF9B35B-F893-4842-9680-02AB45831BB2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545997" y="791998"/>
            <a:ext cx="6220443" cy="93599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">
            <a:extLst>
              <a:ext uri="{FF2B5EF4-FFF2-40B4-BE49-F238E27FC236}">
                <a16:creationId xmlns:a16="http://schemas.microsoft.com/office/drawing/2014/main" id="{14CDF3EB-A676-4EC9-B601-546FAF41FABA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5129384" y="2935438"/>
            <a:ext cx="4268519" cy="252036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">
            <a:extLst>
              <a:ext uri="{FF2B5EF4-FFF2-40B4-BE49-F238E27FC236}">
                <a16:creationId xmlns:a16="http://schemas.microsoft.com/office/drawing/2014/main" id="{510BB75D-2A93-4444-B20F-B061DC35B27A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6316556" y="1871639"/>
            <a:ext cx="1531437" cy="72036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4C2E949-09ED-45CC-B653-85ACDF1CD80F}"/>
              </a:ext>
            </a:extLst>
          </p:cNvPr>
          <p:cNvSpPr txBox="1"/>
          <p:nvPr/>
        </p:nvSpPr>
        <p:spPr>
          <a:xfrm>
            <a:off x="3600001" y="1871996"/>
            <a:ext cx="2056005" cy="62178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Avant perturbation (équilibre) :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7EC844C1-2F36-4535-A60E-330EB8574480}"/>
              </a:ext>
            </a:extLst>
          </p:cNvPr>
          <p:cNvSpPr/>
          <p:nvPr/>
        </p:nvSpPr>
        <p:spPr>
          <a:xfrm>
            <a:off x="6263996" y="1871996"/>
            <a:ext cx="1583996" cy="71999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w="38157" cap="flat">
            <a:solidFill>
              <a:srgbClr val="FF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44D61DB-D207-46DD-90DC-E9930782F427}"/>
              </a:ext>
            </a:extLst>
          </p:cNvPr>
          <p:cNvSpPr txBox="1"/>
          <p:nvPr/>
        </p:nvSpPr>
        <p:spPr>
          <a:xfrm>
            <a:off x="2880003" y="3024003"/>
            <a:ext cx="2160309" cy="62178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Après perturbation (à l’équilibre) 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D19A3A4-AACC-41AB-A898-47362928043E}"/>
              </a:ext>
            </a:extLst>
          </p:cNvPr>
          <p:cNvSpPr txBox="1"/>
          <p:nvPr/>
        </p:nvSpPr>
        <p:spPr>
          <a:xfrm>
            <a:off x="251819" y="30062"/>
            <a:ext cx="9575999" cy="43019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Potentiels chimiques (influence de la pression négligée)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6345ADFC-AAD3-4FAA-A510-63B1518C2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032480"/>
              </p:ext>
            </p:extLst>
          </p:nvPr>
        </p:nvGraphicFramePr>
        <p:xfrm>
          <a:off x="71999" y="526527"/>
          <a:ext cx="9935640" cy="5070352"/>
        </p:xfrm>
        <a:graphic>
          <a:graphicData uri="http://schemas.openxmlformats.org/drawingml/2006/table">
            <a:tbl>
              <a:tblPr firstRow="1" firstCol="1">
                <a:effectLst/>
                <a:tableStyleId>{88A5C592-7FC1-4E80-BC12-10190CDC2498}</a:tableStyleId>
              </a:tblPr>
              <a:tblGrid>
                <a:gridCol w="1931761">
                  <a:extLst>
                    <a:ext uri="{9D8B030D-6E8A-4147-A177-3AD203B41FA5}">
                      <a16:colId xmlns:a16="http://schemas.microsoft.com/office/drawing/2014/main" val="2190036283"/>
                    </a:ext>
                  </a:extLst>
                </a:gridCol>
                <a:gridCol w="3764520">
                  <a:extLst>
                    <a:ext uri="{9D8B030D-6E8A-4147-A177-3AD203B41FA5}">
                      <a16:colId xmlns:a16="http://schemas.microsoft.com/office/drawing/2014/main" val="3147641854"/>
                    </a:ext>
                  </a:extLst>
                </a:gridCol>
                <a:gridCol w="2916716">
                  <a:extLst>
                    <a:ext uri="{9D8B030D-6E8A-4147-A177-3AD203B41FA5}">
                      <a16:colId xmlns:a16="http://schemas.microsoft.com/office/drawing/2014/main" val="2590372179"/>
                    </a:ext>
                  </a:extLst>
                </a:gridCol>
                <a:gridCol w="1322643">
                  <a:extLst>
                    <a:ext uri="{9D8B030D-6E8A-4147-A177-3AD203B41FA5}">
                      <a16:colId xmlns:a16="http://schemas.microsoft.com/office/drawing/2014/main" val="365300428"/>
                    </a:ext>
                  </a:extLst>
                </a:gridCol>
              </a:tblGrid>
              <a:tr h="715316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2000"/>
                      </a:pPr>
                      <a:r>
                        <a:rPr lang="fr-FR" sz="2000" b="0" i="0" u="none" strike="noStrike" kern="1200" cap="none">
                          <a:latin typeface="Liberation Sans" pitchFamily="18"/>
                          <a:ea typeface="Microsoft YaHei" pitchFamily="2"/>
                          <a:cs typeface="Lucida Sans" pitchFamily="2"/>
                        </a:rPr>
                        <a:t>Potentiel chimique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2000"/>
                      </a:pPr>
                      <a:r>
                        <a:rPr lang="fr-FR" sz="2000" b="0" i="0" u="none" strike="noStrike" kern="1200" cap="none">
                          <a:latin typeface="Liberation Sans" pitchFamily="18"/>
                          <a:ea typeface="Microsoft YaHei" pitchFamily="2"/>
                          <a:cs typeface="Lucida Sans" pitchFamily="2"/>
                        </a:rPr>
                        <a:t>État 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2000"/>
                      </a:pPr>
                      <a:r>
                        <a:rPr lang="fr-FR" sz="2000" b="0" i="0" u="none" strike="noStrike" kern="1200" cap="none">
                          <a:latin typeface="Liberation Sans" pitchFamily="18"/>
                          <a:ea typeface="Microsoft YaHei" pitchFamily="2"/>
                          <a:cs typeface="Lucida Sans" pitchFamily="2"/>
                        </a:rPr>
                        <a:t>Activité chimique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870132"/>
                  </a:ext>
                </a:extLst>
              </a:tr>
              <a:tr h="86687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2000" b="0" i="0" u="none" strike="noStrike" kern="1200" cap="none">
                          <a:latin typeface="Liberation Sans" pitchFamily="18"/>
                          <a:ea typeface="Microsoft YaHei" pitchFamily="2"/>
                          <a:cs typeface="Lucida Sans" pitchFamily="2"/>
                        </a:rPr>
                        <a:t>Corps pur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620148"/>
                  </a:ext>
                </a:extLst>
              </a:tr>
              <a:tr h="86687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2000" b="0" i="0" u="none" strike="noStrike" kern="1200" cap="none">
                          <a:latin typeface="Liberation Sans" pitchFamily="18"/>
                          <a:ea typeface="Microsoft YaHei" pitchFamily="2"/>
                          <a:cs typeface="Lucida Sans" pitchFamily="2"/>
                        </a:rPr>
                        <a:t>Mélange idéal de gaz parfaits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013933"/>
                  </a:ext>
                </a:extLst>
              </a:tr>
              <a:tr h="921239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2000" b="0" i="0" u="none" strike="noStrike" kern="1200" cap="none">
                          <a:latin typeface="Liberation Sans" pitchFamily="18"/>
                          <a:ea typeface="Microsoft YaHei" pitchFamily="2"/>
                          <a:cs typeface="Lucida Sans" pitchFamily="2"/>
                        </a:rPr>
                        <a:t>Mélange de phases condensées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784659"/>
                  </a:ext>
                </a:extLst>
              </a:tr>
              <a:tr h="152567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2000" b="0" i="0" u="none" strike="noStrike" kern="1200" cap="none">
                          <a:latin typeface="Liberation Sans" pitchFamily="18"/>
                          <a:ea typeface="Microsoft YaHei" pitchFamily="2"/>
                          <a:cs typeface="Lucida Sans" pitchFamily="2"/>
                        </a:rPr>
                        <a:t>Solution aqueuse diluée : solvant, puis soluté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 dirty="0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 dirty="0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cap="none" dirty="0">
                        <a:latin typeface="Liberation Sans" pitchFamily="18"/>
                        <a:ea typeface="Microsoft YaHei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74618"/>
                  </a:ext>
                </a:extLst>
              </a:tr>
            </a:tbl>
          </a:graphicData>
        </a:graphic>
      </p:graphicFrame>
      <p:pic>
        <p:nvPicPr>
          <p:cNvPr id="4" name="">
            <a:extLst>
              <a:ext uri="{FF2B5EF4-FFF2-40B4-BE49-F238E27FC236}">
                <a16:creationId xmlns:a16="http://schemas.microsoft.com/office/drawing/2014/main" id="{90FAA3BF-C33B-4D9A-B398-D1095B112AE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087995" y="1462525"/>
            <a:ext cx="3600001" cy="42372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">
            <a:extLst>
              <a:ext uri="{FF2B5EF4-FFF2-40B4-BE49-F238E27FC236}">
                <a16:creationId xmlns:a16="http://schemas.microsoft.com/office/drawing/2014/main" id="{C454C3B7-928D-4D9D-99AD-EF4B30DE4BE9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026081" y="2182533"/>
            <a:ext cx="3733915" cy="66095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">
            <a:extLst>
              <a:ext uri="{FF2B5EF4-FFF2-40B4-BE49-F238E27FC236}">
                <a16:creationId xmlns:a16="http://schemas.microsoft.com/office/drawing/2014/main" id="{7BA1E11A-7028-40B3-998E-76A81159115C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2040840" y="3076770"/>
            <a:ext cx="3647157" cy="47375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">
            <a:extLst>
              <a:ext uri="{FF2B5EF4-FFF2-40B4-BE49-F238E27FC236}">
                <a16:creationId xmlns:a16="http://schemas.microsoft.com/office/drawing/2014/main" id="{F45E9BD6-7FB8-4314-9197-F1216506B929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2275923" y="3982529"/>
            <a:ext cx="3052084" cy="57599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">
            <a:extLst>
              <a:ext uri="{FF2B5EF4-FFF2-40B4-BE49-F238E27FC236}">
                <a16:creationId xmlns:a16="http://schemas.microsoft.com/office/drawing/2014/main" id="{C311B96F-9CE8-4F76-8432-0AD8FE1CE4EC}"/>
              </a:ext>
            </a:extLst>
          </p:cNvPr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2015995" y="4612532"/>
            <a:ext cx="3742200" cy="73800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">
            <a:extLst>
              <a:ext uri="{FF2B5EF4-FFF2-40B4-BE49-F238E27FC236}">
                <a16:creationId xmlns:a16="http://schemas.microsoft.com/office/drawing/2014/main" id="{38C7CB79-3EBB-4923-AF7B-E5689C74D772}"/>
              </a:ext>
            </a:extLst>
          </p:cNvPr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8856000" y="1318525"/>
            <a:ext cx="1087559" cy="50399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">
            <a:extLst>
              <a:ext uri="{FF2B5EF4-FFF2-40B4-BE49-F238E27FC236}">
                <a16:creationId xmlns:a16="http://schemas.microsoft.com/office/drawing/2014/main" id="{8BFE1D46-BE6F-4F1B-8E1F-8EEC5FDF2107}"/>
              </a:ext>
            </a:extLst>
          </p:cNvPr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8848438" y="3982529"/>
            <a:ext cx="1087559" cy="50399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">
            <a:extLst>
              <a:ext uri="{FF2B5EF4-FFF2-40B4-BE49-F238E27FC236}">
                <a16:creationId xmlns:a16="http://schemas.microsoft.com/office/drawing/2014/main" id="{C80E3D09-EF72-4FCC-B7A0-D51A4DFA7AE0}"/>
              </a:ext>
            </a:extLst>
          </p:cNvPr>
          <p:cNvPicPr>
            <a:picLocks noChangeAspect="1"/>
          </p:cNvPicPr>
          <p:nvPr/>
        </p:nvPicPr>
        <p:blipFill>
          <a:blip r:embed="rId9">
            <a:lum/>
            <a:alphaModFix/>
          </a:blip>
          <a:srcRect/>
          <a:stretch>
            <a:fillRect/>
          </a:stretch>
        </p:blipFill>
        <p:spPr>
          <a:xfrm>
            <a:off x="8712000" y="2182533"/>
            <a:ext cx="1295284" cy="71999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">
            <a:extLst>
              <a:ext uri="{FF2B5EF4-FFF2-40B4-BE49-F238E27FC236}">
                <a16:creationId xmlns:a16="http://schemas.microsoft.com/office/drawing/2014/main" id="{D04619E0-4EA8-4601-AE77-42CA49587C6F}"/>
              </a:ext>
            </a:extLst>
          </p:cNvPr>
          <p:cNvPicPr>
            <a:picLocks noChangeAspect="1"/>
          </p:cNvPicPr>
          <p:nvPr/>
        </p:nvPicPr>
        <p:blipFill>
          <a:blip r:embed="rId10">
            <a:lum/>
            <a:alphaModFix/>
          </a:blip>
          <a:srcRect/>
          <a:stretch>
            <a:fillRect/>
          </a:stretch>
        </p:blipFill>
        <p:spPr>
          <a:xfrm>
            <a:off x="8784000" y="3123213"/>
            <a:ext cx="1223284" cy="42731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">
            <a:extLst>
              <a:ext uri="{FF2B5EF4-FFF2-40B4-BE49-F238E27FC236}">
                <a16:creationId xmlns:a16="http://schemas.microsoft.com/office/drawing/2014/main" id="{E5B990C3-46BC-4CCE-B420-296E78C83C3E}"/>
              </a:ext>
            </a:extLst>
          </p:cNvPr>
          <p:cNvPicPr>
            <a:picLocks noChangeAspect="1"/>
          </p:cNvPicPr>
          <p:nvPr/>
        </p:nvPicPr>
        <p:blipFill>
          <a:blip r:embed="rId11">
            <a:lum/>
            <a:alphaModFix/>
          </a:blip>
          <a:srcRect/>
          <a:stretch>
            <a:fillRect/>
          </a:stretch>
        </p:blipFill>
        <p:spPr>
          <a:xfrm>
            <a:off x="8784000" y="4558528"/>
            <a:ext cx="1151997" cy="71999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3DE4316F-9EDC-438F-A3F7-8D72358399F8}"/>
              </a:ext>
            </a:extLst>
          </p:cNvPr>
          <p:cNvSpPr/>
          <p:nvPr/>
        </p:nvSpPr>
        <p:spPr>
          <a:xfrm flipV="1">
            <a:off x="8136002" y="2484004"/>
            <a:ext cx="935998" cy="431999"/>
          </a:xfrm>
          <a:custGeom>
            <a:avLst>
              <a:gd name="f0" fmla="val 54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val f6"/>
              <a:gd name="f15" fmla="val f7"/>
              <a:gd name="f16" fmla="pin 0 f0 10800"/>
              <a:gd name="f17" fmla="*/ f11 f1 1"/>
              <a:gd name="f18" fmla="+- f15 0 f14"/>
              <a:gd name="f19" fmla="val f16"/>
              <a:gd name="f20" fmla="*/ f16 f12 1"/>
              <a:gd name="f21" fmla="*/ 21600 f13 1"/>
              <a:gd name="f22" fmla="*/ f17 1 f3"/>
              <a:gd name="f23" fmla="*/ f18 1 21600"/>
              <a:gd name="f24" fmla="+- 21600 0 f19"/>
              <a:gd name="f25" fmla="*/ f19 10 1"/>
              <a:gd name="f26" fmla="*/ f19 1 2"/>
              <a:gd name="f27" fmla="+- f22 0 f2"/>
              <a:gd name="f28" fmla="*/ 10800 f23 1"/>
              <a:gd name="f29" fmla="*/ 21600 f23 1"/>
              <a:gd name="f30" fmla="*/ 0 f23 1"/>
              <a:gd name="f31" fmla="*/ f25 1 18"/>
              <a:gd name="f32" fmla="+- 21600 0 f26"/>
              <a:gd name="f33" fmla="*/ f26 f12 1"/>
              <a:gd name="f34" fmla="+- f31 1750 0"/>
              <a:gd name="f35" fmla="*/ f28 1 f23"/>
              <a:gd name="f36" fmla="*/ f29 1 f23"/>
              <a:gd name="f37" fmla="*/ f30 1 f23"/>
              <a:gd name="f38" fmla="*/ f32 f12 1"/>
              <a:gd name="f39" fmla="+- 21600 0 f34"/>
              <a:gd name="f40" fmla="*/ f34 f12 1"/>
              <a:gd name="f41" fmla="*/ f34 f13 1"/>
              <a:gd name="f42" fmla="*/ f35 f13 1"/>
              <a:gd name="f43" fmla="*/ f35 f12 1"/>
              <a:gd name="f44" fmla="*/ f36 f13 1"/>
              <a:gd name="f45" fmla="*/ f37 f13 1"/>
              <a:gd name="f46" fmla="*/ f39 f12 1"/>
              <a:gd name="f47" fmla="*/ f39 f13 1"/>
            </a:gdLst>
            <a:ahLst>
              <a:ahXY gdRefX="f0" minX="f6" maxX="f8">
                <a:pos x="f20" y="f21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8" y="f42"/>
              </a:cxn>
              <a:cxn ang="f27">
                <a:pos x="f43" y="f44"/>
              </a:cxn>
              <a:cxn ang="f27">
                <a:pos x="f33" y="f42"/>
              </a:cxn>
              <a:cxn ang="f27">
                <a:pos x="f43" y="f45"/>
              </a:cxn>
            </a:cxnLst>
            <a:rect l="f40" t="f41" r="f46" b="f47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24" y="f7"/>
                </a:lnTo>
                <a:lnTo>
                  <a:pt x="f19" y="f7"/>
                </a:lnTo>
                <a:close/>
              </a:path>
            </a:pathLst>
          </a:custGeom>
          <a:solidFill>
            <a:srgbClr val="2A6099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BF8EDBAE-FC4F-4C05-B880-64D0F1FCB393}"/>
              </a:ext>
            </a:extLst>
          </p:cNvPr>
          <p:cNvSpPr/>
          <p:nvPr/>
        </p:nvSpPr>
        <p:spPr>
          <a:xfrm flipV="1">
            <a:off x="4392000" y="2445837"/>
            <a:ext cx="935998" cy="431999"/>
          </a:xfrm>
          <a:custGeom>
            <a:avLst>
              <a:gd name="f0" fmla="val 54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val f6"/>
              <a:gd name="f15" fmla="val f7"/>
              <a:gd name="f16" fmla="pin 0 f0 10800"/>
              <a:gd name="f17" fmla="*/ f11 f1 1"/>
              <a:gd name="f18" fmla="+- f15 0 f14"/>
              <a:gd name="f19" fmla="val f16"/>
              <a:gd name="f20" fmla="*/ f16 f12 1"/>
              <a:gd name="f21" fmla="*/ 21600 f13 1"/>
              <a:gd name="f22" fmla="*/ f17 1 f3"/>
              <a:gd name="f23" fmla="*/ f18 1 21600"/>
              <a:gd name="f24" fmla="+- 21600 0 f19"/>
              <a:gd name="f25" fmla="*/ f19 10 1"/>
              <a:gd name="f26" fmla="*/ f19 1 2"/>
              <a:gd name="f27" fmla="+- f22 0 f2"/>
              <a:gd name="f28" fmla="*/ 10800 f23 1"/>
              <a:gd name="f29" fmla="*/ 21600 f23 1"/>
              <a:gd name="f30" fmla="*/ 0 f23 1"/>
              <a:gd name="f31" fmla="*/ f25 1 18"/>
              <a:gd name="f32" fmla="+- 21600 0 f26"/>
              <a:gd name="f33" fmla="*/ f26 f12 1"/>
              <a:gd name="f34" fmla="+- f31 1750 0"/>
              <a:gd name="f35" fmla="*/ f28 1 f23"/>
              <a:gd name="f36" fmla="*/ f29 1 f23"/>
              <a:gd name="f37" fmla="*/ f30 1 f23"/>
              <a:gd name="f38" fmla="*/ f32 f12 1"/>
              <a:gd name="f39" fmla="+- 21600 0 f34"/>
              <a:gd name="f40" fmla="*/ f34 f12 1"/>
              <a:gd name="f41" fmla="*/ f34 f13 1"/>
              <a:gd name="f42" fmla="*/ f35 f13 1"/>
              <a:gd name="f43" fmla="*/ f35 f12 1"/>
              <a:gd name="f44" fmla="*/ f36 f13 1"/>
              <a:gd name="f45" fmla="*/ f37 f13 1"/>
              <a:gd name="f46" fmla="*/ f39 f12 1"/>
              <a:gd name="f47" fmla="*/ f39 f13 1"/>
            </a:gdLst>
            <a:ahLst>
              <a:ahXY gdRefX="f0" minX="f6" maxX="f8">
                <a:pos x="f20" y="f21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8" y="f42"/>
              </a:cxn>
              <a:cxn ang="f27">
                <a:pos x="f43" y="f44"/>
              </a:cxn>
              <a:cxn ang="f27">
                <a:pos x="f33" y="f42"/>
              </a:cxn>
              <a:cxn ang="f27">
                <a:pos x="f43" y="f45"/>
              </a:cxn>
            </a:cxnLst>
            <a:rect l="f40" t="f41" r="f46" b="f47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24" y="f7"/>
                </a:lnTo>
                <a:lnTo>
                  <a:pt x="f19" y="f7"/>
                </a:lnTo>
                <a:close/>
              </a:path>
            </a:pathLst>
          </a:custGeom>
          <a:solidFill>
            <a:srgbClr val="FFBF00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2F51B46-6F5C-48F9-8AE0-C65EA7588CF9}"/>
              </a:ext>
            </a:extLst>
          </p:cNvPr>
          <p:cNvSpPr txBox="1"/>
          <p:nvPr/>
        </p:nvSpPr>
        <p:spPr>
          <a:xfrm>
            <a:off x="143999" y="3250435"/>
            <a:ext cx="2303996" cy="115270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25 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mL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de (H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3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, Cl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 à 1.10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-3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mol/L 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 (l) ; bleu de bromothymol (BBT)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C9F9554-FB21-4F91-A144-36F190570E37}"/>
              </a:ext>
            </a:extLst>
          </p:cNvPr>
          <p:cNvSpPr txBox="1"/>
          <p:nvPr/>
        </p:nvSpPr>
        <p:spPr>
          <a:xfrm>
            <a:off x="359999" y="1187997"/>
            <a:ext cx="1871996" cy="602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État initial (t=0</a:t>
            </a:r>
            <a:r>
              <a:rPr lang="fr-FR" sz="18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1401182-F0C5-4CCD-8D45-DD27345B0D60}"/>
              </a:ext>
            </a:extLst>
          </p:cNvPr>
          <p:cNvSpPr txBox="1"/>
          <p:nvPr/>
        </p:nvSpPr>
        <p:spPr>
          <a:xfrm>
            <a:off x="3960001" y="1187997"/>
            <a:ext cx="2231995" cy="3463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État perturbé (t=0</a:t>
            </a:r>
            <a:r>
              <a:rPr lang="fr-FR" sz="18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792C7DA-A57F-412D-8FBC-B6618391C468}"/>
              </a:ext>
            </a:extLst>
          </p:cNvPr>
          <p:cNvSpPr txBox="1"/>
          <p:nvPr/>
        </p:nvSpPr>
        <p:spPr>
          <a:xfrm>
            <a:off x="7992002" y="1161717"/>
            <a:ext cx="1871996" cy="602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État final</a:t>
            </a:r>
          </a:p>
        </p:txBody>
      </p:sp>
      <p:sp>
        <p:nvSpPr>
          <p:cNvPr id="8" name="Connecteur droit 7">
            <a:extLst>
              <a:ext uri="{FF2B5EF4-FFF2-40B4-BE49-F238E27FC236}">
                <a16:creationId xmlns:a16="http://schemas.microsoft.com/office/drawing/2014/main" id="{E8182E1D-11C8-4A8D-B367-12494E28FE2F}"/>
              </a:ext>
            </a:extLst>
          </p:cNvPr>
          <p:cNvSpPr/>
          <p:nvPr/>
        </p:nvSpPr>
        <p:spPr>
          <a:xfrm>
            <a:off x="2015995" y="2412004"/>
            <a:ext cx="1872005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3465A4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Connecteur droit 8">
            <a:extLst>
              <a:ext uri="{FF2B5EF4-FFF2-40B4-BE49-F238E27FC236}">
                <a16:creationId xmlns:a16="http://schemas.microsoft.com/office/drawing/2014/main" id="{17ED0C4F-5532-48DC-A6D7-C81E28E475A5}"/>
              </a:ext>
            </a:extLst>
          </p:cNvPr>
          <p:cNvSpPr/>
          <p:nvPr/>
        </p:nvSpPr>
        <p:spPr>
          <a:xfrm>
            <a:off x="5903997" y="2412004"/>
            <a:ext cx="1872005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3465A4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10" name="">
            <a:extLst>
              <a:ext uri="{FF2B5EF4-FFF2-40B4-BE49-F238E27FC236}">
                <a16:creationId xmlns:a16="http://schemas.microsoft.com/office/drawing/2014/main" id="{A0E1B739-8B7C-43D1-9D95-BAA67C4350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55996" y="388080"/>
            <a:ext cx="6839995" cy="61991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1" name="Connecteur droit 10">
            <a:extLst>
              <a:ext uri="{FF2B5EF4-FFF2-40B4-BE49-F238E27FC236}">
                <a16:creationId xmlns:a16="http://schemas.microsoft.com/office/drawing/2014/main" id="{CB3592A2-98B1-4C1E-A160-F3FBED1ABBEB}"/>
              </a:ext>
            </a:extLst>
          </p:cNvPr>
          <p:cNvSpPr/>
          <p:nvPr/>
        </p:nvSpPr>
        <p:spPr>
          <a:xfrm>
            <a:off x="791998" y="1907996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2" name="Connecteur droit 11">
            <a:extLst>
              <a:ext uri="{FF2B5EF4-FFF2-40B4-BE49-F238E27FC236}">
                <a16:creationId xmlns:a16="http://schemas.microsoft.com/office/drawing/2014/main" id="{18B66227-B832-493F-ADF0-563736F931A0}"/>
              </a:ext>
            </a:extLst>
          </p:cNvPr>
          <p:cNvSpPr/>
          <p:nvPr/>
        </p:nvSpPr>
        <p:spPr>
          <a:xfrm>
            <a:off x="1151997" y="1907996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3" name="Connecteur droit 12">
            <a:extLst>
              <a:ext uri="{FF2B5EF4-FFF2-40B4-BE49-F238E27FC236}">
                <a16:creationId xmlns:a16="http://schemas.microsoft.com/office/drawing/2014/main" id="{6977A2D2-83DC-426A-8106-1592972A399D}"/>
              </a:ext>
            </a:extLst>
          </p:cNvPr>
          <p:cNvSpPr/>
          <p:nvPr/>
        </p:nvSpPr>
        <p:spPr>
          <a:xfrm flipH="1">
            <a:off x="503998" y="2195995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4" name="Connecteur droit 13">
            <a:extLst>
              <a:ext uri="{FF2B5EF4-FFF2-40B4-BE49-F238E27FC236}">
                <a16:creationId xmlns:a16="http://schemas.microsoft.com/office/drawing/2014/main" id="{8F740213-0F53-4185-928C-2FFA9816EF32}"/>
              </a:ext>
            </a:extLst>
          </p:cNvPr>
          <p:cNvSpPr/>
          <p:nvPr/>
        </p:nvSpPr>
        <p:spPr>
          <a:xfrm>
            <a:off x="1151997" y="2195995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5" name="Connecteur droit 14">
            <a:extLst>
              <a:ext uri="{FF2B5EF4-FFF2-40B4-BE49-F238E27FC236}">
                <a16:creationId xmlns:a16="http://schemas.microsoft.com/office/drawing/2014/main" id="{A9698CA3-4ADA-41E1-A47F-99A6ED02BD91}"/>
              </a:ext>
            </a:extLst>
          </p:cNvPr>
          <p:cNvSpPr/>
          <p:nvPr/>
        </p:nvSpPr>
        <p:spPr>
          <a:xfrm>
            <a:off x="503998" y="2916003"/>
            <a:ext cx="935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6" name="Connecteur droit 15">
            <a:extLst>
              <a:ext uri="{FF2B5EF4-FFF2-40B4-BE49-F238E27FC236}">
                <a16:creationId xmlns:a16="http://schemas.microsoft.com/office/drawing/2014/main" id="{C4FF0AB2-32D2-4750-B14C-F5CD148B117F}"/>
              </a:ext>
            </a:extLst>
          </p:cNvPr>
          <p:cNvSpPr/>
          <p:nvPr/>
        </p:nvSpPr>
        <p:spPr>
          <a:xfrm>
            <a:off x="647998" y="2484004"/>
            <a:ext cx="647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7" name="Connecteur droit 16">
            <a:extLst>
              <a:ext uri="{FF2B5EF4-FFF2-40B4-BE49-F238E27FC236}">
                <a16:creationId xmlns:a16="http://schemas.microsoft.com/office/drawing/2014/main" id="{5C58EA6C-A5A5-4DBA-9091-10BA61BBD466}"/>
              </a:ext>
            </a:extLst>
          </p:cNvPr>
          <p:cNvSpPr/>
          <p:nvPr/>
        </p:nvSpPr>
        <p:spPr>
          <a:xfrm flipV="1">
            <a:off x="4751999" y="2589836"/>
            <a:ext cx="71999" cy="647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4913FE2-E9C0-4044-AD88-11AC1DC105E1}"/>
              </a:ext>
            </a:extLst>
          </p:cNvPr>
          <p:cNvSpPr txBox="1"/>
          <p:nvPr/>
        </p:nvSpPr>
        <p:spPr>
          <a:xfrm>
            <a:off x="4032001" y="3212278"/>
            <a:ext cx="2159995" cy="16836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 (l),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3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 Cl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Na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 HO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 ; bleu de bromothymol (BBT)</a:t>
            </a:r>
          </a:p>
        </p:txBody>
      </p:sp>
      <p:sp>
        <p:nvSpPr>
          <p:cNvPr id="19" name="Connecteur droit 18">
            <a:extLst>
              <a:ext uri="{FF2B5EF4-FFF2-40B4-BE49-F238E27FC236}">
                <a16:creationId xmlns:a16="http://schemas.microsoft.com/office/drawing/2014/main" id="{A676B9A0-ECB3-4913-ADEC-A71EAAF9EE58}"/>
              </a:ext>
            </a:extLst>
          </p:cNvPr>
          <p:cNvSpPr/>
          <p:nvPr/>
        </p:nvSpPr>
        <p:spPr>
          <a:xfrm>
            <a:off x="4679999" y="186983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0" name="Connecteur droit 19">
            <a:extLst>
              <a:ext uri="{FF2B5EF4-FFF2-40B4-BE49-F238E27FC236}">
                <a16:creationId xmlns:a16="http://schemas.microsoft.com/office/drawing/2014/main" id="{0C3C80AD-F581-4665-A6A2-B518FB567993}"/>
              </a:ext>
            </a:extLst>
          </p:cNvPr>
          <p:cNvSpPr/>
          <p:nvPr/>
        </p:nvSpPr>
        <p:spPr>
          <a:xfrm>
            <a:off x="5039999" y="186983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1" name="Connecteur droit 20">
            <a:extLst>
              <a:ext uri="{FF2B5EF4-FFF2-40B4-BE49-F238E27FC236}">
                <a16:creationId xmlns:a16="http://schemas.microsoft.com/office/drawing/2014/main" id="{9289B14C-7A0C-45AE-943E-8568E606C421}"/>
              </a:ext>
            </a:extLst>
          </p:cNvPr>
          <p:cNvSpPr/>
          <p:nvPr/>
        </p:nvSpPr>
        <p:spPr>
          <a:xfrm flipH="1">
            <a:off x="4392000" y="2157837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2" name="Connecteur droit 21">
            <a:extLst>
              <a:ext uri="{FF2B5EF4-FFF2-40B4-BE49-F238E27FC236}">
                <a16:creationId xmlns:a16="http://schemas.microsoft.com/office/drawing/2014/main" id="{67C088F2-3B0E-4B1E-B8E5-C53265A988F6}"/>
              </a:ext>
            </a:extLst>
          </p:cNvPr>
          <p:cNvSpPr/>
          <p:nvPr/>
        </p:nvSpPr>
        <p:spPr>
          <a:xfrm>
            <a:off x="5039999" y="2157837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3" name="Connecteur droit 22">
            <a:extLst>
              <a:ext uri="{FF2B5EF4-FFF2-40B4-BE49-F238E27FC236}">
                <a16:creationId xmlns:a16="http://schemas.microsoft.com/office/drawing/2014/main" id="{6C3209EB-DC4A-4F5B-83B5-B2DAB883CA61}"/>
              </a:ext>
            </a:extLst>
          </p:cNvPr>
          <p:cNvSpPr/>
          <p:nvPr/>
        </p:nvSpPr>
        <p:spPr>
          <a:xfrm>
            <a:off x="4392000" y="2877836"/>
            <a:ext cx="935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4" name="Connecteur droit 23">
            <a:extLst>
              <a:ext uri="{FF2B5EF4-FFF2-40B4-BE49-F238E27FC236}">
                <a16:creationId xmlns:a16="http://schemas.microsoft.com/office/drawing/2014/main" id="{BF95F40D-E550-443B-9EC3-69EF9A70D81C}"/>
              </a:ext>
            </a:extLst>
          </p:cNvPr>
          <p:cNvSpPr/>
          <p:nvPr/>
        </p:nvSpPr>
        <p:spPr>
          <a:xfrm>
            <a:off x="4536000" y="2445837"/>
            <a:ext cx="647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3363449-FD8F-4F6E-9BEE-5D6228D5C556}"/>
              </a:ext>
            </a:extLst>
          </p:cNvPr>
          <p:cNvSpPr txBox="1"/>
          <p:nvPr/>
        </p:nvSpPr>
        <p:spPr>
          <a:xfrm>
            <a:off x="1943996" y="1475997"/>
            <a:ext cx="2087995" cy="85823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Ajout de 25 mL de (Na</a:t>
            </a:r>
            <a:r>
              <a:rPr lang="fr-FR" sz="1800" b="0" i="0" u="none" strike="noStrike" kern="1200" cap="none" spc="0" baseline="3300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, HO</a:t>
            </a:r>
            <a:r>
              <a:rPr lang="fr-FR" sz="1800" b="0" i="0" u="none" strike="noStrike" kern="1200" cap="none" spc="0" baseline="3300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 (aq) à 2.10</a:t>
            </a:r>
            <a:r>
              <a:rPr lang="fr-FR" sz="1800" b="0" i="0" u="none" strike="noStrike" kern="1200" cap="none" spc="0" baseline="3300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-3</a:t>
            </a:r>
            <a:r>
              <a:rPr lang="fr-FR" sz="1800" b="0" i="0" u="none" strike="noStrike" kern="1200" cap="none" spc="0" baseline="0">
                <a:solidFill>
                  <a:srgbClr val="2A6099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mol/L</a:t>
            </a:r>
          </a:p>
        </p:txBody>
      </p:sp>
      <p:sp>
        <p:nvSpPr>
          <p:cNvPr id="26" name="Connecteur droit 25">
            <a:extLst>
              <a:ext uri="{FF2B5EF4-FFF2-40B4-BE49-F238E27FC236}">
                <a16:creationId xmlns:a16="http://schemas.microsoft.com/office/drawing/2014/main" id="{F1482A14-797D-4C7C-8A8B-470BAD239E06}"/>
              </a:ext>
            </a:extLst>
          </p:cNvPr>
          <p:cNvSpPr/>
          <p:nvPr/>
        </p:nvSpPr>
        <p:spPr>
          <a:xfrm flipV="1">
            <a:off x="8496001" y="2621877"/>
            <a:ext cx="71999" cy="647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D81B3C7E-510D-4798-A977-65D94F6F05E4}"/>
              </a:ext>
            </a:extLst>
          </p:cNvPr>
          <p:cNvSpPr txBox="1"/>
          <p:nvPr/>
        </p:nvSpPr>
        <p:spPr>
          <a:xfrm>
            <a:off x="7776002" y="3244318"/>
            <a:ext cx="2159995" cy="16836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 (l),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3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 Cl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Na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), HO</a:t>
            </a:r>
            <a:r>
              <a:rPr lang="fr-FR" sz="1800" b="0" i="0" u="none" strike="noStrike" kern="1200" cap="none" spc="0" baseline="3300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</a:t>
            </a:r>
            <a:r>
              <a:rPr lang="fr-FR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aq</a:t>
            </a:r>
            <a:r>
              <a:rPr lang="fr-FR" sz="18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 ; bleu de bromothymol (BBT)</a:t>
            </a:r>
          </a:p>
        </p:txBody>
      </p:sp>
      <p:sp>
        <p:nvSpPr>
          <p:cNvPr id="28" name="Connecteur droit 27">
            <a:extLst>
              <a:ext uri="{FF2B5EF4-FFF2-40B4-BE49-F238E27FC236}">
                <a16:creationId xmlns:a16="http://schemas.microsoft.com/office/drawing/2014/main" id="{8AB0BDD2-C469-4C1B-B254-73E3C1344C43}"/>
              </a:ext>
            </a:extLst>
          </p:cNvPr>
          <p:cNvSpPr/>
          <p:nvPr/>
        </p:nvSpPr>
        <p:spPr>
          <a:xfrm>
            <a:off x="8424001" y="190187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29" name="Connecteur droit 28">
            <a:extLst>
              <a:ext uri="{FF2B5EF4-FFF2-40B4-BE49-F238E27FC236}">
                <a16:creationId xmlns:a16="http://schemas.microsoft.com/office/drawing/2014/main" id="{1F5C0F79-E9F8-4C1D-ABAF-D60A3A9C13DF}"/>
              </a:ext>
            </a:extLst>
          </p:cNvPr>
          <p:cNvSpPr/>
          <p:nvPr/>
        </p:nvSpPr>
        <p:spPr>
          <a:xfrm>
            <a:off x="8784000" y="190187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0" name="Connecteur droit 29">
            <a:extLst>
              <a:ext uri="{FF2B5EF4-FFF2-40B4-BE49-F238E27FC236}">
                <a16:creationId xmlns:a16="http://schemas.microsoft.com/office/drawing/2014/main" id="{087D8F3F-B228-450F-8804-808AA3EF26A3}"/>
              </a:ext>
            </a:extLst>
          </p:cNvPr>
          <p:cNvSpPr/>
          <p:nvPr/>
        </p:nvSpPr>
        <p:spPr>
          <a:xfrm flipH="1">
            <a:off x="8136002" y="2189878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1" name="Connecteur droit 30">
            <a:extLst>
              <a:ext uri="{FF2B5EF4-FFF2-40B4-BE49-F238E27FC236}">
                <a16:creationId xmlns:a16="http://schemas.microsoft.com/office/drawing/2014/main" id="{81E9BE68-2096-48E8-A780-BD751013D375}"/>
              </a:ext>
            </a:extLst>
          </p:cNvPr>
          <p:cNvSpPr/>
          <p:nvPr/>
        </p:nvSpPr>
        <p:spPr>
          <a:xfrm>
            <a:off x="8784000" y="2189878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2" name="Connecteur droit 31">
            <a:extLst>
              <a:ext uri="{FF2B5EF4-FFF2-40B4-BE49-F238E27FC236}">
                <a16:creationId xmlns:a16="http://schemas.microsoft.com/office/drawing/2014/main" id="{8EFB89F3-607E-4051-88F9-1D5CF581442E}"/>
              </a:ext>
            </a:extLst>
          </p:cNvPr>
          <p:cNvSpPr/>
          <p:nvPr/>
        </p:nvSpPr>
        <p:spPr>
          <a:xfrm>
            <a:off x="8136002" y="2909876"/>
            <a:ext cx="935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3" name="Connecteur droit 32">
            <a:extLst>
              <a:ext uri="{FF2B5EF4-FFF2-40B4-BE49-F238E27FC236}">
                <a16:creationId xmlns:a16="http://schemas.microsoft.com/office/drawing/2014/main" id="{025F8350-72A5-4B0D-89A2-D0930D5D4902}"/>
              </a:ext>
            </a:extLst>
          </p:cNvPr>
          <p:cNvSpPr/>
          <p:nvPr/>
        </p:nvSpPr>
        <p:spPr>
          <a:xfrm>
            <a:off x="8280001" y="2477877"/>
            <a:ext cx="647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51604EB-8AEE-431F-B552-8B03075597A4}"/>
              </a:ext>
            </a:extLst>
          </p:cNvPr>
          <p:cNvSpPr/>
          <p:nvPr/>
        </p:nvSpPr>
        <p:spPr>
          <a:xfrm flipV="1">
            <a:off x="503998" y="2484004"/>
            <a:ext cx="935998" cy="431999"/>
          </a:xfrm>
          <a:custGeom>
            <a:avLst>
              <a:gd name="f0" fmla="val 54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10800"/>
              <a:gd name="f9" fmla="val -2147483647"/>
              <a:gd name="f10" fmla="val 2147483647"/>
              <a:gd name="f11" fmla="+- 0 0 0"/>
              <a:gd name="f12" fmla="*/ f4 1 21600"/>
              <a:gd name="f13" fmla="*/ f5 1 21600"/>
              <a:gd name="f14" fmla="val f6"/>
              <a:gd name="f15" fmla="val f7"/>
              <a:gd name="f16" fmla="pin 0 f0 10800"/>
              <a:gd name="f17" fmla="*/ f11 f1 1"/>
              <a:gd name="f18" fmla="+- f15 0 f14"/>
              <a:gd name="f19" fmla="val f16"/>
              <a:gd name="f20" fmla="*/ f16 f12 1"/>
              <a:gd name="f21" fmla="*/ 21600 f13 1"/>
              <a:gd name="f22" fmla="*/ f17 1 f3"/>
              <a:gd name="f23" fmla="*/ f18 1 21600"/>
              <a:gd name="f24" fmla="+- 21600 0 f19"/>
              <a:gd name="f25" fmla="*/ f19 10 1"/>
              <a:gd name="f26" fmla="*/ f19 1 2"/>
              <a:gd name="f27" fmla="+- f22 0 f2"/>
              <a:gd name="f28" fmla="*/ 10800 f23 1"/>
              <a:gd name="f29" fmla="*/ 21600 f23 1"/>
              <a:gd name="f30" fmla="*/ 0 f23 1"/>
              <a:gd name="f31" fmla="*/ f25 1 18"/>
              <a:gd name="f32" fmla="+- 21600 0 f26"/>
              <a:gd name="f33" fmla="*/ f26 f12 1"/>
              <a:gd name="f34" fmla="+- f31 1750 0"/>
              <a:gd name="f35" fmla="*/ f28 1 f23"/>
              <a:gd name="f36" fmla="*/ f29 1 f23"/>
              <a:gd name="f37" fmla="*/ f30 1 f23"/>
              <a:gd name="f38" fmla="*/ f32 f12 1"/>
              <a:gd name="f39" fmla="+- 21600 0 f34"/>
              <a:gd name="f40" fmla="*/ f34 f12 1"/>
              <a:gd name="f41" fmla="*/ f34 f13 1"/>
              <a:gd name="f42" fmla="*/ f35 f13 1"/>
              <a:gd name="f43" fmla="*/ f35 f12 1"/>
              <a:gd name="f44" fmla="*/ f36 f13 1"/>
              <a:gd name="f45" fmla="*/ f37 f13 1"/>
              <a:gd name="f46" fmla="*/ f39 f12 1"/>
              <a:gd name="f47" fmla="*/ f39 f13 1"/>
            </a:gdLst>
            <a:ahLst>
              <a:ahXY gdRefX="f0" minX="f6" maxX="f8">
                <a:pos x="f20" y="f21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7">
                <a:pos x="f38" y="f42"/>
              </a:cxn>
              <a:cxn ang="f27">
                <a:pos x="f43" y="f44"/>
              </a:cxn>
              <a:cxn ang="f27">
                <a:pos x="f33" y="f42"/>
              </a:cxn>
              <a:cxn ang="f27">
                <a:pos x="f43" y="f45"/>
              </a:cxn>
            </a:cxnLst>
            <a:rect l="f40" t="f41" r="f46" b="f47"/>
            <a:pathLst>
              <a:path w="21600" h="21600">
                <a:moveTo>
                  <a:pt x="f6" y="f6"/>
                </a:moveTo>
                <a:lnTo>
                  <a:pt x="f7" y="f6"/>
                </a:lnTo>
                <a:lnTo>
                  <a:pt x="f24" y="f7"/>
                </a:lnTo>
                <a:lnTo>
                  <a:pt x="f19" y="f7"/>
                </a:lnTo>
                <a:close/>
              </a:path>
            </a:pathLst>
          </a:custGeom>
          <a:solidFill>
            <a:srgbClr val="FFBF00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5" name="Connecteur droit 34">
            <a:extLst>
              <a:ext uri="{FF2B5EF4-FFF2-40B4-BE49-F238E27FC236}">
                <a16:creationId xmlns:a16="http://schemas.microsoft.com/office/drawing/2014/main" id="{B8A58ECB-C2BF-4C89-AF2E-4740B5747A10}"/>
              </a:ext>
            </a:extLst>
          </p:cNvPr>
          <p:cNvSpPr/>
          <p:nvPr/>
        </p:nvSpPr>
        <p:spPr>
          <a:xfrm flipV="1">
            <a:off x="863998" y="2628003"/>
            <a:ext cx="71999" cy="647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CE8357C-DC7E-4AA6-BA2B-1827B66C3D5E}"/>
              </a:ext>
            </a:extLst>
          </p:cNvPr>
          <p:cNvSpPr txBox="1"/>
          <p:nvPr/>
        </p:nvSpPr>
        <p:spPr>
          <a:xfrm>
            <a:off x="71999" y="4823999"/>
            <a:ext cx="9647998" cy="43019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>
                <a:solidFill>
                  <a:srgbClr val="C9211E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Comment prédire le sens d’évolution de la réaction chimique 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">
            <a:extLst>
              <a:ext uri="{FF2B5EF4-FFF2-40B4-BE49-F238E27FC236}">
                <a16:creationId xmlns:a16="http://schemas.microsoft.com/office/drawing/2014/main" id="{661473B3-A87C-41FB-9B97-3D9B64E1FC7F}"/>
              </a:ext>
            </a:extLst>
          </p:cNvPr>
          <p:cNvSpPr/>
          <p:nvPr/>
        </p:nvSpPr>
        <p:spPr>
          <a:xfrm flipH="1">
            <a:off x="1799996" y="1439997"/>
            <a:ext cx="935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FF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69F6D8F-F2C6-4335-94BC-9260C0DFF859}"/>
              </a:ext>
            </a:extLst>
          </p:cNvPr>
          <p:cNvSpPr txBox="1"/>
          <p:nvPr/>
        </p:nvSpPr>
        <p:spPr>
          <a:xfrm>
            <a:off x="2736003" y="1223997"/>
            <a:ext cx="2087995" cy="43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FF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Système fermé</a:t>
            </a:r>
          </a:p>
        </p:txBody>
      </p:sp>
      <p:sp>
        <p:nvSpPr>
          <p:cNvPr id="4" name="Forme libre : forme 3">
            <a:extLst>
              <a:ext uri="{FF2B5EF4-FFF2-40B4-BE49-F238E27FC236}">
                <a16:creationId xmlns:a16="http://schemas.microsoft.com/office/drawing/2014/main" id="{7F633689-B986-4DF3-9E31-C26A36E0FE1B}"/>
              </a:ext>
            </a:extLst>
          </p:cNvPr>
          <p:cNvSpPr/>
          <p:nvPr/>
        </p:nvSpPr>
        <p:spPr>
          <a:xfrm>
            <a:off x="4823999" y="647998"/>
            <a:ext cx="4032001" cy="1479243"/>
          </a:xfrm>
          <a:custGeom>
            <a:avLst>
              <a:gd name="f0" fmla="val 1800"/>
            </a:avLst>
            <a:gdLst>
              <a:gd name="f1" fmla="val 10800000"/>
              <a:gd name="f2" fmla="val 5400000"/>
              <a:gd name="f3" fmla="val 16200000"/>
              <a:gd name="f4" fmla="val 180"/>
              <a:gd name="f5" fmla="val w"/>
              <a:gd name="f6" fmla="val h"/>
              <a:gd name="f7" fmla="val ss"/>
              <a:gd name="f8" fmla="val 0"/>
              <a:gd name="f9" fmla="val 21600"/>
              <a:gd name="f10" fmla="val 5400"/>
              <a:gd name="f11" fmla="val -2147483647"/>
              <a:gd name="f12" fmla="val 2147483647"/>
              <a:gd name="f13" fmla="+- 0 0 0"/>
              <a:gd name="f14" fmla="abs f5"/>
              <a:gd name="f15" fmla="abs f6"/>
              <a:gd name="f16" fmla="abs f7"/>
              <a:gd name="f17" fmla="*/ f6 1 21600"/>
              <a:gd name="f18" fmla="val f8"/>
              <a:gd name="f19" fmla="val f9"/>
              <a:gd name="f20" fmla="+- 0 0 f2"/>
              <a:gd name="f21" fmla="pin 0 f0 5400"/>
              <a:gd name="f22" fmla="*/ f13 f1 1"/>
              <a:gd name="f23" fmla="?: f14 f5 1"/>
              <a:gd name="f24" fmla="?: f15 f6 1"/>
              <a:gd name="f25" fmla="?: f16 f7 1"/>
              <a:gd name="f26" fmla="+- f19 0 f18"/>
              <a:gd name="f27" fmla="val f21"/>
              <a:gd name="f28" fmla="*/ f21 f17 1"/>
              <a:gd name="f29" fmla="*/ f22 1 f4"/>
              <a:gd name="f30" fmla="*/ f23 1 21600"/>
              <a:gd name="f31" fmla="*/ f24 1 21600"/>
              <a:gd name="f32" fmla="*/ 21600 f23 1"/>
              <a:gd name="f33" fmla="*/ f26 1 21600"/>
              <a:gd name="f34" fmla="+- f8 f27 0"/>
              <a:gd name="f35" fmla="+- f9 0 f27"/>
              <a:gd name="f36" fmla="*/ f27 2 1"/>
              <a:gd name="f37" fmla="+- 10800 0 f27"/>
              <a:gd name="f38" fmla="*/ f27 1 3"/>
              <a:gd name="f39" fmla="+- f29 0 f2"/>
              <a:gd name="f40" fmla="min f31 f30"/>
              <a:gd name="f41" fmla="*/ f32 1 f25"/>
              <a:gd name="f42" fmla="*/ 0 f33 1"/>
              <a:gd name="f43" fmla="*/ 10800 f33 1"/>
              <a:gd name="f44" fmla="*/ 21600 f33 1"/>
              <a:gd name="f45" fmla="*/ f34 2 1"/>
              <a:gd name="f46" fmla="+- 21600 0 f37"/>
              <a:gd name="f47" fmla="+- f38 f27 0"/>
              <a:gd name="f48" fmla="+- f8 f38 0"/>
              <a:gd name="f49" fmla="+- f9 0 f38"/>
              <a:gd name="f50" fmla="+- f34 0 f8"/>
              <a:gd name="f51" fmla="+- 10800 0 f37"/>
              <a:gd name="f52" fmla="+- 21600 0 f35"/>
              <a:gd name="f53" fmla="+- f35 0 f9"/>
              <a:gd name="f54" fmla="+- f37 0 10800"/>
              <a:gd name="f55" fmla="+- 0 0 f34"/>
              <a:gd name="f56" fmla="val f41"/>
              <a:gd name="f57" fmla="+- f8 f47 0"/>
              <a:gd name="f58" fmla="abs f50"/>
              <a:gd name="f59" fmla="abs f51"/>
              <a:gd name="f60" fmla="?: f51 0 f1"/>
              <a:gd name="f61" fmla="?: f51 f1 0"/>
              <a:gd name="f62" fmla="+- f46 0 10800"/>
              <a:gd name="f63" fmla="abs f52"/>
              <a:gd name="f64" fmla="?: f52 0 f1"/>
              <a:gd name="f65" fmla="?: f52 f1 0"/>
              <a:gd name="f66" fmla="abs f53"/>
              <a:gd name="f67" fmla="+- 10800 0 f46"/>
              <a:gd name="f68" fmla="abs f54"/>
              <a:gd name="f69" fmla="abs f55"/>
              <a:gd name="f70" fmla="?: f55 0 f1"/>
              <a:gd name="f71" fmla="?: f55 f1 0"/>
              <a:gd name="f72" fmla="*/ f42 1 f33"/>
              <a:gd name="f73" fmla="*/ f43 1 f33"/>
              <a:gd name="f74" fmla="*/ f44 1 f33"/>
              <a:gd name="f75" fmla="*/ f49 f17 1"/>
              <a:gd name="f76" fmla="*/ f48 f17 1"/>
              <a:gd name="f77" fmla="*/ f45 f40 1"/>
              <a:gd name="f78" fmla="*/ f34 f40 1"/>
              <a:gd name="f79" fmla="*/ 10800 f40 1"/>
              <a:gd name="f80" fmla="*/ f8 f40 1"/>
              <a:gd name="f81" fmla="+- f56 0 f18"/>
              <a:gd name="f82" fmla="+- f56 0 f27"/>
              <a:gd name="f83" fmla="+- f56 0 f36"/>
              <a:gd name="f84" fmla="+- f56 0 f47"/>
              <a:gd name="f85" fmla="abs f62"/>
              <a:gd name="f86" fmla="abs f67"/>
              <a:gd name="f87" fmla="?: f67 0 f1"/>
              <a:gd name="f88" fmla="?: f67 f1 0"/>
              <a:gd name="f89" fmla="*/ f57 f40 1"/>
              <a:gd name="f90" fmla="*/ f72 f17 1"/>
              <a:gd name="f91" fmla="*/ f73 f17 1"/>
              <a:gd name="f92" fmla="*/ f74 f17 1"/>
              <a:gd name="f93" fmla="*/ f56 f40 1"/>
              <a:gd name="f94" fmla="min f81 f26"/>
              <a:gd name="f95" fmla="*/ f81 1 21600"/>
              <a:gd name="f96" fmla="*/ f84 f40 1"/>
              <a:gd name="f97" fmla="*/ f83 f40 1"/>
              <a:gd name="f98" fmla="*/ f82 f40 1"/>
              <a:gd name="f99" fmla="*/ f94 1 21600"/>
              <a:gd name="f100" fmla="min f33 f95"/>
              <a:gd name="f101" fmla="*/ f8 f100 1"/>
              <a:gd name="f102" fmla="*/ f45 f100 1"/>
              <a:gd name="f103" fmla="*/ f34 f100 1"/>
              <a:gd name="f104" fmla="*/ f56 f100 1"/>
              <a:gd name="f105" fmla="*/ f83 f100 1"/>
              <a:gd name="f106" fmla="*/ f82 f100 1"/>
              <a:gd name="f107" fmla="+- f103 0 f102"/>
              <a:gd name="f108" fmla="+- f101 0 f103"/>
              <a:gd name="f109" fmla="+- f103 0 f101"/>
              <a:gd name="f110" fmla="+- f102 0 f103"/>
              <a:gd name="f111" fmla="+- f106 0 f105"/>
              <a:gd name="f112" fmla="+- f104 0 f106"/>
              <a:gd name="f113" fmla="+- f106 0 f104"/>
              <a:gd name="f114" fmla="+- f105 0 f106"/>
              <a:gd name="f115" fmla="*/ f101 1 f99"/>
              <a:gd name="f116" fmla="abs f107"/>
              <a:gd name="f117" fmla="?: f107 f20 f2"/>
              <a:gd name="f118" fmla="?: f107 f2 f20"/>
              <a:gd name="f119" fmla="?: f107 f3 f2"/>
              <a:gd name="f120" fmla="?: f107 f2 f3"/>
              <a:gd name="f121" fmla="abs f108"/>
              <a:gd name="f122" fmla="?: f108 f20 f2"/>
              <a:gd name="f123" fmla="?: f108 f2 f20"/>
              <a:gd name="f124" fmla="?: f108 f61 f60"/>
              <a:gd name="f125" fmla="?: f108 f60 f61"/>
              <a:gd name="f126" fmla="abs f109"/>
              <a:gd name="f127" fmla="?: f109 f20 f2"/>
              <a:gd name="f128" fmla="?: f109 f2 f20"/>
              <a:gd name="f129" fmla="?: f109 f3 f2"/>
              <a:gd name="f130" fmla="?: f109 f2 f3"/>
              <a:gd name="f131" fmla="abs f110"/>
              <a:gd name="f132" fmla="?: f110 f20 f2"/>
              <a:gd name="f133" fmla="?: f110 f2 f20"/>
              <a:gd name="f134" fmla="?: f110 f65 f64"/>
              <a:gd name="f135" fmla="?: f110 f64 f65"/>
              <a:gd name="f136" fmla="abs f111"/>
              <a:gd name="f137" fmla="?: f111 f20 f2"/>
              <a:gd name="f138" fmla="?: f111 f2 f20"/>
              <a:gd name="f139" fmla="?: f111 f3 f2"/>
              <a:gd name="f140" fmla="?: f111 f2 f3"/>
              <a:gd name="f141" fmla="abs f112"/>
              <a:gd name="f142" fmla="?: f112 f20 f2"/>
              <a:gd name="f143" fmla="?: f112 f2 f20"/>
              <a:gd name="f144" fmla="?: f112 f88 f87"/>
              <a:gd name="f145" fmla="?: f112 f87 f88"/>
              <a:gd name="f146" fmla="abs f113"/>
              <a:gd name="f147" fmla="?: f113 f20 f2"/>
              <a:gd name="f148" fmla="?: f113 f2 f20"/>
              <a:gd name="f149" fmla="?: f113 f3 f2"/>
              <a:gd name="f150" fmla="?: f113 f2 f3"/>
              <a:gd name="f151" fmla="abs f114"/>
              <a:gd name="f152" fmla="?: f114 f20 f2"/>
              <a:gd name="f153" fmla="?: f114 f2 f20"/>
              <a:gd name="f154" fmla="?: f114 f71 f70"/>
              <a:gd name="f155" fmla="?: f114 f70 f71"/>
              <a:gd name="f156" fmla="*/ f115 f40 1"/>
              <a:gd name="f157" fmla="?: f107 f120 f119"/>
              <a:gd name="f158" fmla="?: f107 f119 f120"/>
              <a:gd name="f159" fmla="?: f50 f118 f117"/>
              <a:gd name="f160" fmla="?: f51 f124 f125"/>
              <a:gd name="f161" fmla="?: f51 f122 f123"/>
              <a:gd name="f162" fmla="?: f109 f130 f129"/>
              <a:gd name="f163" fmla="?: f109 f129 f130"/>
              <a:gd name="f164" fmla="?: f62 f128 f127"/>
              <a:gd name="f165" fmla="?: f52 f134 f135"/>
              <a:gd name="f166" fmla="?: f52 f132 f133"/>
              <a:gd name="f167" fmla="?: f111 f140 f139"/>
              <a:gd name="f168" fmla="?: f111 f139 f140"/>
              <a:gd name="f169" fmla="?: f53 f138 f137"/>
              <a:gd name="f170" fmla="?: f67 f144 f145"/>
              <a:gd name="f171" fmla="?: f67 f142 f143"/>
              <a:gd name="f172" fmla="?: f113 f150 f149"/>
              <a:gd name="f173" fmla="?: f113 f149 f150"/>
              <a:gd name="f174" fmla="?: f54 f148 f147"/>
              <a:gd name="f175" fmla="?: f55 f154 f155"/>
              <a:gd name="f176" fmla="?: f55 f152 f153"/>
              <a:gd name="f177" fmla="*/ f116 f40 1"/>
              <a:gd name="f178" fmla="*/ f121 f40 1"/>
              <a:gd name="f179" fmla="*/ f126 f40 1"/>
              <a:gd name="f180" fmla="*/ f131 f40 1"/>
              <a:gd name="f181" fmla="*/ f136 f40 1"/>
              <a:gd name="f182" fmla="*/ f141 f40 1"/>
              <a:gd name="f183" fmla="*/ f146 f40 1"/>
              <a:gd name="f184" fmla="*/ f151 f40 1"/>
              <a:gd name="f185" fmla="?: f50 f158 f157"/>
              <a:gd name="f186" fmla="?: f62 f163 f162"/>
              <a:gd name="f187" fmla="?: f53 f168 f167"/>
              <a:gd name="f188" fmla="?: f54 f173 f172"/>
            </a:gdLst>
            <a:ahLst>
              <a:ahXY gdRefY="f0" minY="f8" maxY="f10">
                <a:pos x="f156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79" y="f90"/>
              </a:cxn>
              <a:cxn ang="f39">
                <a:pos x="f80" y="f91"/>
              </a:cxn>
              <a:cxn ang="f39">
                <a:pos x="f79" y="f92"/>
              </a:cxn>
              <a:cxn ang="f39">
                <a:pos x="f93" y="f91"/>
              </a:cxn>
            </a:cxnLst>
            <a:rect l="f89" t="f76" r="f96" b="f75"/>
            <a:pathLst>
              <a:path h="21600">
                <a:moveTo>
                  <a:pt x="f77" y="f8"/>
                </a:moveTo>
                <a:arcTo wR="f177" hR="f58" stAng="f185" swAng="f159"/>
                <a:lnTo>
                  <a:pt x="f78" y="f37"/>
                </a:lnTo>
                <a:arcTo wR="f178" hR="f59" stAng="f160" swAng="f161"/>
                <a:arcTo wR="f179" hR="f85" stAng="f186" swAng="f164"/>
                <a:lnTo>
                  <a:pt x="f78" y="f35"/>
                </a:lnTo>
                <a:arcTo wR="f180" hR="f63" stAng="f165" swAng="f166"/>
              </a:path>
              <a:path h="21600">
                <a:moveTo>
                  <a:pt x="f97" y="f9"/>
                </a:moveTo>
                <a:arcTo wR="f181" hR="f66" stAng="f187" swAng="f169"/>
                <a:lnTo>
                  <a:pt x="f98" y="f46"/>
                </a:lnTo>
                <a:arcTo wR="f182" hR="f86" stAng="f170" swAng="f171"/>
                <a:arcTo wR="f183" hR="f68" stAng="f188" swAng="f174"/>
                <a:lnTo>
                  <a:pt x="f98" y="f34"/>
                </a:lnTo>
                <a:arcTo wR="f184" hR="f69" stAng="f175" swAng="f176"/>
              </a:path>
            </a:pathLst>
          </a:custGeom>
          <a:noFill/>
          <a:ln w="38157" cap="flat">
            <a:solidFill>
              <a:srgbClr val="FF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3B73748-B7BE-4043-866F-871F62AF6AFE}"/>
              </a:ext>
            </a:extLst>
          </p:cNvPr>
          <p:cNvSpPr txBox="1"/>
          <p:nvPr/>
        </p:nvSpPr>
        <p:spPr>
          <a:xfrm>
            <a:off x="5183998" y="719998"/>
            <a:ext cx="3312002" cy="140724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Pression P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Température 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Volume V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Quantités de matière 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F654CD3-64D1-4AD2-AAA5-4135B843DCDC}"/>
              </a:ext>
            </a:extLst>
          </p:cNvPr>
          <p:cNvSpPr txBox="1"/>
          <p:nvPr/>
        </p:nvSpPr>
        <p:spPr>
          <a:xfrm>
            <a:off x="71999" y="71999"/>
            <a:ext cx="9863998" cy="4593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6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Position du problème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84AAE87-80D2-4C33-9837-6CECE3AA11A6}"/>
              </a:ext>
            </a:extLst>
          </p:cNvPr>
          <p:cNvSpPr txBox="1"/>
          <p:nvPr/>
        </p:nvSpPr>
        <p:spPr>
          <a:xfrm>
            <a:off x="431999" y="3312002"/>
            <a:ext cx="9575999" cy="1799996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Modélisation 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Milieu extérieur : température T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0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constante et pression P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0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constante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Transformation isobare et isotherme du système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Seules les forces de pression travaillent.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L’état final est un état d’équilibre.</a:t>
            </a:r>
          </a:p>
        </p:txBody>
      </p:sp>
      <p:sp>
        <p:nvSpPr>
          <p:cNvPr id="8" name="Connecteur droit 7">
            <a:extLst>
              <a:ext uri="{FF2B5EF4-FFF2-40B4-BE49-F238E27FC236}">
                <a16:creationId xmlns:a16="http://schemas.microsoft.com/office/drawing/2014/main" id="{DDE5CE33-909C-4416-A066-81C5EBF801E9}"/>
              </a:ext>
            </a:extLst>
          </p:cNvPr>
          <p:cNvSpPr/>
          <p:nvPr/>
        </p:nvSpPr>
        <p:spPr>
          <a:xfrm flipV="1">
            <a:off x="1295997" y="1439997"/>
            <a:ext cx="71999" cy="647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A30BAEE-C14E-4B0F-B0B0-92817EAB7F67}"/>
              </a:ext>
            </a:extLst>
          </p:cNvPr>
          <p:cNvSpPr txBox="1"/>
          <p:nvPr/>
        </p:nvSpPr>
        <p:spPr>
          <a:xfrm>
            <a:off x="575998" y="2062438"/>
            <a:ext cx="2159995" cy="96768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 (l),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3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</a:t>
            </a:r>
            <a:r>
              <a:rPr lang="fr-FR" sz="18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(aq), Cl</a:t>
            </a:r>
            <a:r>
              <a:rPr lang="fr-FR" sz="18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(aq),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Na</a:t>
            </a:r>
            <a:r>
              <a:rPr lang="fr-FR" sz="18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(aq), HO</a:t>
            </a:r>
            <a:r>
              <a:rPr lang="fr-FR" sz="18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-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(aq)</a:t>
            </a:r>
          </a:p>
        </p:txBody>
      </p:sp>
      <p:sp>
        <p:nvSpPr>
          <p:cNvPr id="10" name="Connecteur droit 9">
            <a:extLst>
              <a:ext uri="{FF2B5EF4-FFF2-40B4-BE49-F238E27FC236}">
                <a16:creationId xmlns:a16="http://schemas.microsoft.com/office/drawing/2014/main" id="{BE5250E6-3738-435A-95CA-996F7A3907A7}"/>
              </a:ext>
            </a:extLst>
          </p:cNvPr>
          <p:cNvSpPr/>
          <p:nvPr/>
        </p:nvSpPr>
        <p:spPr>
          <a:xfrm>
            <a:off x="1223997" y="71999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1" name="Connecteur droit 10">
            <a:extLst>
              <a:ext uri="{FF2B5EF4-FFF2-40B4-BE49-F238E27FC236}">
                <a16:creationId xmlns:a16="http://schemas.microsoft.com/office/drawing/2014/main" id="{2D5F4DCA-5922-4F46-A374-3378ED47E0C2}"/>
              </a:ext>
            </a:extLst>
          </p:cNvPr>
          <p:cNvSpPr/>
          <p:nvPr/>
        </p:nvSpPr>
        <p:spPr>
          <a:xfrm>
            <a:off x="1583996" y="719998"/>
            <a:ext cx="0" cy="287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2" name="Connecteur droit 11">
            <a:extLst>
              <a:ext uri="{FF2B5EF4-FFF2-40B4-BE49-F238E27FC236}">
                <a16:creationId xmlns:a16="http://schemas.microsoft.com/office/drawing/2014/main" id="{B98BF230-B010-4648-8395-2821886FC25B}"/>
              </a:ext>
            </a:extLst>
          </p:cNvPr>
          <p:cNvSpPr/>
          <p:nvPr/>
        </p:nvSpPr>
        <p:spPr>
          <a:xfrm flipH="1">
            <a:off x="935998" y="1007997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3" name="Connecteur droit 12">
            <a:extLst>
              <a:ext uri="{FF2B5EF4-FFF2-40B4-BE49-F238E27FC236}">
                <a16:creationId xmlns:a16="http://schemas.microsoft.com/office/drawing/2014/main" id="{8D080829-FBD5-4914-8107-DE0FE5584CD9}"/>
              </a:ext>
            </a:extLst>
          </p:cNvPr>
          <p:cNvSpPr/>
          <p:nvPr/>
        </p:nvSpPr>
        <p:spPr>
          <a:xfrm>
            <a:off x="1583996" y="1007997"/>
            <a:ext cx="287999" cy="719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4" name="Connecteur droit 13">
            <a:extLst>
              <a:ext uri="{FF2B5EF4-FFF2-40B4-BE49-F238E27FC236}">
                <a16:creationId xmlns:a16="http://schemas.microsoft.com/office/drawing/2014/main" id="{C60F41FB-E739-46FA-94BA-6A8B00AF4413}"/>
              </a:ext>
            </a:extLst>
          </p:cNvPr>
          <p:cNvSpPr/>
          <p:nvPr/>
        </p:nvSpPr>
        <p:spPr>
          <a:xfrm>
            <a:off x="935998" y="1727996"/>
            <a:ext cx="935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C9211E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5" name="Connecteur droit 14">
            <a:extLst>
              <a:ext uri="{FF2B5EF4-FFF2-40B4-BE49-F238E27FC236}">
                <a16:creationId xmlns:a16="http://schemas.microsoft.com/office/drawing/2014/main" id="{04423A42-29BD-4A4F-B53B-7B8EFBDCAD68}"/>
              </a:ext>
            </a:extLst>
          </p:cNvPr>
          <p:cNvSpPr/>
          <p:nvPr/>
        </p:nvSpPr>
        <p:spPr>
          <a:xfrm>
            <a:off x="1079997" y="1295997"/>
            <a:ext cx="647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C9211E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6" name="Connecteur droit 15">
            <a:extLst>
              <a:ext uri="{FF2B5EF4-FFF2-40B4-BE49-F238E27FC236}">
                <a16:creationId xmlns:a16="http://schemas.microsoft.com/office/drawing/2014/main" id="{E6FCC77A-C6F9-4779-93E1-85D6EDF06547}"/>
              </a:ext>
            </a:extLst>
          </p:cNvPr>
          <p:cNvSpPr/>
          <p:nvPr/>
        </p:nvSpPr>
        <p:spPr>
          <a:xfrm flipH="1">
            <a:off x="935998" y="1295997"/>
            <a:ext cx="143999" cy="431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C9211E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7" name="Connecteur droit 16">
            <a:extLst>
              <a:ext uri="{FF2B5EF4-FFF2-40B4-BE49-F238E27FC236}">
                <a16:creationId xmlns:a16="http://schemas.microsoft.com/office/drawing/2014/main" id="{C2C787E6-987C-4D54-8420-63AF9E9EEC03}"/>
              </a:ext>
            </a:extLst>
          </p:cNvPr>
          <p:cNvSpPr/>
          <p:nvPr/>
        </p:nvSpPr>
        <p:spPr>
          <a:xfrm>
            <a:off x="1727996" y="1295997"/>
            <a:ext cx="143999" cy="43199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C9211E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1B1C38C0-FCD6-4289-B8D1-8E1B536188ED}"/>
              </a:ext>
            </a:extLst>
          </p:cNvPr>
          <p:cNvSpPr/>
          <p:nvPr/>
        </p:nvSpPr>
        <p:spPr>
          <a:xfrm>
            <a:off x="2592003" y="4032001"/>
            <a:ext cx="4607999" cy="11519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FFFF"/>
          </a:solidFill>
          <a:ln w="0" cap="flat">
            <a:solidFill>
              <a:srgbClr val="FF000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24AA7A4-E3C7-469B-9973-A40ED82AD56E}"/>
              </a:ext>
            </a:extLst>
          </p:cNvPr>
          <p:cNvSpPr txBox="1"/>
          <p:nvPr/>
        </p:nvSpPr>
        <p:spPr>
          <a:xfrm>
            <a:off x="107999" y="71999"/>
            <a:ext cx="9863998" cy="4593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6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Enthalpie libre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9ACDBE8-8AF9-4116-AEE3-90F4263D4E34}"/>
              </a:ext>
            </a:extLst>
          </p:cNvPr>
          <p:cNvSpPr txBox="1"/>
          <p:nvPr/>
        </p:nvSpPr>
        <p:spPr>
          <a:xfrm>
            <a:off x="647998" y="791998"/>
            <a:ext cx="2678396" cy="3463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Sans réaction chimique :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0CF0028-2C07-4116-85C2-A82A4AA6ADF1}"/>
              </a:ext>
            </a:extLst>
          </p:cNvPr>
          <p:cNvSpPr txBox="1"/>
          <p:nvPr/>
        </p:nvSpPr>
        <p:spPr>
          <a:xfrm>
            <a:off x="719998" y="3469681"/>
            <a:ext cx="2661836" cy="3463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Avec réaction chimique :</a:t>
            </a:r>
          </a:p>
        </p:txBody>
      </p:sp>
      <p:pic>
        <p:nvPicPr>
          <p:cNvPr id="6" name="">
            <a:extLst>
              <a:ext uri="{FF2B5EF4-FFF2-40B4-BE49-F238E27FC236}">
                <a16:creationId xmlns:a16="http://schemas.microsoft.com/office/drawing/2014/main" id="{C009F6E4-959A-48F9-A006-DB4C9CD66AF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84800" y="1356119"/>
            <a:ext cx="6739201" cy="181188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">
            <a:extLst>
              <a:ext uri="{FF2B5EF4-FFF2-40B4-BE49-F238E27FC236}">
                <a16:creationId xmlns:a16="http://schemas.microsoft.com/office/drawing/2014/main" id="{F3BC30F6-C725-4E62-8548-FA1B7076D172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692798" y="4104000"/>
            <a:ext cx="4363196" cy="97991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3B40B078-E357-47CA-B819-D6D8D51E8A7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448004" y="863998"/>
            <a:ext cx="6839995" cy="61991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71FEAE4F-E00C-4A31-AE87-7EDBFAA2F92C}"/>
              </a:ext>
            </a:extLst>
          </p:cNvPr>
          <p:cNvSpPr txBox="1"/>
          <p:nvPr/>
        </p:nvSpPr>
        <p:spPr>
          <a:xfrm>
            <a:off x="215999" y="143999"/>
            <a:ext cx="9575999" cy="503642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1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4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Lien entre les quantités de matière n</a:t>
            </a:r>
            <a:r>
              <a:rPr lang="fr-FR" sz="2400" b="1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i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24D2087-5A0C-4052-973A-4C88DCCB1EB5}"/>
              </a:ext>
            </a:extLst>
          </p:cNvPr>
          <p:cNvSpPr txBox="1"/>
          <p:nvPr/>
        </p:nvSpPr>
        <p:spPr>
          <a:xfrm>
            <a:off x="2952003" y="1546195"/>
            <a:ext cx="503998" cy="4698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1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D05DF75-071F-4E85-9B74-EB78F220562A}"/>
              </a:ext>
            </a:extLst>
          </p:cNvPr>
          <p:cNvSpPr txBox="1"/>
          <p:nvPr/>
        </p:nvSpPr>
        <p:spPr>
          <a:xfrm>
            <a:off x="5327998" y="1483915"/>
            <a:ext cx="503998" cy="4698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A14006E-EC95-4766-8202-806E04DDD728}"/>
              </a:ext>
            </a:extLst>
          </p:cNvPr>
          <p:cNvSpPr txBox="1"/>
          <p:nvPr/>
        </p:nvSpPr>
        <p:spPr>
          <a:xfrm>
            <a:off x="2952003" y="1546561"/>
            <a:ext cx="503998" cy="4698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0286929-C36B-47AF-82D6-3BECEB31A317}"/>
              </a:ext>
            </a:extLst>
          </p:cNvPr>
          <p:cNvSpPr txBox="1"/>
          <p:nvPr/>
        </p:nvSpPr>
        <p:spPr>
          <a:xfrm>
            <a:off x="8208001" y="1546195"/>
            <a:ext cx="503998" cy="4698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3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3C15875-0643-4B3E-A642-CD861823F239}"/>
              </a:ext>
            </a:extLst>
          </p:cNvPr>
          <p:cNvSpPr txBox="1"/>
          <p:nvPr/>
        </p:nvSpPr>
        <p:spPr>
          <a:xfrm>
            <a:off x="2952003" y="2122203"/>
            <a:ext cx="1079997" cy="4698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1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- d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Liberation Sans" pitchFamily="34"/>
                <a:cs typeface="Liberation Sans" pitchFamily="34"/>
              </a:rPr>
              <a:t>ξ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D7583C3-B0DE-4AC4-9304-C6C7ECB84F33}"/>
              </a:ext>
            </a:extLst>
          </p:cNvPr>
          <p:cNvSpPr txBox="1"/>
          <p:nvPr/>
        </p:nvSpPr>
        <p:spPr>
          <a:xfrm>
            <a:off x="5111998" y="2050194"/>
            <a:ext cx="1079997" cy="4698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- d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Liberation Sans" pitchFamily="34"/>
                <a:cs typeface="Liberation Sans" pitchFamily="34"/>
              </a:rPr>
              <a:t>ξ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0E8DA64-B3EA-4E89-8720-EAE25A761DE0}"/>
              </a:ext>
            </a:extLst>
          </p:cNvPr>
          <p:cNvSpPr txBox="1"/>
          <p:nvPr/>
        </p:nvSpPr>
        <p:spPr>
          <a:xfrm>
            <a:off x="8064002" y="2050194"/>
            <a:ext cx="1439997" cy="782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3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+ 2 d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Liberation Sans" pitchFamily="34"/>
                <a:cs typeface="Liberation Sans" pitchFamily="34"/>
              </a:rPr>
              <a:t>ξ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50C3F78-B92D-4CB2-BB8C-B107AAA66A2D}"/>
              </a:ext>
            </a:extLst>
          </p:cNvPr>
          <p:cNvSpPr txBox="1"/>
          <p:nvPr/>
        </p:nvSpPr>
        <p:spPr>
          <a:xfrm>
            <a:off x="1151997" y="1583996"/>
            <a:ext cx="1223997" cy="40283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Liberation Sans" pitchFamily="34"/>
                <a:cs typeface="Liberation Sans" pitchFamily="34"/>
              </a:rPr>
              <a:t>ξ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Liberation Sans" pitchFamily="34"/>
                <a:cs typeface="Liberation Sans" pitchFamily="34"/>
              </a:rPr>
              <a:t> = 0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F2169ED-CB81-42EB-8AC9-0AE57195AEF6}"/>
              </a:ext>
            </a:extLst>
          </p:cNvPr>
          <p:cNvSpPr txBox="1"/>
          <p:nvPr/>
        </p:nvSpPr>
        <p:spPr>
          <a:xfrm>
            <a:off x="1151997" y="2159995"/>
            <a:ext cx="1223997" cy="40283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Liberation Sans" pitchFamily="34"/>
                <a:cs typeface="Liberation Sans" pitchFamily="34"/>
              </a:rPr>
              <a:t>dξ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8634DEA-CE63-45FD-928A-562B08A38FD0}"/>
              </a:ext>
            </a:extLst>
          </p:cNvPr>
          <p:cNvSpPr txBox="1"/>
          <p:nvPr/>
        </p:nvSpPr>
        <p:spPr>
          <a:xfrm>
            <a:off x="1511996" y="3240002"/>
            <a:ext cx="1799996" cy="4698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dn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1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= -d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Liberation Sans" pitchFamily="34"/>
                <a:cs typeface="Liberation Sans" pitchFamily="34"/>
              </a:rPr>
              <a:t>ξ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492BA36-BA16-4879-84B7-E6F5C32736B5}"/>
              </a:ext>
            </a:extLst>
          </p:cNvPr>
          <p:cNvSpPr txBox="1"/>
          <p:nvPr/>
        </p:nvSpPr>
        <p:spPr>
          <a:xfrm>
            <a:off x="1511996" y="3710159"/>
            <a:ext cx="1799996" cy="4698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dn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= -d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Liberation Sans" pitchFamily="34"/>
                <a:cs typeface="Liberation Sans" pitchFamily="34"/>
              </a:rPr>
              <a:t>ξ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B7B131E-ACE8-49E9-95F5-8C2C8DEB33FF}"/>
              </a:ext>
            </a:extLst>
          </p:cNvPr>
          <p:cNvSpPr txBox="1"/>
          <p:nvPr/>
        </p:nvSpPr>
        <p:spPr>
          <a:xfrm>
            <a:off x="1511996" y="4138199"/>
            <a:ext cx="1799996" cy="469800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dn</a:t>
            </a:r>
            <a:r>
              <a:rPr lang="fr-FR" sz="22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3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= +2 d</a:t>
            </a: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Liberation Sans" pitchFamily="34"/>
                <a:cs typeface="Liberation Sans" pitchFamily="34"/>
              </a:rPr>
              <a:t>ξ</a:t>
            </a:r>
          </a:p>
        </p:txBody>
      </p:sp>
      <p:sp>
        <p:nvSpPr>
          <p:cNvPr id="16" name="Connecteur droit 15">
            <a:extLst>
              <a:ext uri="{FF2B5EF4-FFF2-40B4-BE49-F238E27FC236}">
                <a16:creationId xmlns:a16="http://schemas.microsoft.com/office/drawing/2014/main" id="{F66A610C-D4E3-47C8-A37C-9057B8E7A8D4}"/>
              </a:ext>
            </a:extLst>
          </p:cNvPr>
          <p:cNvSpPr/>
          <p:nvPr/>
        </p:nvSpPr>
        <p:spPr>
          <a:xfrm>
            <a:off x="719998" y="3456002"/>
            <a:ext cx="575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3465A4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7" name="Forme libre : forme 16">
            <a:extLst>
              <a:ext uri="{FF2B5EF4-FFF2-40B4-BE49-F238E27FC236}">
                <a16:creationId xmlns:a16="http://schemas.microsoft.com/office/drawing/2014/main" id="{766FD04E-BB7A-4F1D-9663-73B138B8DAF9}"/>
              </a:ext>
            </a:extLst>
          </p:cNvPr>
          <p:cNvSpPr/>
          <p:nvPr/>
        </p:nvSpPr>
        <p:spPr>
          <a:xfrm>
            <a:off x="3168002" y="3240002"/>
            <a:ext cx="143999" cy="791998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5400"/>
              <a:gd name="f10" fmla="val 10800"/>
              <a:gd name="f11" fmla="val 16200"/>
              <a:gd name="f12" fmla="val -2147483647"/>
              <a:gd name="f13" fmla="val 2147483647"/>
              <a:gd name="f14" fmla="+- 0 0 0"/>
              <a:gd name="f15" fmla="*/ f5 1 21600"/>
              <a:gd name="f16" fmla="*/ f6 1 21600"/>
              <a:gd name="f17" fmla="val f7"/>
              <a:gd name="f18" fmla="val f8"/>
              <a:gd name="f19" fmla="pin 0 f0 5400"/>
              <a:gd name="f20" fmla="pin 0 f1 21600"/>
              <a:gd name="f21" fmla="*/ f14 f2 1"/>
              <a:gd name="f22" fmla="+- f18 0 f17"/>
              <a:gd name="f23" fmla="val f19"/>
              <a:gd name="f24" fmla="val f20"/>
              <a:gd name="f25" fmla="*/ f19 f16 1"/>
              <a:gd name="f26" fmla="*/ 21600 f15 1"/>
              <a:gd name="f27" fmla="*/ f20 f16 1"/>
              <a:gd name="f28" fmla="*/ f21 1 f4"/>
              <a:gd name="f29" fmla="*/ f22 1 21600"/>
              <a:gd name="f30" fmla="*/ f23 1 2"/>
              <a:gd name="f31" fmla="+- 21600 0 f23"/>
              <a:gd name="f32" fmla="*/ f23 10000 1"/>
              <a:gd name="f33" fmla="+- f24 0 f23"/>
              <a:gd name="f34" fmla="+- f24 f23 0"/>
              <a:gd name="f35" fmla="+- f28 0 f3"/>
              <a:gd name="f36" fmla="*/ 10800 f29 1"/>
              <a:gd name="f37" fmla="*/ 0 f29 1"/>
              <a:gd name="f38" fmla="*/ 7800 f29 1"/>
              <a:gd name="f39" fmla="*/ 21600 f29 1"/>
              <a:gd name="f40" fmla="+- f24 0 f30"/>
              <a:gd name="f41" fmla="+- f24 f30 0"/>
              <a:gd name="f42" fmla="+- 21600 0 f30"/>
              <a:gd name="f43" fmla="*/ f32 1 31953"/>
              <a:gd name="f44" fmla="+- 21600 0 f43"/>
              <a:gd name="f45" fmla="*/ f36 1 f29"/>
              <a:gd name="f46" fmla="*/ f37 1 f29"/>
              <a:gd name="f47" fmla="*/ f39 1 f29"/>
              <a:gd name="f48" fmla="*/ f38 1 f29"/>
              <a:gd name="f49" fmla="*/ f43 f16 1"/>
              <a:gd name="f50" fmla="*/ f45 f15 1"/>
              <a:gd name="f51" fmla="*/ f46 f15 1"/>
              <a:gd name="f52" fmla="*/ f48 f15 1"/>
              <a:gd name="f53" fmla="*/ f44 f16 1"/>
              <a:gd name="f54" fmla="*/ f46 f16 1"/>
              <a:gd name="f55" fmla="*/ f47 f16 1"/>
              <a:gd name="f56" fmla="*/ f47 f15 1"/>
              <a:gd name="f57" fmla="*/ f45 f16 1"/>
            </a:gdLst>
            <a:ahLst>
              <a:ahXY gdRefY="f0" minY="f7" maxY="f9">
                <a:pos x="f50" y="f25"/>
              </a:ahXY>
              <a:ahXY gdRefY="f1" minY="f7" maxY="f8">
                <a:pos x="f26" y="f2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5">
                <a:pos x="f51" y="f54"/>
              </a:cxn>
              <a:cxn ang="f35">
                <a:pos x="f51" y="f55"/>
              </a:cxn>
              <a:cxn ang="f35">
                <a:pos x="f56" y="f57"/>
              </a:cxn>
            </a:cxnLst>
            <a:rect l="f51" t="f49" r="f52" b="f53"/>
            <a:pathLst>
              <a:path w="21600" h="21600">
                <a:moveTo>
                  <a:pt x="f7" y="f7"/>
                </a:moveTo>
                <a:cubicBezTo>
                  <a:pt x="f9" y="f7"/>
                  <a:pt x="f10" y="f30"/>
                  <a:pt x="f10" y="f23"/>
                </a:cubicBezTo>
                <a:lnTo>
                  <a:pt x="f10" y="f33"/>
                </a:lnTo>
                <a:cubicBezTo>
                  <a:pt x="f10" y="f40"/>
                  <a:pt x="f11" y="f24"/>
                  <a:pt x="f8" y="f24"/>
                </a:cubicBezTo>
                <a:cubicBezTo>
                  <a:pt x="f11" y="f24"/>
                  <a:pt x="f10" y="f41"/>
                  <a:pt x="f10" y="f34"/>
                </a:cubicBezTo>
                <a:lnTo>
                  <a:pt x="f10" y="f31"/>
                </a:lnTo>
                <a:cubicBezTo>
                  <a:pt x="f10" y="f42"/>
                  <a:pt x="f9" y="f8"/>
                  <a:pt x="f7" y="f8"/>
                </a:cubicBez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32E72672-4135-4361-ABEE-5854F746028C}"/>
              </a:ext>
            </a:extLst>
          </p:cNvPr>
          <p:cNvSpPr/>
          <p:nvPr/>
        </p:nvSpPr>
        <p:spPr>
          <a:xfrm>
            <a:off x="3168359" y="4138199"/>
            <a:ext cx="143999" cy="431999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5400"/>
              <a:gd name="f10" fmla="val 10800"/>
              <a:gd name="f11" fmla="val 16200"/>
              <a:gd name="f12" fmla="val -2147483647"/>
              <a:gd name="f13" fmla="val 2147483647"/>
              <a:gd name="f14" fmla="+- 0 0 0"/>
              <a:gd name="f15" fmla="*/ f5 1 21600"/>
              <a:gd name="f16" fmla="*/ f6 1 21600"/>
              <a:gd name="f17" fmla="val f7"/>
              <a:gd name="f18" fmla="val f8"/>
              <a:gd name="f19" fmla="pin 0 f0 5400"/>
              <a:gd name="f20" fmla="pin 0 f1 21600"/>
              <a:gd name="f21" fmla="*/ f14 f2 1"/>
              <a:gd name="f22" fmla="+- f18 0 f17"/>
              <a:gd name="f23" fmla="val f19"/>
              <a:gd name="f24" fmla="val f20"/>
              <a:gd name="f25" fmla="*/ f19 f16 1"/>
              <a:gd name="f26" fmla="*/ 21600 f15 1"/>
              <a:gd name="f27" fmla="*/ f20 f16 1"/>
              <a:gd name="f28" fmla="*/ f21 1 f4"/>
              <a:gd name="f29" fmla="*/ f22 1 21600"/>
              <a:gd name="f30" fmla="*/ f23 1 2"/>
              <a:gd name="f31" fmla="+- 21600 0 f23"/>
              <a:gd name="f32" fmla="*/ f23 10000 1"/>
              <a:gd name="f33" fmla="+- f24 0 f23"/>
              <a:gd name="f34" fmla="+- f24 f23 0"/>
              <a:gd name="f35" fmla="+- f28 0 f3"/>
              <a:gd name="f36" fmla="*/ 10800 f29 1"/>
              <a:gd name="f37" fmla="*/ 0 f29 1"/>
              <a:gd name="f38" fmla="*/ 7800 f29 1"/>
              <a:gd name="f39" fmla="*/ 21600 f29 1"/>
              <a:gd name="f40" fmla="+- f24 0 f30"/>
              <a:gd name="f41" fmla="+- f24 f30 0"/>
              <a:gd name="f42" fmla="+- 21600 0 f30"/>
              <a:gd name="f43" fmla="*/ f32 1 31953"/>
              <a:gd name="f44" fmla="+- 21600 0 f43"/>
              <a:gd name="f45" fmla="*/ f36 1 f29"/>
              <a:gd name="f46" fmla="*/ f37 1 f29"/>
              <a:gd name="f47" fmla="*/ f39 1 f29"/>
              <a:gd name="f48" fmla="*/ f38 1 f29"/>
              <a:gd name="f49" fmla="*/ f43 f16 1"/>
              <a:gd name="f50" fmla="*/ f45 f15 1"/>
              <a:gd name="f51" fmla="*/ f46 f15 1"/>
              <a:gd name="f52" fmla="*/ f48 f15 1"/>
              <a:gd name="f53" fmla="*/ f44 f16 1"/>
              <a:gd name="f54" fmla="*/ f46 f16 1"/>
              <a:gd name="f55" fmla="*/ f47 f16 1"/>
              <a:gd name="f56" fmla="*/ f47 f15 1"/>
              <a:gd name="f57" fmla="*/ f45 f16 1"/>
            </a:gdLst>
            <a:ahLst>
              <a:ahXY gdRefY="f0" minY="f7" maxY="f9">
                <a:pos x="f50" y="f25"/>
              </a:ahXY>
              <a:ahXY gdRefY="f1" minY="f7" maxY="f8">
                <a:pos x="f26" y="f2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5">
                <a:pos x="f51" y="f54"/>
              </a:cxn>
              <a:cxn ang="f35">
                <a:pos x="f51" y="f55"/>
              </a:cxn>
              <a:cxn ang="f35">
                <a:pos x="f56" y="f57"/>
              </a:cxn>
            </a:cxnLst>
            <a:rect l="f51" t="f49" r="f52" b="f53"/>
            <a:pathLst>
              <a:path w="21600" h="21600">
                <a:moveTo>
                  <a:pt x="f7" y="f7"/>
                </a:moveTo>
                <a:cubicBezTo>
                  <a:pt x="f9" y="f7"/>
                  <a:pt x="f10" y="f30"/>
                  <a:pt x="f10" y="f23"/>
                </a:cubicBezTo>
                <a:lnTo>
                  <a:pt x="f10" y="f33"/>
                </a:lnTo>
                <a:cubicBezTo>
                  <a:pt x="f10" y="f40"/>
                  <a:pt x="f11" y="f24"/>
                  <a:pt x="f8" y="f24"/>
                </a:cubicBezTo>
                <a:cubicBezTo>
                  <a:pt x="f11" y="f24"/>
                  <a:pt x="f10" y="f41"/>
                  <a:pt x="f10" y="f34"/>
                </a:cubicBezTo>
                <a:lnTo>
                  <a:pt x="f10" y="f31"/>
                </a:lnTo>
                <a:cubicBezTo>
                  <a:pt x="f10" y="f42"/>
                  <a:pt x="f9" y="f8"/>
                  <a:pt x="f7" y="f8"/>
                </a:cubicBez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86F3B2F-9A82-408E-98E6-E14033F28BC8}"/>
              </a:ext>
            </a:extLst>
          </p:cNvPr>
          <p:cNvSpPr txBox="1"/>
          <p:nvPr/>
        </p:nvSpPr>
        <p:spPr>
          <a:xfrm>
            <a:off x="3456002" y="3413162"/>
            <a:ext cx="1295997" cy="40283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Réactifs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9E5EC23-CD0F-4821-9E4F-07CC60667E8C}"/>
              </a:ext>
            </a:extLst>
          </p:cNvPr>
          <p:cNvSpPr txBox="1"/>
          <p:nvPr/>
        </p:nvSpPr>
        <p:spPr>
          <a:xfrm>
            <a:off x="3456002" y="4133161"/>
            <a:ext cx="1295997" cy="40283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Produit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D96FEF52-42D6-490B-9D1C-08F16EDB15B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1999" y="575998"/>
            <a:ext cx="6407996" cy="51008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">
            <a:extLst>
              <a:ext uri="{FF2B5EF4-FFF2-40B4-BE49-F238E27FC236}">
                <a16:creationId xmlns:a16="http://schemas.microsoft.com/office/drawing/2014/main" id="{291EB021-73ED-4794-B4E5-E59ECAB45629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969483" y="71999"/>
            <a:ext cx="5150522" cy="50399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Connecteur droit 3">
            <a:extLst>
              <a:ext uri="{FF2B5EF4-FFF2-40B4-BE49-F238E27FC236}">
                <a16:creationId xmlns:a16="http://schemas.microsoft.com/office/drawing/2014/main" id="{750FD517-6D12-48C2-8CA6-554719C35DB2}"/>
              </a:ext>
            </a:extLst>
          </p:cNvPr>
          <p:cNvSpPr/>
          <p:nvPr/>
        </p:nvSpPr>
        <p:spPr>
          <a:xfrm>
            <a:off x="7704002" y="1426317"/>
            <a:ext cx="0" cy="935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02FAAB57-5971-4ACB-91DE-3D0E55E732BA}"/>
              </a:ext>
            </a:extLst>
          </p:cNvPr>
          <p:cNvSpPr/>
          <p:nvPr/>
        </p:nvSpPr>
        <p:spPr>
          <a:xfrm>
            <a:off x="8568001" y="1426317"/>
            <a:ext cx="0" cy="935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Connecteur droit 5">
            <a:extLst>
              <a:ext uri="{FF2B5EF4-FFF2-40B4-BE49-F238E27FC236}">
                <a16:creationId xmlns:a16="http://schemas.microsoft.com/office/drawing/2014/main" id="{FBDABFC0-7B45-4D1A-82D5-6A602226CE18}"/>
              </a:ext>
            </a:extLst>
          </p:cNvPr>
          <p:cNvSpPr/>
          <p:nvPr/>
        </p:nvSpPr>
        <p:spPr>
          <a:xfrm>
            <a:off x="7704002" y="2362315"/>
            <a:ext cx="863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Connecteur droit 6">
            <a:extLst>
              <a:ext uri="{FF2B5EF4-FFF2-40B4-BE49-F238E27FC236}">
                <a16:creationId xmlns:a16="http://schemas.microsoft.com/office/drawing/2014/main" id="{E2A8729E-4C8D-48A9-B669-3EF6180EA69E}"/>
              </a:ext>
            </a:extLst>
          </p:cNvPr>
          <p:cNvSpPr/>
          <p:nvPr/>
        </p:nvSpPr>
        <p:spPr>
          <a:xfrm>
            <a:off x="7704002" y="1858316"/>
            <a:ext cx="863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D3800CD-98DC-4C51-9813-E1BA178A7936}"/>
              </a:ext>
            </a:extLst>
          </p:cNvPr>
          <p:cNvSpPr txBox="1"/>
          <p:nvPr/>
        </p:nvSpPr>
        <p:spPr>
          <a:xfrm>
            <a:off x="8784000" y="1930316"/>
            <a:ext cx="1079997" cy="3463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V = 1 L</a:t>
            </a:r>
          </a:p>
        </p:txBody>
      </p:sp>
      <p:sp>
        <p:nvSpPr>
          <p:cNvPr id="9" name="Connecteur droit 8">
            <a:extLst>
              <a:ext uri="{FF2B5EF4-FFF2-40B4-BE49-F238E27FC236}">
                <a16:creationId xmlns:a16="http://schemas.microsoft.com/office/drawing/2014/main" id="{93A92689-69EE-4D73-8677-FD442CB3F05E}"/>
              </a:ext>
            </a:extLst>
          </p:cNvPr>
          <p:cNvSpPr/>
          <p:nvPr/>
        </p:nvSpPr>
        <p:spPr>
          <a:xfrm flipV="1">
            <a:off x="8064002" y="2074316"/>
            <a:ext cx="0" cy="575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222A0D2-FC57-4697-8346-5EAADEF5682E}"/>
              </a:ext>
            </a:extLst>
          </p:cNvPr>
          <p:cNvSpPr txBox="1"/>
          <p:nvPr/>
        </p:nvSpPr>
        <p:spPr>
          <a:xfrm>
            <a:off x="7416003" y="2681276"/>
            <a:ext cx="1801739" cy="62178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 (l), masse m</a:t>
            </a:r>
            <a:r>
              <a:rPr lang="fr-FR" sz="18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0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de NaCl (s)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4921081-2767-407F-8AEB-20247CE71143}"/>
              </a:ext>
            </a:extLst>
          </p:cNvPr>
          <p:cNvSpPr txBox="1"/>
          <p:nvPr/>
        </p:nvSpPr>
        <p:spPr>
          <a:xfrm>
            <a:off x="7056004" y="935998"/>
            <a:ext cx="2231995" cy="3463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État perturbé (t=0</a:t>
            </a:r>
            <a:r>
              <a:rPr lang="fr-FR" sz="18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29AAF5E5-18D4-49B0-9BB6-50D31FACB9F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1999" y="575998"/>
            <a:ext cx="6407996" cy="51008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">
            <a:extLst>
              <a:ext uri="{FF2B5EF4-FFF2-40B4-BE49-F238E27FC236}">
                <a16:creationId xmlns:a16="http://schemas.microsoft.com/office/drawing/2014/main" id="{B92B3AB6-2160-4041-9B97-641E623D31D9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969483" y="71999"/>
            <a:ext cx="5150522" cy="50399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Connecteur droit 3">
            <a:extLst>
              <a:ext uri="{FF2B5EF4-FFF2-40B4-BE49-F238E27FC236}">
                <a16:creationId xmlns:a16="http://schemas.microsoft.com/office/drawing/2014/main" id="{95F76960-1688-4481-960B-5E5A8DCB4884}"/>
              </a:ext>
            </a:extLst>
          </p:cNvPr>
          <p:cNvSpPr/>
          <p:nvPr/>
        </p:nvSpPr>
        <p:spPr>
          <a:xfrm>
            <a:off x="7704002" y="1426317"/>
            <a:ext cx="0" cy="935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AC0325CB-8541-41CA-AC1D-6EA268821EC2}"/>
              </a:ext>
            </a:extLst>
          </p:cNvPr>
          <p:cNvSpPr/>
          <p:nvPr/>
        </p:nvSpPr>
        <p:spPr>
          <a:xfrm>
            <a:off x="8568001" y="1426317"/>
            <a:ext cx="0" cy="935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Connecteur droit 5">
            <a:extLst>
              <a:ext uri="{FF2B5EF4-FFF2-40B4-BE49-F238E27FC236}">
                <a16:creationId xmlns:a16="http://schemas.microsoft.com/office/drawing/2014/main" id="{109E849A-AB3D-40CD-8B0B-A82265D8CAA4}"/>
              </a:ext>
            </a:extLst>
          </p:cNvPr>
          <p:cNvSpPr/>
          <p:nvPr/>
        </p:nvSpPr>
        <p:spPr>
          <a:xfrm>
            <a:off x="7704002" y="2362315"/>
            <a:ext cx="863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Connecteur droit 6">
            <a:extLst>
              <a:ext uri="{FF2B5EF4-FFF2-40B4-BE49-F238E27FC236}">
                <a16:creationId xmlns:a16="http://schemas.microsoft.com/office/drawing/2014/main" id="{8067E417-183F-4CE9-B007-497EDCBA8090}"/>
              </a:ext>
            </a:extLst>
          </p:cNvPr>
          <p:cNvSpPr/>
          <p:nvPr/>
        </p:nvSpPr>
        <p:spPr>
          <a:xfrm>
            <a:off x="7704002" y="1858316"/>
            <a:ext cx="863998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7C7BC2E-B00D-4AB8-BB7B-756CC44D1C37}"/>
              </a:ext>
            </a:extLst>
          </p:cNvPr>
          <p:cNvSpPr txBox="1"/>
          <p:nvPr/>
        </p:nvSpPr>
        <p:spPr>
          <a:xfrm>
            <a:off x="8784000" y="1930316"/>
            <a:ext cx="1079997" cy="3463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V = 1 L</a:t>
            </a:r>
          </a:p>
        </p:txBody>
      </p:sp>
      <p:sp>
        <p:nvSpPr>
          <p:cNvPr id="9" name="Connecteur droit 8">
            <a:extLst>
              <a:ext uri="{FF2B5EF4-FFF2-40B4-BE49-F238E27FC236}">
                <a16:creationId xmlns:a16="http://schemas.microsoft.com/office/drawing/2014/main" id="{F470A4E0-CC38-4DCD-9D7A-74063583A884}"/>
              </a:ext>
            </a:extLst>
          </p:cNvPr>
          <p:cNvSpPr/>
          <p:nvPr/>
        </p:nvSpPr>
        <p:spPr>
          <a:xfrm flipV="1">
            <a:off x="8064002" y="2074316"/>
            <a:ext cx="0" cy="575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38157" cap="flat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C3A8CF6-05E3-4C41-BF3B-ADD0A4FF675E}"/>
              </a:ext>
            </a:extLst>
          </p:cNvPr>
          <p:cNvSpPr txBox="1"/>
          <p:nvPr/>
        </p:nvSpPr>
        <p:spPr>
          <a:xfrm>
            <a:off x="7416003" y="2681276"/>
            <a:ext cx="1871996" cy="71172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H</a:t>
            </a:r>
            <a:r>
              <a:rPr lang="fr-FR" sz="18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2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O (l), masse m</a:t>
            </a:r>
            <a:r>
              <a:rPr lang="fr-FR" sz="1800" b="0" i="0" u="none" strike="noStrike" kern="1200" cap="none" spc="0" baseline="-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0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 de NaCl (s)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E9E9599-7B6B-4791-A556-30A8F4B564D0}"/>
              </a:ext>
            </a:extLst>
          </p:cNvPr>
          <p:cNvSpPr txBox="1"/>
          <p:nvPr/>
        </p:nvSpPr>
        <p:spPr>
          <a:xfrm>
            <a:off x="7056004" y="935998"/>
            <a:ext cx="2231995" cy="34631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État perturbé (t=0</a:t>
            </a:r>
            <a:r>
              <a:rPr lang="fr-FR" sz="1800" b="0" i="0" u="none" strike="noStrike" kern="1200" cap="none" spc="0" baseline="3300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+</a:t>
            </a: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E27F504-D244-45A1-BA04-69D84DC2A27D}"/>
              </a:ext>
            </a:extLst>
          </p:cNvPr>
          <p:cNvSpPr txBox="1"/>
          <p:nvPr/>
        </p:nvSpPr>
        <p:spPr>
          <a:xfrm>
            <a:off x="6623995" y="3744001"/>
            <a:ext cx="3240002" cy="138840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1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Définition</a:t>
            </a:r>
            <a:r>
              <a:rPr lang="fr-FR" sz="22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 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b="0" i="0" u="none" strike="noStrike" kern="1200" cap="none" spc="0" baseline="0" dirty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Réaction totale : Absence totale de l’un des réactifs à l’état final</a:t>
            </a:r>
          </a:p>
        </p:txBody>
      </p:sp>
      <p:sp>
        <p:nvSpPr>
          <p:cNvPr id="13" name="Forme libre : forme 12">
            <a:extLst>
              <a:ext uri="{FF2B5EF4-FFF2-40B4-BE49-F238E27FC236}">
                <a16:creationId xmlns:a16="http://schemas.microsoft.com/office/drawing/2014/main" id="{CC5ACB38-6F3E-476F-AE17-1A0D1CBEF115}"/>
              </a:ext>
            </a:extLst>
          </p:cNvPr>
          <p:cNvSpPr/>
          <p:nvPr/>
        </p:nvSpPr>
        <p:spPr>
          <a:xfrm>
            <a:off x="6551996" y="3672001"/>
            <a:ext cx="3312002" cy="158399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w="38157" cap="flat">
            <a:solidFill>
              <a:srgbClr val="C9211E"/>
            </a:solidFill>
            <a:prstDash val="solid"/>
            <a:miter/>
          </a:ln>
        </p:spPr>
        <p:txBody>
          <a:bodyPr vert="horz" wrap="none" lIns="109078" tIns="64081" rIns="109078" bIns="64081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E19FC8DE-054A-45B1-BBF6-376211E5853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520004" y="1295997"/>
            <a:ext cx="4609801" cy="144755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">
            <a:extLst>
              <a:ext uri="{FF2B5EF4-FFF2-40B4-BE49-F238E27FC236}">
                <a16:creationId xmlns:a16="http://schemas.microsoft.com/office/drawing/2014/main" id="{5BD9B483-9F2D-4A56-9462-F0B1223FE9FD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655996" y="388080"/>
            <a:ext cx="6839995" cy="61991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51B228F-806A-4A7D-B9D1-17153F42E76A}"/>
              </a:ext>
            </a:extLst>
          </p:cNvPr>
          <p:cNvSpPr txBox="1"/>
          <p:nvPr/>
        </p:nvSpPr>
        <p:spPr>
          <a:xfrm>
            <a:off x="71999" y="71999"/>
            <a:ext cx="9863998" cy="459357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600" b="1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Acide éthanoïque dans l’eau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7238239E-F4DD-4818-A903-8E54DB57227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88997" y="539998"/>
            <a:ext cx="3699004" cy="277200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">
            <a:extLst>
              <a:ext uri="{FF2B5EF4-FFF2-40B4-BE49-F238E27FC236}">
                <a16:creationId xmlns:a16="http://schemas.microsoft.com/office/drawing/2014/main" id="{7AC3562E-6C73-4F8D-A2A0-34491C912C67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664003" y="1511996"/>
            <a:ext cx="7248960" cy="100799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Forme libre : forme 4">
            <a:extLst>
              <a:ext uri="{FF2B5EF4-FFF2-40B4-BE49-F238E27FC236}">
                <a16:creationId xmlns:a16="http://schemas.microsoft.com/office/drawing/2014/main" id="{04180231-6641-42E0-BBF2-D539446C587B}"/>
              </a:ext>
            </a:extLst>
          </p:cNvPr>
          <p:cNvSpPr/>
          <p:nvPr/>
        </p:nvSpPr>
        <p:spPr>
          <a:xfrm>
            <a:off x="1367997" y="3450241"/>
            <a:ext cx="2231995" cy="94175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FFFF"/>
          </a:solidFill>
          <a:ln w="0" cap="flat">
            <a:solidFill>
              <a:srgbClr val="FF000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6" name="">
            <a:extLst>
              <a:ext uri="{FF2B5EF4-FFF2-40B4-BE49-F238E27FC236}">
                <a16:creationId xmlns:a16="http://schemas.microsoft.com/office/drawing/2014/main" id="{6CC339ED-1C9D-4A62-BC00-760FCA8DA182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1508403" y="3516124"/>
            <a:ext cx="2019598" cy="87587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E092F5C6-B62E-4C9E-BAD8-C79F7B2B3B7F}"/>
              </a:ext>
            </a:extLst>
          </p:cNvPr>
          <p:cNvSpPr/>
          <p:nvPr/>
        </p:nvSpPr>
        <p:spPr>
          <a:xfrm>
            <a:off x="4967999" y="3450241"/>
            <a:ext cx="3528002" cy="94175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FFFFF"/>
          </a:solidFill>
          <a:ln w="0" cap="flat">
            <a:solidFill>
              <a:srgbClr val="FF0000"/>
            </a:solidFill>
            <a:prstDash val="solid"/>
            <a:miter/>
          </a:ln>
        </p:spPr>
        <p:txBody>
          <a:bodyPr vert="horz" wrap="non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8" name="">
            <a:extLst>
              <a:ext uri="{FF2B5EF4-FFF2-40B4-BE49-F238E27FC236}">
                <a16:creationId xmlns:a16="http://schemas.microsoft.com/office/drawing/2014/main" id="{2D589DB7-9798-4E87-B1E1-ACB739F8BF33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5090044" y="3541681"/>
            <a:ext cx="3333957" cy="70631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AA2A069-CD78-48DC-8B0E-9A823F091367}"/>
              </a:ext>
            </a:extLst>
          </p:cNvPr>
          <p:cNvSpPr txBox="1"/>
          <p:nvPr/>
        </p:nvSpPr>
        <p:spPr>
          <a:xfrm>
            <a:off x="5759997" y="4509720"/>
            <a:ext cx="2015995" cy="602278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Loi de Kohlrausch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05A92E5-3DB8-4AFA-B909-D5F0188F42FD}"/>
              </a:ext>
            </a:extLst>
          </p:cNvPr>
          <p:cNvSpPr txBox="1"/>
          <p:nvPr/>
        </p:nvSpPr>
        <p:spPr>
          <a:xfrm>
            <a:off x="1439997" y="4536000"/>
            <a:ext cx="2231995" cy="359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18"/>
                <a:ea typeface="Microsoft YaHei" pitchFamily="2"/>
                <a:cs typeface="Lucida Sans" pitchFamily="2"/>
              </a:rPr>
              <a:t>Quotient réactionnel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703</Words>
  <Application>Microsoft Office PowerPoint</Application>
  <PresentationFormat>Grand écran</PresentationFormat>
  <Paragraphs>124</Paragraphs>
  <Slides>16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Liberation Sans</vt:lpstr>
      <vt:lpstr>Liberation Serif</vt:lpstr>
      <vt:lpstr>StarSymbol</vt:lpstr>
      <vt:lpstr>Standard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Armel JOUAN-POURCHET</cp:lastModifiedBy>
  <cp:revision>18</cp:revision>
  <dcterms:created xsi:type="dcterms:W3CDTF">2021-01-12T19:11:23Z</dcterms:created>
  <dcterms:modified xsi:type="dcterms:W3CDTF">2021-05-23T09:35:10Z</dcterms:modified>
</cp:coreProperties>
</file>