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90" r:id="rId5"/>
    <p:sldId id="257" r:id="rId6"/>
    <p:sldId id="260" r:id="rId7"/>
    <p:sldId id="262" r:id="rId8"/>
    <p:sldId id="263" r:id="rId9"/>
    <p:sldId id="258" r:id="rId10"/>
    <p:sldId id="265" r:id="rId11"/>
    <p:sldId id="264" r:id="rId12"/>
    <p:sldId id="266" r:id="rId13"/>
    <p:sldId id="267" r:id="rId14"/>
    <p:sldId id="268" r:id="rId15"/>
    <p:sldId id="270" r:id="rId16"/>
    <p:sldId id="269" r:id="rId17"/>
    <p:sldId id="291" r:id="rId18"/>
    <p:sldId id="292" r:id="rId19"/>
    <p:sldId id="274" r:id="rId20"/>
    <p:sldId id="272" r:id="rId21"/>
    <p:sldId id="273" r:id="rId22"/>
    <p:sldId id="275" r:id="rId23"/>
    <p:sldId id="279" r:id="rId24"/>
    <p:sldId id="280" r:id="rId25"/>
    <p:sldId id="271" r:id="rId26"/>
    <p:sldId id="284" r:id="rId27"/>
    <p:sldId id="285" r:id="rId28"/>
    <p:sldId id="276" r:id="rId29"/>
    <p:sldId id="277" r:id="rId30"/>
    <p:sldId id="286" r:id="rId31"/>
    <p:sldId id="282" r:id="rId32"/>
    <p:sldId id="283" r:id="rId33"/>
    <p:sldId id="281" r:id="rId34"/>
    <p:sldId id="287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249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8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93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63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5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27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62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80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40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92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51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34DB-6DEA-43C5-A5A0-D2EDEFA31F42}" type="datetimeFigureOut">
              <a:rPr lang="fr-FR" smtClean="0"/>
              <a:t>30/05/2021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E783A-0EE4-457F-B3CB-211629966E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07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gif"/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rgbClr val="002060"/>
                </a:solidFill>
                <a:latin typeface="+mn-lt"/>
              </a:rPr>
              <a:t>LC 21 : Cinétique homogène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Prérequis : </a:t>
            </a:r>
          </a:p>
          <a:p>
            <a:pPr marL="342900" indent="-342900" algn="l">
              <a:buFontTx/>
              <a:buChar char="-"/>
            </a:pPr>
            <a:r>
              <a:rPr lang="fr-FR" dirty="0"/>
              <a:t>Absorbance, loi de Beer-Lambert</a:t>
            </a:r>
          </a:p>
          <a:p>
            <a:pPr marL="342900" indent="-342900" algn="l">
              <a:buFontTx/>
              <a:buChar char="-"/>
            </a:pPr>
            <a:r>
              <a:rPr lang="fr-FR" dirty="0"/>
              <a:t>Avancement d’une réaction et notation algébrique</a:t>
            </a:r>
          </a:p>
          <a:p>
            <a:pPr marL="342900" indent="-342900" algn="l">
              <a:buFontTx/>
              <a:buChar char="-"/>
            </a:pPr>
            <a:r>
              <a:rPr lang="fr-FR" dirty="0"/>
              <a:t>Equations différentielles d’ordre 1</a:t>
            </a:r>
          </a:p>
        </p:txBody>
      </p:sp>
    </p:spTree>
    <p:extLst>
      <p:ext uri="{BB962C8B-B14F-4D97-AF65-F5344CB8AC3E}">
        <p14:creationId xmlns:p14="http://schemas.microsoft.com/office/powerpoint/2010/main" val="1000172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Rappel : loi d’ordre 1 sur un exemple</a:t>
            </a:r>
          </a:p>
        </p:txBody>
      </p:sp>
      <p:pic>
        <p:nvPicPr>
          <p:cNvPr id="4098" name="Picture 2" descr="https://latex.codecogs.com/gif.latex?%5Cdpi%7B200%7D%20%5Chuge%202N_2O_5%28g%29%5Crightarrow4NO_2%28g%29&amp;plus;O_2%28g%2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1690688"/>
            <a:ext cx="83248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s://latex.codecogs.com/gif.latex?%5Cdpi%7B200%7D%20%5Chuge%20v%5Cequiv%20-%5Cfrac%7B1%7D%7B2%7D%5Cfrac%7Bd%5BN_2O_5%5D%7D%7Bdt%7D%3Dk%5BN_2O_5%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73388"/>
            <a:ext cx="73152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206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Rappel : loi d’ordre 1 sur un exemple</a:t>
            </a:r>
          </a:p>
        </p:txBody>
      </p:sp>
      <p:pic>
        <p:nvPicPr>
          <p:cNvPr id="4098" name="Picture 2" descr="https://latex.codecogs.com/gif.latex?%5Cdpi%7B200%7D%20%5Chuge%202N_2O_5%28g%29%5Crightarrow4NO_2%28g%29&amp;plus;O_2%28g%2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1690688"/>
            <a:ext cx="83248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38200" y="4935071"/>
            <a:ext cx="2837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u="sng" dirty="0">
                <a:solidFill>
                  <a:srgbClr val="002060"/>
                </a:solidFill>
              </a:rPr>
              <a:t>Solution</a:t>
            </a:r>
            <a:r>
              <a:rPr lang="fr-FR" dirty="0"/>
              <a:t> : </a:t>
            </a:r>
          </a:p>
        </p:txBody>
      </p:sp>
      <p:pic>
        <p:nvPicPr>
          <p:cNvPr id="5122" name="Picture 2" descr="https://latex.codecogs.com/gif.latex?%5Cdpi%7B200%7D%20%5Chuge%20%5BN_2O_5%5D%28t%29%3D%5BN_2O_5%5D_0exp%28-2kt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340" y="5021956"/>
            <a:ext cx="8239125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15553" y="4935071"/>
            <a:ext cx="8458200" cy="8309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2" descr="https://latex.codecogs.com/gif.latex?%5Cdpi%7B200%7D%20%5Chuge%20v%5Cequiv%20-%5Cfrac%7B1%7D%7B2%7D%5Cfrac%7Bd%5BN_2O_5%5D%7D%7Bdt%7D%3Dk%5BN_2O_5%5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973388"/>
            <a:ext cx="731520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290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Ordre 0 sur un exemple</a:t>
            </a:r>
          </a:p>
        </p:txBody>
      </p:sp>
      <p:pic>
        <p:nvPicPr>
          <p:cNvPr id="6146" name="Picture 2" descr="https://latex.codecogs.com/gif.latex?%5Cdpi%7B200%7D%20%5Chuge%202NH_3%28g%29%5Crightarrow%20N_2%28g%29&amp;plus;3H_2%28g%2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2" y="1803540"/>
            <a:ext cx="764857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10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Ordre 0 sur un exemple</a:t>
            </a:r>
          </a:p>
        </p:txBody>
      </p:sp>
      <p:pic>
        <p:nvPicPr>
          <p:cNvPr id="6146" name="Picture 2" descr="https://latex.codecogs.com/gif.latex?%5Cdpi%7B200%7D%20%5Chuge%202NH_3%28g%29%5Crightarrow%20N_2%28g%29&amp;plus;3H_2%28g%2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2" y="1803540"/>
            <a:ext cx="764857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latex.codecogs.com/gif.latex?%5Cdpi%7B200%7D%20%5Chuge%20v%5Cequiv%20-%5Cfrac%7B1%7D%7B2%7D%5Cfrac%7Bd%5BNH_3%5D%7D%7Bdt%7D%3Dk%5BNH_3%5D%5E0%3D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822" y="2878251"/>
            <a:ext cx="850582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90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Ordre 0 sur un exemple</a:t>
            </a:r>
          </a:p>
        </p:txBody>
      </p:sp>
      <p:pic>
        <p:nvPicPr>
          <p:cNvPr id="6146" name="Picture 2" descr="https://latex.codecogs.com/gif.latex?%5Cdpi%7B200%7D%20%5Chuge%202NH_3%28g%29%5Crightarrow%20N_2%28g%29&amp;plus;3H_2%28g%2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2" y="1803540"/>
            <a:ext cx="764857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838200" y="4935071"/>
            <a:ext cx="2837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u="sng" dirty="0">
                <a:solidFill>
                  <a:srgbClr val="002060"/>
                </a:solidFill>
              </a:rPr>
              <a:t>Solution</a:t>
            </a:r>
            <a:r>
              <a:rPr lang="fr-FR" dirty="0"/>
              <a:t> : </a:t>
            </a:r>
          </a:p>
        </p:txBody>
      </p:sp>
      <p:sp>
        <p:nvSpPr>
          <p:cNvPr id="7" name="Rectangle 6"/>
          <p:cNvSpPr/>
          <p:nvPr/>
        </p:nvSpPr>
        <p:spPr>
          <a:xfrm>
            <a:off x="3715403" y="4935071"/>
            <a:ext cx="7983537" cy="83099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196" name="Picture 4" descr="https://latex.codecogs.com/gif.latex?%5Cdpi%7B200%7D%20%5Chuge%20v%5Cequiv%20-%5Cfrac%7B1%7D%7B2%7D%5Cfrac%7Bd%5BNH_3%5D%7D%7Bdt%7D%3Dk%5BNH_3%5D%5E0%3D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822" y="2878251"/>
            <a:ext cx="850582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https://latex.codecogs.com/gif.latex?%5Cdpi%7B200%7D%20%5Chuge%20%5BNH_3%5D%28t%29%3D%5BNH_3%5D_0-2k%20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221" y="5047922"/>
            <a:ext cx="681990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50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Récapitulatif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38200" y="2376954"/>
          <a:ext cx="10515600" cy="3761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3872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Ordre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Equation différentielle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Expression de la concentration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8726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  <a:p>
                      <a:pPr algn="ctr"/>
                      <a:r>
                        <a:rPr lang="fr-FR" b="1"/>
                        <a:t>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8726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  <a:p>
                      <a:pPr algn="ctr"/>
                      <a:r>
                        <a:rPr lang="fr-FR" b="1"/>
                        <a:t>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8726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  <a:p>
                      <a:pPr algn="ctr"/>
                      <a:r>
                        <a:rPr lang="fr-FR" b="1"/>
                        <a:t>2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42" name="Picture 2" descr="https://latex.codecogs.com/gif.latex?%5Cdpi%7B200%7D%20%5Chuge%20%5Calpha%20A%5Crightarrow%20Produi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7" y="1690688"/>
            <a:ext cx="44291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latex.codecogs.com/gif.latex?%5Cdpi%7B200%7D%20%5Chuge%20%5Cfrac%7B1%7D%7B%5Calpha%7D%5Cfrac%7Bd%5BA%5D%7D%7Bdt%7D%3Dk%5BA%5D%5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40" y="3370798"/>
            <a:ext cx="2138082" cy="77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s://latex.codecogs.com/gif.latex?%5Cdpi%7B200%7D%20%5Chuge%20%5Cfrac%7B1%7D%7B%5Calpha%7D%5Cfrac%7Bd%5BA%5D%7D%7Bdt%7D%3Dk%5BA%5D%5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40" y="4303665"/>
            <a:ext cx="2220347" cy="80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https://latex.codecogs.com/gif.latex?%5Cdpi%7B200%7D%20%5Chuge%20%5Cfrac%7B1%7D%7B%5Calpha%7D%5Cfrac%7Bd%5BA%5D%7D%7Bdt%7D%3Dk%5BA%5D%5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40" y="5270113"/>
            <a:ext cx="2170766" cy="78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053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Récapitulatif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612819"/>
              </p:ext>
            </p:extLst>
          </p:nvPr>
        </p:nvGraphicFramePr>
        <p:xfrm>
          <a:off x="838200" y="2376954"/>
          <a:ext cx="10515600" cy="3761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38726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Ordre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Equation différentielle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Expression de la concentration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8726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8726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8726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42" name="Picture 2" descr="https://latex.codecogs.com/gif.latex?%5Cdpi%7B200%7D%20%5Chuge%20%5Calpha%20A%5Crightarrow%20Produi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7" y="1690688"/>
            <a:ext cx="44291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latex.codecogs.com/gif.latex?%5Cdpi%7B200%7D%20%5Chuge%20%5Cfrac%7B1%7D%7B%5Calpha%7D%5Cfrac%7Bd%5BA%5D%7D%7Bdt%7D%3Dk%5BA%5D%5E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40" y="3370798"/>
            <a:ext cx="2138082" cy="77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https://latex.codecogs.com/gif.latex?%5Cdpi%7B200%7D%20%5Chuge%20%5Cfrac%7B1%7D%7B%5Calpha%7D%5Cfrac%7Bd%5BA%5D%7D%7Bdt%7D%3Dk%5BA%5D%5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40" y="4303665"/>
            <a:ext cx="2220347" cy="80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https://latex.codecogs.com/gif.latex?%5Cdpi%7B200%7D%20%5Chuge%20%5Cfrac%7B1%7D%7B%5Calpha%7D%5Cfrac%7Bd%5BA%5D%7D%7Bdt%7D%3Dk%5BA%5D%5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640" y="5270113"/>
            <a:ext cx="2170766" cy="784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 descr="https://latex.codecogs.com/gif.latex?%5Cdpi%7B200%7D%20%5Chuge%20%5BA%5D%28t%29%3D%5BA%5D_0&amp;plus;%5Calpha%20k%20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341" y="3556661"/>
            <a:ext cx="3090679" cy="39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2" name="Picture 12" descr="https://latex.codecogs.com/gif.latex?%5Cdpi%7B200%7D%20%5Chuge%20%5BA%5D%28t%29%3D%5BA%5D_0exp%28%5Calpha%20kt%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033" y="4529005"/>
            <a:ext cx="3086987" cy="35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4" name="Picture 14" descr="https://latex.codecogs.com/gif.latex?%5Cdpi%7B200%7D%20%5Chuge%20%5Cfrac%7B1%7D%7B%5BA%5D%28t%29%7D%3D%5Cfrac%7B1%7D%7B%5BA%5D_0%7D-%5Calpha%20k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341" y="5265610"/>
            <a:ext cx="2810435" cy="788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451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>
                <a:solidFill>
                  <a:srgbClr val="002060"/>
                </a:solidFill>
                <a:latin typeface="+mn-lt"/>
              </a:rPr>
              <a:t>Méthodes de suivi de l’évolution de la concentration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Méthodes chimiques : </a:t>
            </a:r>
            <a:r>
              <a:rPr lang="fr-FR" dirty="0"/>
              <a:t>t</a:t>
            </a:r>
            <a:r>
              <a:rPr lang="fr-FR" dirty="0" smtClean="0"/>
              <a:t>itrage (trempe nécessaire, destructif)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Méthodes physiques : spectrophotométrie, conductimétrie, … ( en temps </a:t>
            </a:r>
            <a:r>
              <a:rPr lang="fr-FR" dirty="0" err="1" smtClean="0"/>
              <a:t>temps</a:t>
            </a:r>
            <a:r>
              <a:rPr lang="fr-FR" dirty="0" smtClean="0"/>
              <a:t> réel, non invasif)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3799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smtClean="0">
                <a:solidFill>
                  <a:srgbClr val="002060"/>
                </a:solidFill>
                <a:latin typeface="+mn-lt"/>
              </a:rPr>
              <a:t>Méthodes de suivi de l’évolution de la concentration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Méthodes chimiques : </a:t>
            </a:r>
            <a:r>
              <a:rPr lang="fr-FR" dirty="0"/>
              <a:t>t</a:t>
            </a:r>
            <a:r>
              <a:rPr lang="fr-FR" dirty="0" smtClean="0"/>
              <a:t>itrage (trempe nécessaire, destructif)</a:t>
            </a:r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Méthodes physiques : spectrophotométrie, conductimétrie, … ( en temps </a:t>
            </a:r>
            <a:r>
              <a:rPr lang="fr-FR" dirty="0" err="1" smtClean="0"/>
              <a:t>temps</a:t>
            </a:r>
            <a:r>
              <a:rPr lang="fr-FR" dirty="0" smtClean="0"/>
              <a:t> réel, non invasif)</a:t>
            </a:r>
          </a:p>
          <a:p>
            <a:endParaRPr lang="fr-FR" dirty="0"/>
          </a:p>
          <a:p>
            <a:r>
              <a:rPr lang="fr-FR" b="1" u="sng" dirty="0" smtClean="0"/>
              <a:t>Ici</a:t>
            </a:r>
            <a:r>
              <a:rPr lang="fr-FR" dirty="0" smtClean="0"/>
              <a:t> : espèce colorée consommée (érythrosine), </a:t>
            </a:r>
            <a:r>
              <a:rPr lang="fr-FR" dirty="0" smtClean="0">
                <a:solidFill>
                  <a:srgbClr val="FF0000"/>
                </a:solidFill>
              </a:rPr>
              <a:t>Spectrophotométrie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617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dégénérescence de l’ordre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Modèle utilisé : </a:t>
            </a:r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862" y="2220119"/>
            <a:ext cx="1638300" cy="178117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646023" y="2849096"/>
            <a:ext cx="1021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[B](t)</a:t>
            </a:r>
          </a:p>
        </p:txBody>
      </p:sp>
      <p:pic>
        <p:nvPicPr>
          <p:cNvPr id="11268" name="Picture 4" descr="https://latex.codecogs.com/gif.latex?%5Cdpi%7B200%7D%20%5Chuge%20v%3Dk%5BClO%5E-%5D%5E%5Cbeta%20%5BB%5D%5E%5Calp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973" y="2029945"/>
            <a:ext cx="5019675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062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 smtClean="0">
                <a:solidFill>
                  <a:srgbClr val="002060"/>
                </a:solidFill>
                <a:latin typeface="+mn-lt"/>
              </a:rPr>
              <a:t>Expérience introductive</a:t>
            </a:r>
            <a:endParaRPr lang="fr-FR" b="1" u="sng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r="67624"/>
          <a:stretch/>
        </p:blipFill>
        <p:spPr>
          <a:xfrm>
            <a:off x="1314450" y="2373125"/>
            <a:ext cx="309618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61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dégénérescence de l’ordre</a:t>
            </a:r>
            <a:endParaRPr lang="fr-FR" b="1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Modèle utilisé :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Méthode de </a:t>
            </a:r>
            <a:r>
              <a:rPr lang="fr-FR" u="sng" dirty="0"/>
              <a:t>dégénérescence de l’ordre</a:t>
            </a:r>
            <a:r>
              <a:rPr lang="fr-FR" dirty="0"/>
              <a:t>, </a:t>
            </a:r>
            <a:r>
              <a:rPr lang="fr-FR" b="1" dirty="0" err="1"/>
              <a:t>ClO</a:t>
            </a:r>
            <a:r>
              <a:rPr lang="fr-FR" b="1" baseline="30000" dirty="0"/>
              <a:t>-</a:t>
            </a:r>
            <a:r>
              <a:rPr lang="fr-FR" b="1" dirty="0"/>
              <a:t> en large excès</a:t>
            </a:r>
            <a:r>
              <a:rPr lang="fr-FR" dirty="0"/>
              <a:t>: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862" y="2220119"/>
            <a:ext cx="1638300" cy="178117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646023" y="2849096"/>
            <a:ext cx="1021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[B](t)</a:t>
            </a:r>
          </a:p>
        </p:txBody>
      </p:sp>
      <p:pic>
        <p:nvPicPr>
          <p:cNvPr id="11268" name="Picture 4" descr="https://latex.codecogs.com/gif.latex?%5Cdpi%7B200%7D%20%5Chuge%20v%3Dk%5BClO%5E-%5D%5E%5Cbeta%20%5BB%5D%5E%5Calp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973" y="2029945"/>
            <a:ext cx="5019675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https://latex.codecogs.com/gif.latex?%5Cdpi%7B200%7D%20%5Chuge%20k%5BClO%5E-%5D%5E%5Cbeta%3Dcte%3Dk_%7Bapp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657" y="4550802"/>
            <a:ext cx="628650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913497" y="4415865"/>
            <a:ext cx="6891151" cy="10454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348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dégénérescence de l’ordre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862" y="2220119"/>
            <a:ext cx="1638300" cy="178117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646023" y="2849096"/>
            <a:ext cx="1021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[B](t)</a:t>
            </a: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r>
              <a:rPr lang="fr-FR" dirty="0"/>
              <a:t>Expression simplifiée de la vitesse :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D’où : </a:t>
            </a:r>
          </a:p>
        </p:txBody>
      </p:sp>
      <p:pic>
        <p:nvPicPr>
          <p:cNvPr id="13314" name="Picture 2" descr="https://latex.codecogs.com/gif.latex?%5Cdpi%7B200%7D%20%5Chuge%20v%3Dk_%7Bapp%7D%5BB%5D%5E%5Calpha%28t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704" y="3110706"/>
            <a:ext cx="41719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s://latex.codecogs.com/gif.latex?%5Cdpi%7B200%7D%20%5Chuge%20%5Cfrac%7Bd%5BB%5D%7D%7Bdt%7D%3Dk_%7Bapp%7D%5BB%5D%5E%5Calpha%28t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879" y="4520640"/>
            <a:ext cx="50577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E10397A-9712-422F-AD89-97D6931C9F0A}"/>
              </a:ext>
            </a:extLst>
          </p:cNvPr>
          <p:cNvSpPr txBox="1"/>
          <p:nvPr/>
        </p:nvSpPr>
        <p:spPr>
          <a:xfrm>
            <a:off x="2364342" y="4900340"/>
            <a:ext cx="352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897686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dégénérescence de l’ordre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862" y="2220119"/>
            <a:ext cx="1638300" cy="178117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646023" y="2849096"/>
            <a:ext cx="1021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[B](t)</a:t>
            </a: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r>
              <a:rPr lang="fr-FR" dirty="0"/>
              <a:t>Expression simplifiée de la vitesse :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D’où : </a:t>
            </a:r>
          </a:p>
        </p:txBody>
      </p:sp>
      <p:pic>
        <p:nvPicPr>
          <p:cNvPr id="13314" name="Picture 2" descr="https://latex.codecogs.com/gif.latex?%5Cdpi%7B200%7D%20%5Chuge%20v%3Dk_%7Bapp%7D%5BB%5D%5E%5Calpha%28t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704" y="3110706"/>
            <a:ext cx="41719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s://latex.codecogs.com/gif.latex?%5Cdpi%7B200%7D%20%5Chuge%20%5Cfrac%7Bd%5BB%5D%7D%7Bdt%7D%3Dk_%7Bapp%7D%5BB%5D%5E%5Calpha%28t%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879" y="4520640"/>
            <a:ext cx="50577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673354" y="4791968"/>
            <a:ext cx="31735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Même expression qu’avec un seul réactif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D733FDD1-41BA-4FF1-914A-0BD9105E7458}"/>
              </a:ext>
            </a:extLst>
          </p:cNvPr>
          <p:cNvSpPr txBox="1"/>
          <p:nvPr/>
        </p:nvSpPr>
        <p:spPr>
          <a:xfrm>
            <a:off x="2364342" y="4900340"/>
            <a:ext cx="352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34166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/>
          <a:srcRect r="69842"/>
          <a:stretch/>
        </p:blipFill>
        <p:spPr>
          <a:xfrm>
            <a:off x="838200" y="3037845"/>
            <a:ext cx="3263153" cy="192689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</a:t>
            </a:r>
          </a:p>
        </p:txBody>
      </p:sp>
    </p:spTree>
    <p:extLst>
      <p:ext uri="{BB962C8B-B14F-4D97-AF65-F5344CB8AC3E}">
        <p14:creationId xmlns:p14="http://schemas.microsoft.com/office/powerpoint/2010/main" val="2630521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/>
          <a:srcRect r="32808"/>
          <a:stretch/>
        </p:blipFill>
        <p:spPr>
          <a:xfrm>
            <a:off x="838201" y="3037845"/>
            <a:ext cx="7270376" cy="192689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262718" y="3966882"/>
            <a:ext cx="1035424" cy="1344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327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37845"/>
            <a:ext cx="10820273" cy="192689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4262718" y="3966882"/>
            <a:ext cx="1035424" cy="1344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8018930" y="3980329"/>
            <a:ext cx="1035424" cy="1344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7095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suivi par absorbance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F077E054-65D8-4C08-AFF7-230DDC085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493" y="1713284"/>
            <a:ext cx="8677013" cy="488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958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suivi par absorbance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5D0CD468-07AE-4148-AF3C-0BE78F936F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6671" y="1722721"/>
            <a:ext cx="8643457" cy="486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3685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 smtClean="0">
                <a:solidFill>
                  <a:srgbClr val="002060"/>
                </a:solidFill>
                <a:latin typeface="+mn-lt"/>
              </a:rPr>
              <a:t>méthode de suivi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862" y="2220119"/>
            <a:ext cx="1638300" cy="178117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646023" y="2849096"/>
            <a:ext cx="1021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[B](t)</a:t>
            </a: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Loi de </a:t>
            </a:r>
            <a:r>
              <a:rPr lang="fr-FR" dirty="0" err="1"/>
              <a:t>Beer</a:t>
            </a:r>
            <a:r>
              <a:rPr lang="fr-FR" dirty="0"/>
              <a:t> Lambert :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4338" name="Picture 2" descr="https://latex.codecogs.com/gif.latex?%5Cdpi%7B200%7D%20%5Chuge%20A%3D%5Cepsilon%20l%5BB%5D%28t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493" y="3457481"/>
            <a:ext cx="3248025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71668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7862" y="2220119"/>
            <a:ext cx="1638300" cy="178117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646023" y="2849096"/>
            <a:ext cx="1021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[B](t)</a:t>
            </a: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769" y="2239565"/>
            <a:ext cx="7513092" cy="3828257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174376" y="6221571"/>
            <a:ext cx="10148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</a:t>
            </a:r>
            <a:r>
              <a:rPr lang="fr-FR" u="sng" dirty="0"/>
              <a:t>40 expériences illustrées de chimie générale et organique - La chimie, une science expérimentale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u="sng" smtClean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smtClean="0">
                <a:solidFill>
                  <a:srgbClr val="002060"/>
                </a:solidFill>
                <a:latin typeface="+mn-lt"/>
              </a:rPr>
              <a:t>méthode de suivi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1166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 smtClean="0">
                <a:solidFill>
                  <a:srgbClr val="002060"/>
                </a:solidFill>
                <a:latin typeface="+mn-lt"/>
              </a:rPr>
              <a:t>Expérience introductive</a:t>
            </a:r>
            <a:endParaRPr lang="fr-FR" b="1" u="sng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r="29799"/>
          <a:stretch/>
        </p:blipFill>
        <p:spPr>
          <a:xfrm>
            <a:off x="1314450" y="2373125"/>
            <a:ext cx="6713444" cy="2676525"/>
          </a:xfrm>
          <a:prstGeom prst="rect">
            <a:avLst/>
          </a:prstGeom>
        </p:spPr>
      </p:pic>
      <p:cxnSp>
        <p:nvCxnSpPr>
          <p:cNvPr id="4" name="Connecteur droit avec flèche 3"/>
          <p:cNvCxnSpPr/>
          <p:nvPr/>
        </p:nvCxnSpPr>
        <p:spPr>
          <a:xfrm flipV="1">
            <a:off x="4276165" y="3738282"/>
            <a:ext cx="1411941" cy="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05118" y="5182113"/>
            <a:ext cx="11282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solidFill>
                  <a:srgbClr val="002060"/>
                </a:solidFill>
              </a:rPr>
              <a:t>Ajout de la même solution d’érythrosine B (rose) dans chaque tube à essai</a:t>
            </a:r>
            <a:endParaRPr lang="fr-FR" sz="2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4880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3D7329D6-D164-42C8-97A8-C3ACE0B2A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286" y="1961247"/>
            <a:ext cx="8056228" cy="4531628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u="sng" smtClean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smtClean="0">
                <a:solidFill>
                  <a:srgbClr val="002060"/>
                </a:solidFill>
                <a:latin typeface="+mn-lt"/>
              </a:rPr>
              <a:t>méthode de suivi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9836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détermination de k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8434" name="Picture 2" descr="https://latex.codecogs.com/gif.latex?%5Cdpi%7B200%7D%20%5Chuge%20k_%7Bapp%7D%3Dk%5BClO%5E-%5D_0%5E%5Cb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2191871"/>
            <a:ext cx="46291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0065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détermination de k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8434" name="Picture 2" descr="https://latex.codecogs.com/gif.latex?%5Cdpi%7B200%7D%20%5Chuge%20k_%7Bapp%7D%3Dk%5BClO%5E-%5D_0%5E%5Cb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2191871"/>
            <a:ext cx="46291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https://latex.codecogs.com/gif.latex?%5Cdpi%7B200%7D%20%5Chuge%20ln%28k_%7Bapp%7D%29%3Dln%28k%29&amp;plus;%5Cbeta%20ln%28%5BClO%5E-%5D_0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637" y="3801268"/>
            <a:ext cx="8848725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3271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détermination de k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8434" name="Picture 2" descr="https://latex.codecogs.com/gif.latex?%5Cdpi%7B200%7D%20%5Chuge%20k_%7Bapp%7D%3Dk%5BClO%5E-%5D_0%5E%5Cb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2191871"/>
            <a:ext cx="46291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https://latex.codecogs.com/gif.latex?%5Cdpi%7B200%7D%20%5Chuge%20ln%28k_%7Bapp%7D%29%3Dln%28k%29&amp;plus;%5Cbeta%20ln%28%5BClO%5E-%5D_0%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637" y="3801268"/>
            <a:ext cx="8848725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495799" y="3725067"/>
            <a:ext cx="1600200" cy="8572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6803930" y="3725066"/>
            <a:ext cx="470929" cy="8572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334434" y="4762161"/>
            <a:ext cx="19229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FF0000"/>
                </a:solidFill>
              </a:rPr>
              <a:t>Ordonnée à l’origine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6531243" y="4734717"/>
            <a:ext cx="102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FF0000"/>
                </a:solidFill>
              </a:rPr>
              <a:t>Pente</a:t>
            </a:r>
          </a:p>
        </p:txBody>
      </p:sp>
    </p:spTree>
    <p:extLst>
      <p:ext uri="{BB962C8B-B14F-4D97-AF65-F5344CB8AC3E}">
        <p14:creationId xmlns:p14="http://schemas.microsoft.com/office/powerpoint/2010/main" val="21260403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Expérience de suivi de la décoloration de l’érythrosine B :</a:t>
            </a:r>
            <a:r>
              <a:rPr lang="fr-FR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b="1" dirty="0">
                <a:solidFill>
                  <a:srgbClr val="002060"/>
                </a:solidFill>
                <a:latin typeface="+mn-lt"/>
              </a:rPr>
              <a:t>détermination de k</a:t>
            </a:r>
            <a:endParaRPr lang="fr-FR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8436" name="Picture 4" descr="https://latex.codecogs.com/gif.latex?%5Cdpi%7B200%7D%20%5Chuge%20ln%28k_%7Bapp%7D%29%3Dln%28k%29&amp;plus;%5Cbeta%20ln%28%5BClO%5E-%5D_0%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7" y="2098302"/>
            <a:ext cx="8848725" cy="704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C90E4618-E94D-4ACB-9962-BCE948858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669931"/>
              </p:ext>
            </p:extLst>
          </p:nvPr>
        </p:nvGraphicFramePr>
        <p:xfrm>
          <a:off x="2184399" y="3748378"/>
          <a:ext cx="812800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317739534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78435386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311587208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186269333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976499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1251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Concentration initiale (mol/L) en </a:t>
                      </a:r>
                      <a:r>
                        <a:rPr lang="fr-FR" dirty="0" err="1"/>
                        <a:t>ClO</a:t>
                      </a:r>
                      <a:r>
                        <a:rPr lang="fr-FR" baseline="300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0,0350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0,0575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0,0920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0,116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94401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84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 smtClean="0">
                <a:solidFill>
                  <a:srgbClr val="002060"/>
                </a:solidFill>
                <a:latin typeface="+mn-lt"/>
              </a:rPr>
              <a:t>Expérience introductive</a:t>
            </a:r>
            <a:endParaRPr lang="fr-FR" b="1" u="sng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2373125"/>
            <a:ext cx="9563100" cy="2676525"/>
          </a:xfrm>
          <a:prstGeom prst="rect">
            <a:avLst/>
          </a:prstGeom>
        </p:spPr>
      </p:pic>
      <p:cxnSp>
        <p:nvCxnSpPr>
          <p:cNvPr id="4" name="Connecteur droit avec flèche 3"/>
          <p:cNvCxnSpPr/>
          <p:nvPr/>
        </p:nvCxnSpPr>
        <p:spPr>
          <a:xfrm flipV="1">
            <a:off x="4276165" y="3738282"/>
            <a:ext cx="1411941" cy="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V="1">
            <a:off x="7817224" y="3711386"/>
            <a:ext cx="923364" cy="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875429" y="5241728"/>
            <a:ext cx="64411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solidFill>
                  <a:srgbClr val="002060"/>
                </a:solidFill>
              </a:rPr>
              <a:t>Au bout de quelques minutes, la solution plus concentrée en Javel est moins colorée</a:t>
            </a:r>
          </a:p>
        </p:txBody>
      </p:sp>
    </p:spTree>
    <p:extLst>
      <p:ext uri="{BB962C8B-B14F-4D97-AF65-F5344CB8AC3E}">
        <p14:creationId xmlns:p14="http://schemas.microsoft.com/office/powerpoint/2010/main" val="2868139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Hypothèses de travail en </a:t>
            </a:r>
            <a:r>
              <a:rPr lang="fr-FR" b="1" u="sng" dirty="0">
                <a:solidFill>
                  <a:srgbClr val="002060"/>
                </a:solidFill>
                <a:latin typeface="+mn-lt"/>
              </a:rPr>
              <a:t>cinétique homogène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Milieu homogène : parfaitement agité</a:t>
            </a:r>
          </a:p>
          <a:p>
            <a:endParaRPr lang="fr-FR" dirty="0"/>
          </a:p>
          <a:p>
            <a:r>
              <a:rPr lang="fr-FR" dirty="0"/>
              <a:t>Volume fixe au cours de l’expérience</a:t>
            </a:r>
          </a:p>
          <a:p>
            <a:endParaRPr lang="fr-FR" dirty="0"/>
          </a:p>
          <a:p>
            <a:r>
              <a:rPr lang="fr-FR" dirty="0"/>
              <a:t>Système fermé à </a:t>
            </a:r>
            <a:r>
              <a:rPr lang="fr-FR" dirty="0" err="1"/>
              <a:t>T</a:t>
            </a:r>
            <a:r>
              <a:rPr lang="fr-FR" baseline="-25000" dirty="0" err="1"/>
              <a:t>ext</a:t>
            </a:r>
            <a:r>
              <a:rPr lang="fr-FR" dirty="0"/>
              <a:t> constante</a:t>
            </a:r>
          </a:p>
        </p:txBody>
      </p:sp>
    </p:spTree>
    <p:extLst>
      <p:ext uri="{BB962C8B-B14F-4D97-AF65-F5344CB8AC3E}">
        <p14:creationId xmlns:p14="http://schemas.microsoft.com/office/powerpoint/2010/main" val="349416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Vitesse d’une réaction : exemple</a:t>
            </a:r>
          </a:p>
        </p:txBody>
      </p:sp>
      <p:pic>
        <p:nvPicPr>
          <p:cNvPr id="1026" name="Picture 2" descr="https://latex.codecogs.com/gif.latex?%5Cdpi%7B200%7D%20%5Chuge%20N_2&amp;plus;3H_2%5Crightarrow%202NH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1690688"/>
            <a:ext cx="528637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357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Vitesse d’une réaction : exemple</a:t>
            </a:r>
          </a:p>
        </p:txBody>
      </p:sp>
      <p:pic>
        <p:nvPicPr>
          <p:cNvPr id="1026" name="Picture 2" descr="https://latex.codecogs.com/gif.latex?%5Cdpi%7B200%7D%20%5Chuge%20N_2&amp;plus;3H_2%5Crightarrow%202NH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1690688"/>
            <a:ext cx="528637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latex.codecogs.com/gif.latex?%5Cdpi%7B200%7D%20%5Chuge%20v%3D-%5Cfrac%7B1%7D%7B3%7D%5Cfrac%7Bd%5BH_2%5D%7D%7Bdt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47533"/>
            <a:ext cx="35242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atex.codecogs.com/gif.latex?%5Cdpi%7B200%7D%20%5Chuge%20v%3D-%5Cfrac%7Bd%5BN_2%5D%7D%7Bdt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09536"/>
            <a:ext cx="31432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67835" y="1590817"/>
            <a:ext cx="497541" cy="7253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205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Vitesse d’une réaction : exemple</a:t>
            </a:r>
          </a:p>
        </p:txBody>
      </p:sp>
      <p:pic>
        <p:nvPicPr>
          <p:cNvPr id="1026" name="Picture 2" descr="https://latex.codecogs.com/gif.latex?%5Cdpi%7B200%7D%20%5Chuge%20N_2&amp;plus;3H_2%5Crightarrow%202NH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2" y="1690688"/>
            <a:ext cx="528637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latex.codecogs.com/gif.latex?%5Cdpi%7B200%7D%20%5Chuge%20v%3D-%5Cfrac%7B1%7D%7B3%7D%5Cfrac%7Bd%5BH_2%5D%7D%7Bdt%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47533"/>
            <a:ext cx="35242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atex.codecogs.com/gif.latex?%5Cdpi%7B200%7D%20%5Chuge%20v%3D-%5Cfrac%7Bd%5BN_2%5D%7D%7Bdt%7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09536"/>
            <a:ext cx="31432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67835" y="1590817"/>
            <a:ext cx="497541" cy="7253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943164" y="1618550"/>
            <a:ext cx="497541" cy="72530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 descr="https://latex.codecogs.com/gif.latex?%5Cdpi%7B200%7D%20%5Chuge%20v%3D%5Cfrac%7B1%7D%7B2%7D%5Cfrac%7Bd%5BNH_3%5D%7D%7Bdt%7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164" y="3669415"/>
            <a:ext cx="36004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736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002060"/>
                </a:solidFill>
                <a:latin typeface="+mn-lt"/>
              </a:rPr>
              <a:t>Rappel : loi d’ordre 1 sur un exemple</a:t>
            </a:r>
          </a:p>
        </p:txBody>
      </p:sp>
      <p:pic>
        <p:nvPicPr>
          <p:cNvPr id="4098" name="Picture 2" descr="https://latex.codecogs.com/gif.latex?%5Cdpi%7B200%7D%20%5Chuge%202N_2O_5%28g%29%5Crightarrow4NO_2%28g%29&amp;plus;O_2%28g%2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1690688"/>
            <a:ext cx="83248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7509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548</Words>
  <Application>Microsoft Office PowerPoint</Application>
  <PresentationFormat>Grand écran</PresentationFormat>
  <Paragraphs>169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Thème Office</vt:lpstr>
      <vt:lpstr>LC 21 : Cinétique homogène</vt:lpstr>
      <vt:lpstr>Expérience introductive</vt:lpstr>
      <vt:lpstr>Expérience introductive</vt:lpstr>
      <vt:lpstr>Expérience introductive</vt:lpstr>
      <vt:lpstr>Hypothèses de travail en cinétique homogène</vt:lpstr>
      <vt:lpstr>Vitesse d’une réaction : exemple</vt:lpstr>
      <vt:lpstr>Vitesse d’une réaction : exemple</vt:lpstr>
      <vt:lpstr>Vitesse d’une réaction : exemple</vt:lpstr>
      <vt:lpstr>Rappel : loi d’ordre 1 sur un exemple</vt:lpstr>
      <vt:lpstr>Rappel : loi d’ordre 1 sur un exemple</vt:lpstr>
      <vt:lpstr>Rappel : loi d’ordre 1 sur un exemple</vt:lpstr>
      <vt:lpstr>Ordre 0 sur un exemple</vt:lpstr>
      <vt:lpstr>Ordre 0 sur un exemple</vt:lpstr>
      <vt:lpstr>Ordre 0 sur un exemple</vt:lpstr>
      <vt:lpstr>Récapitulatif</vt:lpstr>
      <vt:lpstr>Récapitulatif</vt:lpstr>
      <vt:lpstr>Méthodes de suivi de l’évolution de la concentration</vt:lpstr>
      <vt:lpstr>Méthodes de suivi de l’évolution de la concentration</vt:lpstr>
      <vt:lpstr>Expérience de suivi de la décoloration de l’érythrosine B : dégénérescence de l’ordre</vt:lpstr>
      <vt:lpstr>Expérience de suivi de la décoloration de l’érythrosine B : dégénérescence de l’ordre</vt:lpstr>
      <vt:lpstr>Expérience de suivi de la décoloration de l’érythrosine B : dégénérescence de l’ordre</vt:lpstr>
      <vt:lpstr>Expérience de suivi de la décoloration de l’érythrosine B : dégénérescence de l’ordre</vt:lpstr>
      <vt:lpstr>Expérience de suivi de la décoloration de l’érythrosine B </vt:lpstr>
      <vt:lpstr>Expérience de suivi de la décoloration de l’érythrosine B </vt:lpstr>
      <vt:lpstr>Expérience de suivi de la décoloration de l’érythrosine B </vt:lpstr>
      <vt:lpstr>Expérience de suivi de la décoloration de l’érythrosine B : suivi par absorbance</vt:lpstr>
      <vt:lpstr>Expérience de suivi de la décoloration de l’érythrosine B : suivi par absorbance</vt:lpstr>
      <vt:lpstr>Expérience de suivi de la décoloration de l’érythrosine B : méthode de suivi</vt:lpstr>
      <vt:lpstr>Présentation PowerPoint</vt:lpstr>
      <vt:lpstr>Présentation PowerPoint</vt:lpstr>
      <vt:lpstr>Expérience de suivi de la décoloration de l’érythrosine B : détermination de k</vt:lpstr>
      <vt:lpstr>Expérience de suivi de la décoloration de l’érythrosine B : détermination de k</vt:lpstr>
      <vt:lpstr>Expérience de suivi de la décoloration de l’érythrosine B : détermination de k</vt:lpstr>
      <vt:lpstr>Expérience de suivi de la décoloration de l’érythrosine B : détermination de k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21 : Cinétique homogène</dc:title>
  <dc:creator>Aurélien Ricard</dc:creator>
  <cp:lastModifiedBy>Aurélien Ricard</cp:lastModifiedBy>
  <cp:revision>18</cp:revision>
  <dcterms:created xsi:type="dcterms:W3CDTF">2021-05-27T08:27:07Z</dcterms:created>
  <dcterms:modified xsi:type="dcterms:W3CDTF">2021-05-30T14:48:32Z</dcterms:modified>
</cp:coreProperties>
</file>