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13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307417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</a:p>
          <a:p>
            <a:pPr lvl="1">
              <a:defRPr sz="1800"/>
            </a:pPr>
            <a:r>
              <a:rPr sz="3200"/>
              <a:t>Texte niveau 2</a:t>
            </a:r>
          </a:p>
          <a:p>
            <a:pPr lvl="2">
              <a:defRPr sz="1800"/>
            </a:pPr>
            <a:r>
              <a:rPr sz="3200"/>
              <a:t>Texte niveau 3</a:t>
            </a:r>
          </a:p>
          <a:p>
            <a:pPr lvl="3">
              <a:defRPr sz="1800"/>
            </a:pPr>
            <a:r>
              <a:rPr sz="3200"/>
              <a:t>Texte niveau 4</a:t>
            </a:r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00"/>
              <a:t>Texte niveau 1</a:t>
            </a:r>
          </a:p>
          <a:p>
            <a:pPr lvl="1">
              <a:defRPr sz="1800"/>
            </a:pPr>
            <a:r>
              <a:rPr sz="3800"/>
              <a:t>Texte niveau 2</a:t>
            </a:r>
          </a:p>
          <a:p>
            <a:pPr lvl="2">
              <a:defRPr sz="1800"/>
            </a:pPr>
            <a:r>
              <a:rPr sz="3800"/>
              <a:t>Texte niveau 3</a:t>
            </a:r>
          </a:p>
          <a:p>
            <a:pPr lvl="3">
              <a:defRPr sz="1800"/>
            </a:pPr>
            <a:r>
              <a:rPr sz="3800"/>
              <a:t>Texte niveau 4</a:t>
            </a:r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</a:p>
          <a:p>
            <a:pPr lvl="1">
              <a:defRPr sz="1800"/>
            </a:pPr>
            <a:r>
              <a:rPr sz="3200"/>
              <a:t>Texte niveau 2</a:t>
            </a:r>
          </a:p>
          <a:p>
            <a:pPr lvl="2">
              <a:defRPr sz="1800"/>
            </a:pPr>
            <a:r>
              <a:rPr sz="3200"/>
              <a:t>Texte niveau 3</a:t>
            </a:r>
          </a:p>
          <a:p>
            <a:pPr lvl="3">
              <a:defRPr sz="1800"/>
            </a:pPr>
            <a:r>
              <a:rPr sz="3200"/>
              <a:t>Texte niveau 4</a:t>
            </a:r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</a:p>
          <a:p>
            <a:pPr lvl="1">
              <a:defRPr sz="1800"/>
            </a:pPr>
            <a:r>
              <a:rPr sz="3200"/>
              <a:t>Texte niveau 2</a:t>
            </a:r>
          </a:p>
          <a:p>
            <a:pPr lvl="2">
              <a:defRPr sz="1800"/>
            </a:pPr>
            <a:r>
              <a:rPr sz="3200"/>
              <a:t>Texte niveau 3</a:t>
            </a:r>
          </a:p>
          <a:p>
            <a:pPr lvl="3">
              <a:defRPr sz="1800"/>
            </a:pPr>
            <a:r>
              <a:rPr sz="3200"/>
              <a:t>Texte niveau 4</a:t>
            </a:r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lnSpc>
                <a:spcPct val="100000"/>
              </a:lnSpc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</a:p>
          <a:p>
            <a:pPr lvl="1">
              <a:defRPr sz="1800"/>
            </a:pPr>
            <a:r>
              <a:rPr sz="3200"/>
              <a:t>Texte niveau 2</a:t>
            </a:r>
          </a:p>
          <a:p>
            <a:pPr lvl="2">
              <a:defRPr sz="1800"/>
            </a:pPr>
            <a:r>
              <a:rPr sz="3200"/>
              <a:t>Texte niveau 3</a:t>
            </a:r>
          </a:p>
          <a:p>
            <a:pPr lvl="3">
              <a:defRPr sz="1800"/>
            </a:pPr>
            <a:r>
              <a:rPr sz="3200"/>
              <a:t>Texte niveau 4</a:t>
            </a:r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</a:p>
          <a:p>
            <a:pPr lvl="1">
              <a:defRPr sz="1800"/>
            </a:pPr>
            <a:r>
              <a:rPr sz="3600"/>
              <a:t>Texte niveau 2</a:t>
            </a:r>
          </a:p>
          <a:p>
            <a:pPr lvl="2">
              <a:defRPr sz="1800"/>
            </a:pPr>
            <a:r>
              <a:rPr sz="3600"/>
              <a:t>Texte niveau 3</a:t>
            </a:r>
          </a:p>
          <a:p>
            <a:pPr lvl="3">
              <a:defRPr sz="1800"/>
            </a:pPr>
            <a:r>
              <a:rPr sz="3600"/>
              <a:t>Texte niveau 4</a:t>
            </a:r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lnSpc>
                <a:spcPct val="100000"/>
              </a:lnSpc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1pPr>
            <a:lvl2pPr marL="6858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2pPr>
            <a:lvl3pPr marL="10287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3pPr>
            <a:lvl4pPr marL="13716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4pPr>
            <a:lvl5pPr marL="1714500" indent="-342900" defTabSz="584200">
              <a:lnSpc>
                <a:spcPct val="100000"/>
              </a:lnSpc>
              <a:spcBef>
                <a:spcPts val="3200"/>
              </a:spcBef>
              <a:buSzPct val="75000"/>
              <a:buFontTx/>
              <a:defRPr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</a:p>
          <a:p>
            <a:pPr lvl="1">
              <a:defRPr sz="1800"/>
            </a:pPr>
            <a:r>
              <a:rPr sz="2800"/>
              <a:t>Texte niveau 2</a:t>
            </a:r>
          </a:p>
          <a:p>
            <a:pPr lvl="2">
              <a:defRPr sz="1800"/>
            </a:pPr>
            <a:r>
              <a:rPr sz="2800"/>
              <a:t>Texte niveau 3</a:t>
            </a:r>
          </a:p>
          <a:p>
            <a:pPr lvl="3">
              <a:defRPr sz="1800"/>
            </a:pPr>
            <a:r>
              <a:rPr sz="2800"/>
              <a:t>Texte niveau 4</a:t>
            </a:r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lnSpc>
                <a:spcPct val="100000"/>
              </a:lnSpc>
              <a:spcBef>
                <a:spcPts val="4200"/>
              </a:spcBef>
              <a:buSzPct val="75000"/>
              <a:buFontTx/>
              <a:defRPr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</a:p>
          <a:p>
            <a:pPr lvl="1">
              <a:defRPr sz="1800"/>
            </a:pPr>
            <a:r>
              <a:rPr sz="3600"/>
              <a:t>Texte niveau 2</a:t>
            </a:r>
          </a:p>
          <a:p>
            <a:pPr lvl="2">
              <a:defRPr sz="1800"/>
            </a:pPr>
            <a:r>
              <a:rPr sz="3600"/>
              <a:t>Texte niveau 3</a:t>
            </a:r>
          </a:p>
          <a:p>
            <a:pPr lvl="3">
              <a:defRPr sz="1800"/>
            </a:pPr>
            <a:r>
              <a:rPr sz="3600"/>
              <a:t>Texte niveau 4</a:t>
            </a:r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94079" y="1464733"/>
            <a:ext cx="1121664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767" tIns="48767" rIns="48767" bIns="48767" anchor="ctr">
            <a:normAutofit/>
          </a:bodyPr>
          <a:lstStyle/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94079" y="3166533"/>
            <a:ext cx="11216642" cy="5367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767" tIns="48767" rIns="48767" bIns="48767">
            <a:normAutofit/>
          </a:bodyPr>
          <a:lstStyle/>
          <a:p>
            <a:pPr lvl="0">
              <a:defRPr sz="1800"/>
            </a:pPr>
            <a:r>
              <a:rPr sz="3800"/>
              <a:t>Texte niveau 1</a:t>
            </a:r>
          </a:p>
          <a:p>
            <a:pPr lvl="1">
              <a:defRPr sz="1800"/>
            </a:pPr>
            <a:r>
              <a:rPr sz="3800"/>
              <a:t>Texte niveau 2</a:t>
            </a:r>
          </a:p>
          <a:p>
            <a:pPr lvl="2">
              <a:defRPr sz="1800"/>
            </a:pPr>
            <a:r>
              <a:rPr sz="3800"/>
              <a:t>Texte niveau 3</a:t>
            </a:r>
          </a:p>
          <a:p>
            <a:pPr lvl="3">
              <a:defRPr sz="1800"/>
            </a:pPr>
            <a:r>
              <a:rPr sz="3800"/>
              <a:t>Texte niveau 4</a:t>
            </a:r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184640" y="8024622"/>
            <a:ext cx="2926081" cy="338837"/>
          </a:xfrm>
          <a:prstGeom prst="rect">
            <a:avLst/>
          </a:prstGeom>
          <a:ln w="12700">
            <a:miter lim="400000"/>
          </a:ln>
        </p:spPr>
        <p:txBody>
          <a:bodyPr lIns="48767" tIns="48767" rIns="48767" bIns="48767" anchor="ctr">
            <a:spAutoFit/>
          </a:bodyPr>
          <a:lstStyle>
            <a:lvl1pPr algn="r" defTabSz="9144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62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310242" indent="-310242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1pPr>
      <a:lvl2pPr marL="819150" indent="-36195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2pPr>
      <a:lvl3pPr marL="1348739" indent="-434339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3pPr>
      <a:lvl4pPr marL="1854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4pPr>
      <a:lvl5pPr marL="23114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5pPr>
      <a:lvl6pPr marL="27686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6pPr>
      <a:lvl7pPr marL="32258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7pPr>
      <a:lvl8pPr marL="36830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8pPr>
      <a:lvl9pPr marL="4140200" indent="-482600">
        <a:lnSpc>
          <a:spcPct val="90000"/>
        </a:lnSpc>
        <a:spcBef>
          <a:spcPts val="1000"/>
        </a:spcBef>
        <a:buSzPct val="100000"/>
        <a:buFont typeface="Arial"/>
        <a:buChar char="•"/>
        <a:defRPr sz="3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6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livrescolaire.f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715389" y="935818"/>
            <a:ext cx="11574023" cy="2621530"/>
          </a:xfrm>
          <a:prstGeom prst="rect">
            <a:avLst/>
          </a:prstGeom>
          <a:ln w="25400">
            <a:solidFill/>
          </a:ln>
        </p:spPr>
        <p:txBody>
          <a:bodyPr anchor="ctr"/>
          <a:lstStyle/>
          <a:p>
            <a:pPr lvl="0" defTabSz="566674">
              <a:defRPr sz="1800"/>
            </a:pPr>
            <a:r>
              <a:rPr sz="5723"/>
              <a:t>LC19 : Application du premier principe de la thermodynamique à la réaction chimique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4294967295"/>
          </p:nvPr>
        </p:nvSpPr>
        <p:spPr>
          <a:xfrm>
            <a:off x="6375348" y="9251950"/>
            <a:ext cx="241403" cy="2794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1</a:t>
            </a:fld>
            <a:endParaRPr/>
          </a:p>
        </p:txBody>
      </p:sp>
      <p:sp>
        <p:nvSpPr>
          <p:cNvPr id="42" name="Shape 42"/>
          <p:cNvSpPr/>
          <p:nvPr/>
        </p:nvSpPr>
        <p:spPr>
          <a:xfrm>
            <a:off x="803803" y="4347548"/>
            <a:ext cx="11384493" cy="4713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algn="just" defTabSz="356362">
              <a:defRPr sz="1800"/>
            </a:pPr>
            <a:r>
              <a:rPr sz="3660" b="1" u="sng"/>
              <a:t>Niveau </a:t>
            </a:r>
            <a:r>
              <a:rPr sz="3660"/>
              <a:t>: CPGE </a:t>
            </a:r>
          </a:p>
          <a:p>
            <a:pPr lvl="0" algn="just" defTabSz="356362">
              <a:defRPr sz="1800"/>
            </a:pPr>
            <a:r>
              <a:rPr sz="3660" b="1" u="sng"/>
              <a:t>Prérequis</a:t>
            </a:r>
            <a:r>
              <a:rPr sz="3660"/>
              <a:t> : </a:t>
            </a:r>
          </a:p>
          <a:p>
            <a:pPr lvl="5" indent="697230" algn="just" defTabSz="356362">
              <a:defRPr sz="1800"/>
            </a:pPr>
            <a:r>
              <a:rPr sz="3660"/>
              <a:t>-Premier principe de la thermodynamique</a:t>
            </a:r>
          </a:p>
          <a:p>
            <a:pPr lvl="5" indent="697230" algn="just" defTabSz="356362">
              <a:defRPr sz="1800"/>
            </a:pPr>
            <a:r>
              <a:rPr sz="3660"/>
              <a:t>-Fonctions d’états (énergie interne, enthalpie)</a:t>
            </a:r>
          </a:p>
          <a:p>
            <a:pPr lvl="5" indent="697230" algn="just" defTabSz="356362">
              <a:defRPr sz="1800"/>
            </a:pPr>
            <a:r>
              <a:rPr sz="3660"/>
              <a:t>-Capacité calorifique à pression constante</a:t>
            </a:r>
          </a:p>
          <a:p>
            <a:pPr lvl="5" indent="697230" algn="just" defTabSz="356362">
              <a:defRPr sz="1800"/>
            </a:pPr>
            <a:r>
              <a:rPr sz="3660"/>
              <a:t>-Etat standard de référence</a:t>
            </a:r>
          </a:p>
          <a:p>
            <a:pPr lvl="5" indent="697230" algn="just" defTabSz="356362">
              <a:defRPr sz="1800"/>
            </a:pPr>
            <a:r>
              <a:rPr sz="3660"/>
              <a:t>-Réactions acido-basiques</a:t>
            </a:r>
          </a:p>
          <a:p>
            <a:pPr lvl="5" indent="697230" algn="just" defTabSz="356362">
              <a:defRPr sz="1800"/>
            </a:pPr>
            <a:r>
              <a:rPr sz="3660"/>
              <a:t>-Réaction de combustion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10</a:t>
            </a:fld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516466" y="1549400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517768" y="1521765"/>
            <a:ext cx="4403636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initial</a:t>
            </a:r>
          </a:p>
        </p:txBody>
      </p:sp>
      <p:sp>
        <p:nvSpPr>
          <p:cNvPr id="145" name="Shape 145"/>
          <p:cNvSpPr/>
          <p:nvPr/>
        </p:nvSpPr>
        <p:spPr>
          <a:xfrm>
            <a:off x="8212666" y="1563217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8213969" y="1535582"/>
            <a:ext cx="4403635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final</a:t>
            </a:r>
          </a:p>
        </p:txBody>
      </p:sp>
      <p:sp>
        <p:nvSpPr>
          <p:cNvPr id="147" name="Shape 147"/>
          <p:cNvSpPr/>
          <p:nvPr/>
        </p:nvSpPr>
        <p:spPr>
          <a:xfrm>
            <a:off x="4936066" y="3005666"/>
            <a:ext cx="3263239" cy="1"/>
          </a:xfrm>
          <a:prstGeom prst="line">
            <a:avLst/>
          </a:prstGeom>
          <a:ln w="88900">
            <a:solidFill>
              <a:srgbClr val="7A81FF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5032155" y="2492660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</a:t>
            </a:r>
          </a:p>
        </p:txBody>
      </p:sp>
      <p:sp>
        <p:nvSpPr>
          <p:cNvPr id="149" name="Shape 149"/>
          <p:cNvSpPr/>
          <p:nvPr/>
        </p:nvSpPr>
        <p:spPr>
          <a:xfrm>
            <a:off x="36795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50" name="Shape 150"/>
          <p:cNvSpPr/>
          <p:nvPr/>
        </p:nvSpPr>
        <p:spPr>
          <a:xfrm>
            <a:off x="113757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51" name="Shape 151"/>
          <p:cNvSpPr/>
          <p:nvPr/>
        </p:nvSpPr>
        <p:spPr>
          <a:xfrm>
            <a:off x="853802" y="2082800"/>
            <a:ext cx="373156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2.10⁻²mol de HO⁻</a:t>
            </a:r>
            <a:r>
              <a:rPr sz="2300"/>
              <a:t>(aq)</a:t>
            </a:r>
          </a:p>
        </p:txBody>
      </p:sp>
      <p:sp>
        <p:nvSpPr>
          <p:cNvPr id="152" name="Shape 152"/>
          <p:cNvSpPr/>
          <p:nvPr/>
        </p:nvSpPr>
        <p:spPr>
          <a:xfrm>
            <a:off x="769286" y="2622007"/>
            <a:ext cx="390060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2.10⁻²mol de H₃O⁺</a:t>
            </a:r>
            <a:r>
              <a:rPr sz="2300"/>
              <a:t>(aq)</a:t>
            </a:r>
          </a:p>
        </p:txBody>
      </p:sp>
      <p:sp>
        <p:nvSpPr>
          <p:cNvPr id="153" name="Shape 153"/>
          <p:cNvSpPr/>
          <p:nvPr/>
        </p:nvSpPr>
        <p:spPr>
          <a:xfrm>
            <a:off x="8656677" y="2079716"/>
            <a:ext cx="351821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4.10⁻²mol de H₂O</a:t>
            </a:r>
            <a:r>
              <a:rPr sz="2300"/>
              <a:t>(l)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11</a:t>
            </a:fld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5032155" y="2492660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₂=Q=0</a:t>
            </a:r>
          </a:p>
        </p:txBody>
      </p:sp>
      <p:sp>
        <p:nvSpPr>
          <p:cNvPr id="158" name="Shape 158"/>
          <p:cNvSpPr/>
          <p:nvPr/>
        </p:nvSpPr>
        <p:spPr>
          <a:xfrm>
            <a:off x="516466" y="1549400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517768" y="1521765"/>
            <a:ext cx="4403636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initial</a:t>
            </a:r>
          </a:p>
        </p:txBody>
      </p:sp>
      <p:sp>
        <p:nvSpPr>
          <p:cNvPr id="160" name="Shape 160"/>
          <p:cNvSpPr/>
          <p:nvPr/>
        </p:nvSpPr>
        <p:spPr>
          <a:xfrm>
            <a:off x="8212666" y="1563217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8213969" y="1535582"/>
            <a:ext cx="4403635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final</a:t>
            </a:r>
          </a:p>
        </p:txBody>
      </p:sp>
      <p:sp>
        <p:nvSpPr>
          <p:cNvPr id="162" name="Shape 162"/>
          <p:cNvSpPr/>
          <p:nvPr/>
        </p:nvSpPr>
        <p:spPr>
          <a:xfrm>
            <a:off x="4936066" y="3005666"/>
            <a:ext cx="3263239" cy="1"/>
          </a:xfrm>
          <a:prstGeom prst="line">
            <a:avLst/>
          </a:prstGeom>
          <a:ln w="88900">
            <a:solidFill>
              <a:srgbClr val="7A81FF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36795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64" name="Shape 164"/>
          <p:cNvSpPr/>
          <p:nvPr/>
        </p:nvSpPr>
        <p:spPr>
          <a:xfrm>
            <a:off x="513349" y="2082800"/>
            <a:ext cx="373156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2.10⁻²mol de HO⁻</a:t>
            </a:r>
            <a:r>
              <a:rPr sz="2300"/>
              <a:t>(aq)</a:t>
            </a:r>
          </a:p>
        </p:txBody>
      </p:sp>
      <p:sp>
        <p:nvSpPr>
          <p:cNvPr id="165" name="Shape 165"/>
          <p:cNvSpPr/>
          <p:nvPr/>
        </p:nvSpPr>
        <p:spPr>
          <a:xfrm>
            <a:off x="505033" y="2700866"/>
            <a:ext cx="390060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2.10⁻²mol de H₃O⁺</a:t>
            </a:r>
            <a:r>
              <a:rPr sz="2300"/>
              <a:t>(aq)</a:t>
            </a:r>
          </a:p>
        </p:txBody>
      </p:sp>
      <p:sp>
        <p:nvSpPr>
          <p:cNvPr id="166" name="Shape 166"/>
          <p:cNvSpPr/>
          <p:nvPr/>
        </p:nvSpPr>
        <p:spPr>
          <a:xfrm>
            <a:off x="113757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67" name="Shape 167"/>
          <p:cNvSpPr/>
          <p:nvPr/>
        </p:nvSpPr>
        <p:spPr>
          <a:xfrm>
            <a:off x="8656677" y="2079716"/>
            <a:ext cx="351821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4.10⁻²mol de H₂O</a:t>
            </a:r>
            <a:r>
              <a:rPr sz="2300"/>
              <a:t>(l)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12</a:t>
            </a:fld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4299280" y="5875866"/>
            <a:ext cx="4406240" cy="2912534"/>
          </a:xfrm>
          <a:prstGeom prst="rect">
            <a:avLst/>
          </a:prstGeom>
          <a:solidFill>
            <a:srgbClr val="FF2600">
              <a:alpha val="32182"/>
            </a:srgbClr>
          </a:solidFill>
          <a:ln w="25400">
            <a:solidFill>
              <a:srgbClr val="FF2600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4300582" y="5848232"/>
            <a:ext cx="4403636" cy="546336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intermédiaire</a:t>
            </a:r>
          </a:p>
        </p:txBody>
      </p:sp>
      <p:sp>
        <p:nvSpPr>
          <p:cNvPr id="173" name="Shape 173"/>
          <p:cNvSpPr/>
          <p:nvPr/>
        </p:nvSpPr>
        <p:spPr>
          <a:xfrm flipV="1">
            <a:off x="8720666" y="4555012"/>
            <a:ext cx="1904604" cy="2913435"/>
          </a:xfrm>
          <a:prstGeom prst="line">
            <a:avLst/>
          </a:prstGeom>
          <a:ln w="889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2463800" y="4521796"/>
            <a:ext cx="1816232" cy="3221040"/>
          </a:xfrm>
          <a:prstGeom prst="line">
            <a:avLst/>
          </a:prstGeom>
          <a:ln w="889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896188" y="5750654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1900">
                <a:latin typeface="Arial"/>
                <a:ea typeface="Arial"/>
                <a:cs typeface="Arial"/>
                <a:sym typeface="Arial"/>
              </a:rPr>
              <a:t>⍺</a:t>
            </a:r>
          </a:p>
        </p:txBody>
      </p:sp>
      <p:sp>
        <p:nvSpPr>
          <p:cNvPr id="176" name="Shape 176"/>
          <p:cNvSpPr/>
          <p:nvPr/>
        </p:nvSpPr>
        <p:spPr>
          <a:xfrm>
            <a:off x="8749683" y="5750654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</a:t>
            </a:r>
            <a:r>
              <a:rPr sz="1900">
                <a:latin typeface="Arial"/>
                <a:ea typeface="Arial"/>
                <a:cs typeface="Arial"/>
                <a:sym typeface="Arial"/>
              </a:rPr>
              <a:t>⍺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</a:t>
            </a:r>
          </a:p>
        </p:txBody>
      </p:sp>
      <p:sp>
        <p:nvSpPr>
          <p:cNvPr id="177" name="Shape 177"/>
          <p:cNvSpPr/>
          <p:nvPr/>
        </p:nvSpPr>
        <p:spPr>
          <a:xfrm>
            <a:off x="5032155" y="2492660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₂=Q=0</a:t>
            </a:r>
          </a:p>
        </p:txBody>
      </p:sp>
      <p:sp>
        <p:nvSpPr>
          <p:cNvPr id="178" name="Shape 178"/>
          <p:cNvSpPr/>
          <p:nvPr/>
        </p:nvSpPr>
        <p:spPr>
          <a:xfrm>
            <a:off x="516466" y="1549400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517768" y="1521765"/>
            <a:ext cx="4403636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initial</a:t>
            </a:r>
          </a:p>
        </p:txBody>
      </p:sp>
      <p:sp>
        <p:nvSpPr>
          <p:cNvPr id="180" name="Shape 180"/>
          <p:cNvSpPr/>
          <p:nvPr/>
        </p:nvSpPr>
        <p:spPr>
          <a:xfrm>
            <a:off x="8212666" y="1563217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8213969" y="1535582"/>
            <a:ext cx="4403635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final</a:t>
            </a:r>
          </a:p>
        </p:txBody>
      </p:sp>
      <p:sp>
        <p:nvSpPr>
          <p:cNvPr id="182" name="Shape 182"/>
          <p:cNvSpPr/>
          <p:nvPr/>
        </p:nvSpPr>
        <p:spPr>
          <a:xfrm>
            <a:off x="4936066" y="3005666"/>
            <a:ext cx="3263239" cy="1"/>
          </a:xfrm>
          <a:prstGeom prst="line">
            <a:avLst/>
          </a:prstGeom>
          <a:ln w="88900">
            <a:solidFill>
              <a:srgbClr val="7A81FF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36795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84" name="Shape 184"/>
          <p:cNvSpPr/>
          <p:nvPr/>
        </p:nvSpPr>
        <p:spPr>
          <a:xfrm>
            <a:off x="513349" y="2082800"/>
            <a:ext cx="373156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 dirty="0"/>
              <a:t>2.10⁻²mol de HO⁻</a:t>
            </a:r>
            <a:r>
              <a:rPr sz="2300" dirty="0"/>
              <a:t>(</a:t>
            </a:r>
            <a:r>
              <a:rPr sz="2300" dirty="0" err="1"/>
              <a:t>aq</a:t>
            </a:r>
            <a:r>
              <a:rPr sz="2300" dirty="0"/>
              <a:t>)</a:t>
            </a:r>
          </a:p>
        </p:txBody>
      </p:sp>
      <p:sp>
        <p:nvSpPr>
          <p:cNvPr id="185" name="Shape 185"/>
          <p:cNvSpPr/>
          <p:nvPr/>
        </p:nvSpPr>
        <p:spPr>
          <a:xfrm>
            <a:off x="505033" y="2700866"/>
            <a:ext cx="390060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 dirty="0"/>
              <a:t>2.10⁻²mol de H₃O⁺</a:t>
            </a:r>
            <a:r>
              <a:rPr sz="2300" dirty="0"/>
              <a:t>(</a:t>
            </a:r>
            <a:r>
              <a:rPr sz="2300" dirty="0" err="1"/>
              <a:t>aq</a:t>
            </a:r>
            <a:r>
              <a:rPr sz="2300" dirty="0"/>
              <a:t>)</a:t>
            </a:r>
          </a:p>
        </p:txBody>
      </p:sp>
      <p:sp>
        <p:nvSpPr>
          <p:cNvPr id="186" name="Shape 186"/>
          <p:cNvSpPr/>
          <p:nvPr/>
        </p:nvSpPr>
        <p:spPr>
          <a:xfrm>
            <a:off x="113757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87" name="Shape 187"/>
          <p:cNvSpPr/>
          <p:nvPr/>
        </p:nvSpPr>
        <p:spPr>
          <a:xfrm>
            <a:off x="7464139" y="7806266"/>
            <a:ext cx="1241865" cy="978136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188" name="Shape 188"/>
          <p:cNvSpPr/>
          <p:nvPr/>
        </p:nvSpPr>
        <p:spPr>
          <a:xfrm>
            <a:off x="8656677" y="2079716"/>
            <a:ext cx="351821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4.10⁻²mol de H₂O</a:t>
            </a:r>
            <a:r>
              <a:rPr sz="2300"/>
              <a:t>(l)</a:t>
            </a:r>
          </a:p>
        </p:txBody>
      </p:sp>
      <p:sp>
        <p:nvSpPr>
          <p:cNvPr id="189" name="Shape 189"/>
          <p:cNvSpPr/>
          <p:nvPr/>
        </p:nvSpPr>
        <p:spPr>
          <a:xfrm>
            <a:off x="4808577" y="6575516"/>
            <a:ext cx="3518218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300"/>
              <a:t>4.10⁻²mol de H₂O</a:t>
            </a:r>
            <a:r>
              <a:rPr sz="2300"/>
              <a:t>(l)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13</a:t>
            </a:fld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571508" y="1823578"/>
            <a:ext cx="6849518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Enthalpie standard de formation</a:t>
            </a:r>
            <a:r>
              <a:rPr sz="3600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194" name="Shape 194"/>
          <p:cNvSpPr/>
          <p:nvPr/>
        </p:nvSpPr>
        <p:spPr>
          <a:xfrm>
            <a:off x="535946" y="2445878"/>
            <a:ext cx="11932908" cy="166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L’enthalpie standard de formation </a:t>
            </a:r>
            <a:r>
              <a:rPr sz="3500" b="1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sz="2500" b="1">
                <a:latin typeface="Arial"/>
                <a:ea typeface="Arial"/>
                <a:cs typeface="Arial"/>
                <a:sym typeface="Arial"/>
              </a:rPr>
              <a:t>f</a:t>
            </a:r>
            <a:r>
              <a:rPr sz="3500" b="1">
                <a:latin typeface="Arial"/>
                <a:ea typeface="Arial"/>
                <a:cs typeface="Arial"/>
                <a:sym typeface="Arial"/>
              </a:rPr>
              <a:t>H°(T)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500" i="1">
                <a:latin typeface="Arial"/>
                <a:ea typeface="Arial"/>
                <a:cs typeface="Arial"/>
                <a:sym typeface="Arial"/>
              </a:rPr>
              <a:t>d’une 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, à la température T est l’</a:t>
            </a:r>
            <a:r>
              <a:rPr sz="3500" b="1">
                <a:latin typeface="Arial"/>
                <a:ea typeface="Arial"/>
                <a:cs typeface="Arial"/>
                <a:sym typeface="Arial"/>
              </a:rPr>
              <a:t>enthalpie standard de la réaction de formation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de l’</a:t>
            </a:r>
            <a:r>
              <a:rPr sz="3500" i="1">
                <a:latin typeface="Arial"/>
                <a:ea typeface="Arial"/>
                <a:cs typeface="Arial"/>
                <a:sym typeface="Arial"/>
              </a:rPr>
              <a:t>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5" name="Shape 195"/>
          <p:cNvSpPr/>
          <p:nvPr/>
        </p:nvSpPr>
        <p:spPr>
          <a:xfrm>
            <a:off x="414866" y="1701800"/>
            <a:ext cx="12175068" cy="2600722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9193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14</a:t>
            </a:fld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571508" y="1823578"/>
            <a:ext cx="6849518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Enthalpie standard de formation</a:t>
            </a:r>
            <a:r>
              <a:rPr sz="3600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200" name="Shape 200"/>
          <p:cNvSpPr/>
          <p:nvPr/>
        </p:nvSpPr>
        <p:spPr>
          <a:xfrm>
            <a:off x="535946" y="2445878"/>
            <a:ext cx="11932908" cy="166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L’enthalpie standard de formation </a:t>
            </a:r>
            <a:r>
              <a:rPr sz="3500" b="1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sz="2500" b="1">
                <a:latin typeface="Arial"/>
                <a:ea typeface="Arial"/>
                <a:cs typeface="Arial"/>
                <a:sym typeface="Arial"/>
              </a:rPr>
              <a:t>f</a:t>
            </a:r>
            <a:r>
              <a:rPr sz="3500" b="1">
                <a:latin typeface="Arial"/>
                <a:ea typeface="Arial"/>
                <a:cs typeface="Arial"/>
                <a:sym typeface="Arial"/>
              </a:rPr>
              <a:t>H°(T)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500" i="1">
                <a:latin typeface="Arial"/>
                <a:ea typeface="Arial"/>
                <a:cs typeface="Arial"/>
                <a:sym typeface="Arial"/>
              </a:rPr>
              <a:t>d’une 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, à la température T est l’</a:t>
            </a:r>
            <a:r>
              <a:rPr sz="3500" b="1">
                <a:latin typeface="Arial"/>
                <a:ea typeface="Arial"/>
                <a:cs typeface="Arial"/>
                <a:sym typeface="Arial"/>
              </a:rPr>
              <a:t>enthalpie standard de la </a:t>
            </a:r>
            <a:r>
              <a:rPr sz="3500" b="1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rPr>
              <a:t>réaction de formation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de l’</a:t>
            </a:r>
            <a:r>
              <a:rPr sz="3500" i="1">
                <a:latin typeface="Arial"/>
                <a:ea typeface="Arial"/>
                <a:cs typeface="Arial"/>
                <a:sym typeface="Arial"/>
              </a:rPr>
              <a:t>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1" name="Shape 201"/>
          <p:cNvSpPr/>
          <p:nvPr/>
        </p:nvSpPr>
        <p:spPr>
          <a:xfrm>
            <a:off x="414866" y="1701800"/>
            <a:ext cx="12175068" cy="2600722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9193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4294967295"/>
          </p:nvPr>
        </p:nvSpPr>
        <p:spPr>
          <a:xfrm>
            <a:off x="12680898" y="94365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15</a:t>
            </a:fld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571508" y="1823578"/>
            <a:ext cx="6849518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Enthalpie standard de formation</a:t>
            </a:r>
            <a:r>
              <a:rPr sz="3600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206" name="Shape 206"/>
          <p:cNvSpPr/>
          <p:nvPr/>
        </p:nvSpPr>
        <p:spPr>
          <a:xfrm>
            <a:off x="535946" y="2445878"/>
            <a:ext cx="11932908" cy="166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L’enthalpie standard de formation </a:t>
            </a:r>
            <a:r>
              <a:rPr sz="3500" b="1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sz="2500" b="1">
                <a:latin typeface="Arial"/>
                <a:ea typeface="Arial"/>
                <a:cs typeface="Arial"/>
                <a:sym typeface="Arial"/>
              </a:rPr>
              <a:t>f</a:t>
            </a:r>
            <a:r>
              <a:rPr sz="3500" b="1">
                <a:latin typeface="Arial"/>
                <a:ea typeface="Arial"/>
                <a:cs typeface="Arial"/>
                <a:sym typeface="Arial"/>
              </a:rPr>
              <a:t>H°(T)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500" i="1">
                <a:latin typeface="Arial"/>
                <a:ea typeface="Arial"/>
                <a:cs typeface="Arial"/>
                <a:sym typeface="Arial"/>
              </a:rPr>
              <a:t>d’une 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, à la température T est l’</a:t>
            </a:r>
            <a:r>
              <a:rPr sz="3500" b="1">
                <a:latin typeface="Arial"/>
                <a:ea typeface="Arial"/>
                <a:cs typeface="Arial"/>
                <a:sym typeface="Arial"/>
              </a:rPr>
              <a:t>enthalpie standard de la réaction de formation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de l’</a:t>
            </a:r>
            <a:r>
              <a:rPr sz="3500" i="1">
                <a:latin typeface="Arial"/>
                <a:ea typeface="Arial"/>
                <a:cs typeface="Arial"/>
                <a:sym typeface="Arial"/>
              </a:rPr>
              <a:t>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07" name="Shape 207"/>
          <p:cNvSpPr/>
          <p:nvPr/>
        </p:nvSpPr>
        <p:spPr>
          <a:xfrm>
            <a:off x="559651" y="4607908"/>
            <a:ext cx="484123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919191"/>
                </a:solidFill>
              </a:rPr>
              <a:t>Réaction de formation :</a:t>
            </a:r>
          </a:p>
        </p:txBody>
      </p:sp>
      <p:sp>
        <p:nvSpPr>
          <p:cNvPr id="208" name="Shape 208"/>
          <p:cNvSpPr/>
          <p:nvPr/>
        </p:nvSpPr>
        <p:spPr>
          <a:xfrm>
            <a:off x="535946" y="5242908"/>
            <a:ext cx="11932907" cy="275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La réaction de formation de </a:t>
            </a:r>
            <a:r>
              <a:rPr sz="3600" i="1">
                <a:latin typeface="Arial"/>
                <a:ea typeface="Arial"/>
                <a:cs typeface="Arial"/>
                <a:sym typeface="Arial"/>
              </a:rPr>
              <a:t>l’espèce X, à la température T et dans un état physique donné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, est la réaction dans laquelle </a:t>
            </a:r>
            <a:r>
              <a:rPr sz="3600" b="1">
                <a:latin typeface="Arial"/>
                <a:ea typeface="Arial"/>
                <a:cs typeface="Arial"/>
                <a:sym typeface="Arial"/>
              </a:rPr>
              <a:t>une mole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de X est formée à partir des corps simples des éléments constituant X, dans leurs états standards de référence respectifs.</a:t>
            </a:r>
          </a:p>
        </p:txBody>
      </p:sp>
      <p:sp>
        <p:nvSpPr>
          <p:cNvPr id="209" name="Shape 209"/>
          <p:cNvSpPr/>
          <p:nvPr/>
        </p:nvSpPr>
        <p:spPr>
          <a:xfrm>
            <a:off x="414866" y="4469196"/>
            <a:ext cx="12175068" cy="3903730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414866" y="1701800"/>
            <a:ext cx="12175068" cy="2600722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9193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213" name="Shape 213"/>
          <p:cNvSpPr>
            <a:spLocks noGrp="1"/>
          </p:cNvSpPr>
          <p:nvPr>
            <p:ph type="sldNum" sz="quarter" idx="4294967295"/>
          </p:nvPr>
        </p:nvSpPr>
        <p:spPr>
          <a:xfrm>
            <a:off x="12680898" y="9436568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16</a:t>
            </a:fld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571508" y="1823578"/>
            <a:ext cx="6849518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Enthalpie standard de formation</a:t>
            </a:r>
            <a:r>
              <a:rPr sz="3600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</p:txBody>
      </p:sp>
      <p:sp>
        <p:nvSpPr>
          <p:cNvPr id="215" name="Shape 215"/>
          <p:cNvSpPr/>
          <p:nvPr/>
        </p:nvSpPr>
        <p:spPr>
          <a:xfrm>
            <a:off x="535946" y="2445878"/>
            <a:ext cx="11932908" cy="1661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L’enthalpie standard de formation </a:t>
            </a:r>
            <a:r>
              <a:rPr sz="3500" b="1">
                <a:latin typeface="Arial"/>
                <a:ea typeface="Arial"/>
                <a:cs typeface="Arial"/>
                <a:sym typeface="Arial"/>
              </a:rPr>
              <a:t>Δ</a:t>
            </a:r>
            <a:r>
              <a:rPr sz="2500" b="1">
                <a:latin typeface="Arial"/>
                <a:ea typeface="Arial"/>
                <a:cs typeface="Arial"/>
                <a:sym typeface="Arial"/>
              </a:rPr>
              <a:t>f</a:t>
            </a:r>
            <a:r>
              <a:rPr sz="3500" b="1">
                <a:latin typeface="Arial"/>
                <a:ea typeface="Arial"/>
                <a:cs typeface="Arial"/>
                <a:sym typeface="Arial"/>
              </a:rPr>
              <a:t>H°(T)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500" i="1">
                <a:latin typeface="Arial"/>
                <a:ea typeface="Arial"/>
                <a:cs typeface="Arial"/>
                <a:sym typeface="Arial"/>
              </a:rPr>
              <a:t>d’une 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, à la température T est l’</a:t>
            </a:r>
            <a:r>
              <a:rPr sz="3500" b="1">
                <a:latin typeface="Arial"/>
                <a:ea typeface="Arial"/>
                <a:cs typeface="Arial"/>
                <a:sym typeface="Arial"/>
              </a:rPr>
              <a:t>enthalpie standard de la réaction de formation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 de l’</a:t>
            </a:r>
            <a:r>
              <a:rPr sz="3500" i="1">
                <a:latin typeface="Arial"/>
                <a:ea typeface="Arial"/>
                <a:cs typeface="Arial"/>
                <a:sym typeface="Arial"/>
              </a:rPr>
              <a:t>espèce X</a:t>
            </a:r>
            <a:r>
              <a:rPr sz="3500">
                <a:latin typeface="Arial"/>
                <a:ea typeface="Arial"/>
                <a:cs typeface="Arial"/>
                <a:sym typeface="Arial"/>
              </a:rPr>
              <a:t>.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16" name="Shape 216"/>
          <p:cNvSpPr/>
          <p:nvPr/>
        </p:nvSpPr>
        <p:spPr>
          <a:xfrm>
            <a:off x="559651" y="4607908"/>
            <a:ext cx="484123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919191"/>
                </a:solidFill>
              </a:rPr>
              <a:t>Réaction de formation :</a:t>
            </a:r>
          </a:p>
        </p:txBody>
      </p:sp>
      <p:sp>
        <p:nvSpPr>
          <p:cNvPr id="217" name="Shape 217"/>
          <p:cNvSpPr/>
          <p:nvPr/>
        </p:nvSpPr>
        <p:spPr>
          <a:xfrm>
            <a:off x="535946" y="5242908"/>
            <a:ext cx="11932907" cy="275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La réaction de formation de </a:t>
            </a:r>
            <a:r>
              <a:rPr sz="3600" i="1">
                <a:latin typeface="Arial"/>
                <a:ea typeface="Arial"/>
                <a:cs typeface="Arial"/>
                <a:sym typeface="Arial"/>
              </a:rPr>
              <a:t>l’espèce X, à la température T et dans un état physique donné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, est la réaction dans laquelle </a:t>
            </a:r>
            <a:r>
              <a:rPr sz="3600" b="1">
                <a:latin typeface="Arial"/>
                <a:ea typeface="Arial"/>
                <a:cs typeface="Arial"/>
                <a:sym typeface="Arial"/>
              </a:rPr>
              <a:t>une mole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de X est formée à partir des corps simples des éléments constituant X, dans leurs états standards de référence respectifs.</a:t>
            </a:r>
          </a:p>
        </p:txBody>
      </p:sp>
      <p:sp>
        <p:nvSpPr>
          <p:cNvPr id="218" name="Shape 218"/>
          <p:cNvSpPr/>
          <p:nvPr/>
        </p:nvSpPr>
        <p:spPr>
          <a:xfrm>
            <a:off x="414866" y="4469196"/>
            <a:ext cx="12175068" cy="3903730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414866" y="1701800"/>
            <a:ext cx="12175068" cy="2600722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>
              <a:defRPr>
                <a:solidFill>
                  <a:srgbClr val="009193"/>
                </a:solidFill>
              </a:defRPr>
            </a:pPr>
            <a:endParaRPr/>
          </a:p>
        </p:txBody>
      </p:sp>
      <p:sp>
        <p:nvSpPr>
          <p:cNvPr id="220" name="Shape 220"/>
          <p:cNvSpPr/>
          <p:nvPr/>
        </p:nvSpPr>
        <p:spPr>
          <a:xfrm>
            <a:off x="251632" y="8526899"/>
            <a:ext cx="3139498" cy="641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000" u="sng">
                <a:solidFill>
                  <a:srgbClr val="919191"/>
                </a:solidFill>
              </a:rPr>
              <a:t>Corps simple :</a:t>
            </a:r>
          </a:p>
        </p:txBody>
      </p:sp>
      <p:sp>
        <p:nvSpPr>
          <p:cNvPr id="221" name="Shape 221"/>
          <p:cNvSpPr/>
          <p:nvPr/>
        </p:nvSpPr>
        <p:spPr>
          <a:xfrm>
            <a:off x="563812" y="8779100"/>
            <a:ext cx="12339319" cy="119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just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Corps pur constitué des atomes d’un seul élément chimique.</a:t>
            </a:r>
          </a:p>
        </p:txBody>
      </p:sp>
      <p:sp>
        <p:nvSpPr>
          <p:cNvPr id="222" name="Shape 222"/>
          <p:cNvSpPr/>
          <p:nvPr/>
        </p:nvSpPr>
        <p:spPr>
          <a:xfrm>
            <a:off x="414866" y="8539599"/>
            <a:ext cx="12175068" cy="1167328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225" name="Shape 225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17</a:t>
            </a:fld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559651" y="5098974"/>
            <a:ext cx="484123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919191"/>
                </a:solidFill>
              </a:rPr>
              <a:t>Réaction de formation :</a:t>
            </a:r>
          </a:p>
        </p:txBody>
      </p:sp>
      <p:sp>
        <p:nvSpPr>
          <p:cNvPr id="227" name="Shape 227"/>
          <p:cNvSpPr/>
          <p:nvPr/>
        </p:nvSpPr>
        <p:spPr>
          <a:xfrm>
            <a:off x="535946" y="5733974"/>
            <a:ext cx="11932907" cy="275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La réaction de formation de </a:t>
            </a:r>
            <a:r>
              <a:rPr sz="3600" i="1">
                <a:latin typeface="Arial"/>
                <a:ea typeface="Arial"/>
                <a:cs typeface="Arial"/>
                <a:sym typeface="Arial"/>
              </a:rPr>
              <a:t>l’espèce X, à la température T et dans un état physique donné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, est la réaction dans laquelle </a:t>
            </a:r>
            <a:r>
              <a:rPr sz="3600" b="1">
                <a:latin typeface="Arial"/>
                <a:ea typeface="Arial"/>
                <a:cs typeface="Arial"/>
                <a:sym typeface="Arial"/>
              </a:rPr>
              <a:t>une mole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de X est formée à partir des corps simples des éléments constituant X, dans leurs états standards de référence respectifs.</a:t>
            </a:r>
          </a:p>
        </p:txBody>
      </p:sp>
      <p:pic>
        <p:nvPicPr>
          <p:cNvPr id="228" name="pasted-image.png"/>
          <p:cNvPicPr/>
          <p:nvPr/>
        </p:nvPicPr>
        <p:blipFill>
          <a:blip r:embed="rId2"/>
          <a:srcRect l="74777"/>
          <a:stretch>
            <a:fillRect/>
          </a:stretch>
        </p:blipFill>
        <p:spPr>
          <a:xfrm>
            <a:off x="8267898" y="1236366"/>
            <a:ext cx="2021219" cy="1244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Shape 229"/>
          <p:cNvSpPr/>
          <p:nvPr/>
        </p:nvSpPr>
        <p:spPr>
          <a:xfrm>
            <a:off x="271347" y="1454149"/>
            <a:ext cx="10226906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solidFill>
                  <a:srgbClr val="21212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212121"/>
                </a:solidFill>
              </a:rPr>
              <a:t>Exemple : Quelle est la réaction de formation de                   ? </a:t>
            </a:r>
          </a:p>
        </p:txBody>
      </p:sp>
      <p:sp>
        <p:nvSpPr>
          <p:cNvPr id="230" name="Shape 230"/>
          <p:cNvSpPr/>
          <p:nvPr/>
        </p:nvSpPr>
        <p:spPr>
          <a:xfrm>
            <a:off x="414866" y="4960263"/>
            <a:ext cx="12175068" cy="3903729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233" name="Shape 233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18</a:t>
            </a:fld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559651" y="5098974"/>
            <a:ext cx="484123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919191"/>
                </a:solidFill>
              </a:rPr>
              <a:t>Réaction de formation :</a:t>
            </a:r>
          </a:p>
        </p:txBody>
      </p:sp>
      <p:sp>
        <p:nvSpPr>
          <p:cNvPr id="235" name="Shape 235"/>
          <p:cNvSpPr/>
          <p:nvPr/>
        </p:nvSpPr>
        <p:spPr>
          <a:xfrm>
            <a:off x="535946" y="5733974"/>
            <a:ext cx="11932907" cy="275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La réaction de formation de </a:t>
            </a:r>
            <a:r>
              <a:rPr sz="3600" i="1">
                <a:latin typeface="Arial"/>
                <a:ea typeface="Arial"/>
                <a:cs typeface="Arial"/>
                <a:sym typeface="Arial"/>
              </a:rPr>
              <a:t>l’espèce X, à la température T et dans un état physique donné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, est la réaction dans laquelle </a:t>
            </a:r>
            <a:r>
              <a:rPr sz="3600" b="1">
                <a:latin typeface="Arial"/>
                <a:ea typeface="Arial"/>
                <a:cs typeface="Arial"/>
                <a:sym typeface="Arial"/>
              </a:rPr>
              <a:t>une mole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de X est formée à partir des </a:t>
            </a:r>
            <a:r>
              <a:rPr sz="3600">
                <a:solidFill>
                  <a:srgbClr val="008F00"/>
                </a:solidFill>
                <a:latin typeface="Arial"/>
                <a:ea typeface="Arial"/>
                <a:cs typeface="Arial"/>
                <a:sym typeface="Arial"/>
              </a:rPr>
              <a:t>corps simples des éléments constituant X, dans leurs états standards de référence respectifs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236" name="pasted-image.png"/>
          <p:cNvPicPr/>
          <p:nvPr/>
        </p:nvPicPr>
        <p:blipFill>
          <a:blip r:embed="rId2"/>
          <a:srcRect l="74777"/>
          <a:stretch>
            <a:fillRect/>
          </a:stretch>
        </p:blipFill>
        <p:spPr>
          <a:xfrm>
            <a:off x="8521898" y="2773066"/>
            <a:ext cx="2021219" cy="1244601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359836" y="1585616"/>
            <a:ext cx="185419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solidFill>
                  <a:srgbClr val="21212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212121"/>
                </a:solidFill>
              </a:rPr>
              <a:t>Exemple : </a:t>
            </a:r>
          </a:p>
        </p:txBody>
      </p:sp>
      <p:pic>
        <p:nvPicPr>
          <p:cNvPr id="238" name="pasted-image.png"/>
          <p:cNvPicPr/>
          <p:nvPr/>
        </p:nvPicPr>
        <p:blipFill>
          <a:blip r:embed="rId2"/>
          <a:srcRect r="40779"/>
          <a:stretch>
            <a:fillRect/>
          </a:stretch>
        </p:blipFill>
        <p:spPr>
          <a:xfrm>
            <a:off x="2224616" y="2773066"/>
            <a:ext cx="4745766" cy="124460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/>
        </p:nvSpPr>
        <p:spPr>
          <a:xfrm>
            <a:off x="7111172" y="3256160"/>
            <a:ext cx="1270001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7111172" y="3395366"/>
            <a:ext cx="1270001" cy="1"/>
          </a:xfrm>
          <a:prstGeom prst="line">
            <a:avLst/>
          </a:prstGeom>
          <a:ln w="25400">
            <a:solidFill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414866" y="4960263"/>
            <a:ext cx="12175068" cy="3903729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244" name="Shape 244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19</a:t>
            </a:fld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559651" y="5098974"/>
            <a:ext cx="4841231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91919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3600" u="sng">
                <a:solidFill>
                  <a:srgbClr val="919191"/>
                </a:solidFill>
              </a:rPr>
              <a:t>Réaction de formation :</a:t>
            </a:r>
          </a:p>
        </p:txBody>
      </p:sp>
      <p:sp>
        <p:nvSpPr>
          <p:cNvPr id="246" name="Shape 246"/>
          <p:cNvSpPr/>
          <p:nvPr/>
        </p:nvSpPr>
        <p:spPr>
          <a:xfrm>
            <a:off x="535946" y="5733974"/>
            <a:ext cx="11932907" cy="275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just">
              <a:defRPr sz="1800"/>
            </a:pPr>
            <a:r>
              <a:rPr sz="3600">
                <a:latin typeface="Arial"/>
                <a:ea typeface="Arial"/>
                <a:cs typeface="Arial"/>
                <a:sym typeface="Arial"/>
              </a:rPr>
              <a:t>La réaction de formation de </a:t>
            </a:r>
            <a:r>
              <a:rPr sz="3600" i="1">
                <a:latin typeface="Arial"/>
                <a:ea typeface="Arial"/>
                <a:cs typeface="Arial"/>
                <a:sym typeface="Arial"/>
              </a:rPr>
              <a:t>l’espèce X, à la température T et dans un état physique donné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, est la réaction dans laquelle </a:t>
            </a:r>
            <a:r>
              <a:rPr sz="3600" b="1">
                <a:solidFill>
                  <a:srgbClr val="4F8F00"/>
                </a:solidFill>
                <a:latin typeface="Arial"/>
                <a:ea typeface="Arial"/>
                <a:cs typeface="Arial"/>
                <a:sym typeface="Arial"/>
              </a:rPr>
              <a:t>une mole</a:t>
            </a:r>
            <a:r>
              <a:rPr sz="3600">
                <a:latin typeface="Arial"/>
                <a:ea typeface="Arial"/>
                <a:cs typeface="Arial"/>
                <a:sym typeface="Arial"/>
              </a:rPr>
              <a:t> de X est formée à partir des corps simples des éléments constituant X, dans leurs états standards de référence respectifs.</a:t>
            </a:r>
          </a:p>
        </p:txBody>
      </p:sp>
      <p:pic>
        <p:nvPicPr>
          <p:cNvPr id="247" name="pasted-image.png"/>
          <p:cNvPicPr/>
          <p:nvPr/>
        </p:nvPicPr>
        <p:blipFill>
          <a:blip r:embed="rId2"/>
          <a:srcRect l="74777"/>
          <a:stretch>
            <a:fillRect/>
          </a:stretch>
        </p:blipFill>
        <p:spPr>
          <a:xfrm>
            <a:off x="8521898" y="2773066"/>
            <a:ext cx="2021219" cy="124460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359836" y="1585616"/>
            <a:ext cx="1854195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solidFill>
                  <a:srgbClr val="21212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212121"/>
                </a:solidFill>
              </a:rPr>
              <a:t>Exemple : </a:t>
            </a:r>
          </a:p>
        </p:txBody>
      </p:sp>
      <p:pic>
        <p:nvPicPr>
          <p:cNvPr id="249" name="pasted-image.png"/>
          <p:cNvPicPr/>
          <p:nvPr/>
        </p:nvPicPr>
        <p:blipFill>
          <a:blip r:embed="rId2"/>
          <a:srcRect r="40779"/>
          <a:stretch>
            <a:fillRect/>
          </a:stretch>
        </p:blipFill>
        <p:spPr>
          <a:xfrm>
            <a:off x="2224616" y="2773066"/>
            <a:ext cx="4745766" cy="124460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7111172" y="3256160"/>
            <a:ext cx="1270001" cy="1"/>
          </a:xfrm>
          <a:prstGeom prst="line">
            <a:avLst/>
          </a:prstGeom>
          <a:ln w="25400">
            <a:solidFill/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7111172" y="3395366"/>
            <a:ext cx="1270001" cy="1"/>
          </a:xfrm>
          <a:prstGeom prst="line">
            <a:avLst/>
          </a:prstGeom>
          <a:ln w="25400">
            <a:solidFill/>
            <a:head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8362791" y="2887860"/>
            <a:ext cx="41095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4F8F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4F8F00"/>
                </a:solidFill>
              </a:rPr>
              <a:t>1</a:t>
            </a:r>
          </a:p>
        </p:txBody>
      </p:sp>
      <p:sp>
        <p:nvSpPr>
          <p:cNvPr id="253" name="Shape 253"/>
          <p:cNvSpPr/>
          <p:nvPr/>
        </p:nvSpPr>
        <p:spPr>
          <a:xfrm>
            <a:off x="414866" y="4960263"/>
            <a:ext cx="12175068" cy="3903729"/>
          </a:xfrm>
          <a:prstGeom prst="rect">
            <a:avLst/>
          </a:prstGeom>
          <a:ln w="25400">
            <a:solidFill>
              <a:srgbClr val="009193"/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2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348245" y="8876311"/>
            <a:ext cx="3367510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Situation initiale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457294" y="1973729"/>
            <a:ext cx="12090212" cy="6562803"/>
            <a:chOff x="0" y="0"/>
            <a:chExt cx="12090211" cy="6562802"/>
          </a:xfrm>
        </p:grpSpPr>
        <p:pic>
          <p:nvPicPr>
            <p:cNvPr id="47" name="pasted-image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090212" cy="65628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" name="Shape 48"/>
            <p:cNvSpPr/>
            <p:nvPr/>
          </p:nvSpPr>
          <p:spPr>
            <a:xfrm>
              <a:off x="382558" y="846468"/>
              <a:ext cx="524327" cy="373258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429216" y="504316"/>
              <a:ext cx="524326" cy="2149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73894" y="362968"/>
              <a:ext cx="834969" cy="497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__°C</a:t>
              </a:r>
            </a:p>
          </p:txBody>
        </p:sp>
        <p:sp>
          <p:nvSpPr>
            <p:cNvPr id="51" name="Shape 51"/>
            <p:cNvSpPr/>
            <p:nvPr/>
          </p:nvSpPr>
          <p:spPr>
            <a:xfrm>
              <a:off x="10821958" y="905735"/>
              <a:ext cx="524327" cy="373258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10868615" y="563583"/>
              <a:ext cx="524327" cy="2149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10713294" y="422234"/>
              <a:ext cx="834969" cy="497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__°C</a:t>
              </a:r>
            </a:p>
          </p:txBody>
        </p:sp>
        <p:sp>
          <p:nvSpPr>
            <p:cNvPr id="54" name="Shape 54"/>
            <p:cNvSpPr/>
            <p:nvPr/>
          </p:nvSpPr>
          <p:spPr>
            <a:xfrm>
              <a:off x="1258613" y="697675"/>
              <a:ext cx="632186" cy="670844"/>
            </a:xfrm>
            <a:prstGeom prst="rect">
              <a:avLst/>
            </a:prstGeom>
            <a:noFill/>
            <a:ln w="50800" cap="flat">
              <a:solidFill>
                <a:srgbClr val="A9A9A9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3600"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sz="1900">
                  <a:latin typeface="Arial"/>
                  <a:ea typeface="Arial"/>
                  <a:cs typeface="Arial"/>
                  <a:sym typeface="Arial"/>
                </a:rPr>
                <a:t>i1</a:t>
              </a:r>
            </a:p>
          </p:txBody>
        </p:sp>
        <p:sp>
          <p:nvSpPr>
            <p:cNvPr id="55" name="Shape 55"/>
            <p:cNvSpPr/>
            <p:nvPr/>
          </p:nvSpPr>
          <p:spPr>
            <a:xfrm>
              <a:off x="9886146" y="697675"/>
              <a:ext cx="632186" cy="670844"/>
            </a:xfrm>
            <a:prstGeom prst="rect">
              <a:avLst/>
            </a:prstGeom>
            <a:noFill/>
            <a:ln w="50800" cap="flat">
              <a:solidFill>
                <a:srgbClr val="A9A9A9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sz="3600"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sz="1900">
                  <a:latin typeface="Arial"/>
                  <a:ea typeface="Arial"/>
                  <a:cs typeface="Arial"/>
                  <a:sym typeface="Arial"/>
                </a:rPr>
                <a:t>i2</a:t>
              </a:r>
            </a:p>
          </p:txBody>
        </p:sp>
      </p:grp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130234" y="326508"/>
            <a:ext cx="12744332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700"/>
              <a:t>II.2)Calcul de Δ</a:t>
            </a:r>
            <a:r>
              <a:rPr sz="3500"/>
              <a:t>r</a:t>
            </a:r>
            <a:r>
              <a:rPr sz="4700"/>
              <a:t>H à partir des valeurs tabulées 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20</a:t>
            </a:fld>
            <a:endParaRPr/>
          </a:p>
        </p:txBody>
      </p:sp>
      <p:graphicFrame>
        <p:nvGraphicFramePr>
          <p:cNvPr id="257" name="Table 257"/>
          <p:cNvGraphicFramePr/>
          <p:nvPr/>
        </p:nvGraphicFramePr>
        <p:xfrm>
          <a:off x="1379063" y="2205758"/>
          <a:ext cx="10246672" cy="534208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123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3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5520"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800" b="1">
                          <a:sym typeface="Helvetica"/>
                        </a:rPr>
                        <a:t>Espèce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800" b="1">
                          <a:sym typeface="Helvetica"/>
                        </a:rPr>
                        <a:t>Δ</a:t>
                      </a:r>
                      <a:r>
                        <a:rPr sz="2600" b="1">
                          <a:sym typeface="Helvetica"/>
                        </a:rPr>
                        <a:t>f</a:t>
                      </a:r>
                      <a:r>
                        <a:rPr sz="3800" b="1">
                          <a:sym typeface="Helvetica"/>
                        </a:rPr>
                        <a:t>H° (à 298,15K)</a:t>
                      </a:r>
                    </a:p>
                  </a:txBody>
                  <a:tcPr marL="63500" marR="63500" marT="63500" marB="6350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5520"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H₃O</a:t>
                      </a:r>
                      <a:r>
                        <a:rPr sz="4400">
                          <a:sym typeface="Helvetica"/>
                        </a:rPr>
                        <a:t>⁺</a:t>
                      </a:r>
                      <a:r>
                        <a:rPr sz="2400">
                          <a:sym typeface="Helvetica"/>
                        </a:rPr>
                        <a:t>(aq)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-285,8 kJ/mol</a:t>
                      </a:r>
                    </a:p>
                  </a:txBody>
                  <a:tcPr marL="63500" marR="63500" marT="63500" marB="6350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520"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HO</a:t>
                      </a:r>
                      <a:r>
                        <a:rPr sz="4500">
                          <a:sym typeface="Helvetica"/>
                        </a:rPr>
                        <a:t>⁻</a:t>
                      </a:r>
                      <a:r>
                        <a:rPr sz="2400">
                          <a:sym typeface="Helvetica"/>
                        </a:rPr>
                        <a:t>(aq)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-230,0 kJ/mol</a:t>
                      </a:r>
                    </a:p>
                  </a:txBody>
                  <a:tcPr marL="63500" marR="63500" marT="63500" marB="6350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5520"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H₂O</a:t>
                      </a:r>
                      <a:r>
                        <a:rPr sz="2400">
                          <a:sym typeface="Helvetica"/>
                        </a:rPr>
                        <a:t>(l)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-285,8 kJ/mol</a:t>
                      </a:r>
                    </a:p>
                  </a:txBody>
                  <a:tcPr marL="63500" marR="63500" marT="63500" marB="6350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III)Température de flamme </a:t>
            </a:r>
          </a:p>
        </p:txBody>
      </p:sp>
      <p:sp>
        <p:nvSpPr>
          <p:cNvPr id="260" name="Shape 260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21</a:t>
            </a:fld>
            <a:endParaRPr/>
          </a:p>
        </p:txBody>
      </p:sp>
      <p:pic>
        <p:nvPicPr>
          <p:cNvPr id="261" name="pasted-image.tif"/>
          <p:cNvPicPr/>
          <p:nvPr/>
        </p:nvPicPr>
        <p:blipFill>
          <a:blip r:embed="rId2"/>
          <a:stretch>
            <a:fillRect/>
          </a:stretch>
        </p:blipFill>
        <p:spPr>
          <a:xfrm>
            <a:off x="1870333" y="1999277"/>
            <a:ext cx="9264134" cy="6185739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Shape 262"/>
          <p:cNvSpPr/>
          <p:nvPr/>
        </p:nvSpPr>
        <p:spPr>
          <a:xfrm>
            <a:off x="309946" y="8811141"/>
            <a:ext cx="5171307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Flamme d’un chalumeau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2641096" y="326508"/>
            <a:ext cx="7722608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700"/>
            </a:lvl1pPr>
          </a:lstStyle>
          <a:p>
            <a:pPr lvl="0">
              <a:defRPr sz="1800"/>
            </a:pPr>
            <a:r>
              <a:rPr sz="4700"/>
              <a:t>III) Température de flamme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22</a:t>
            </a:fld>
            <a:endParaRPr/>
          </a:p>
        </p:txBody>
      </p:sp>
      <p:graphicFrame>
        <p:nvGraphicFramePr>
          <p:cNvPr id="266" name="Table 266"/>
          <p:cNvGraphicFramePr/>
          <p:nvPr/>
        </p:nvGraphicFramePr>
        <p:xfrm>
          <a:off x="786396" y="1680825"/>
          <a:ext cx="11693007" cy="727839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897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7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7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0800"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800" b="1">
                          <a:sym typeface="Helvetica"/>
                        </a:rPr>
                        <a:t>Espèce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800" b="1">
                          <a:sym typeface="Helvetica"/>
                        </a:rPr>
                        <a:t>Δ</a:t>
                      </a:r>
                      <a:r>
                        <a:rPr sz="2600" b="1">
                          <a:sym typeface="Helvetica"/>
                        </a:rPr>
                        <a:t>f</a:t>
                      </a:r>
                      <a:r>
                        <a:rPr sz="3800" b="1">
                          <a:sym typeface="Helvetica"/>
                        </a:rPr>
                        <a:t>H° </a:t>
                      </a:r>
                    </a:p>
                    <a:p>
                      <a:pPr lvl="0" indent="228600" algn="ctr" defTabSz="584200">
                        <a:defRPr sz="1800" b="0" i="0"/>
                      </a:pPr>
                      <a:r>
                        <a:rPr sz="3800" b="1">
                          <a:sym typeface="Helvetica"/>
                        </a:rPr>
                        <a:t>(à 298,15K)</a:t>
                      </a:r>
                    </a:p>
                  </a:txBody>
                  <a:tcPr marL="63500" marR="63500" marT="63500" marB="6350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800" b="1">
                          <a:sym typeface="Helvetica"/>
                        </a:rPr>
                        <a:t>C</a:t>
                      </a:r>
                      <a:r>
                        <a:rPr sz="2800" b="1">
                          <a:sym typeface="Helvetica"/>
                        </a:rPr>
                        <a:t>pm°</a:t>
                      </a:r>
                    </a:p>
                    <a:p>
                      <a:pPr lvl="0" indent="228600" algn="ctr" defTabSz="584200">
                        <a:defRPr sz="1800" b="0" i="0"/>
                      </a:pPr>
                      <a:r>
                        <a:rPr sz="3800" b="1">
                          <a:sym typeface="Helvetica"/>
                        </a:rPr>
                        <a:t>(à 298,15K)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1519"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C₂H₂</a:t>
                      </a:r>
                      <a:r>
                        <a:rPr sz="2400">
                          <a:sym typeface="Helvetica"/>
                        </a:rPr>
                        <a:t>(g)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226,7 kJ/mol</a:t>
                      </a:r>
                    </a:p>
                  </a:txBody>
                  <a:tcPr marL="63500" marR="63500" marT="63500" marB="6350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1,69 kJ/kg/K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519"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O₂</a:t>
                      </a:r>
                      <a:r>
                        <a:rPr sz="2400">
                          <a:sym typeface="Helvetica"/>
                        </a:rPr>
                        <a:t>(g)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381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0 kJ/mol</a:t>
                      </a:r>
                    </a:p>
                  </a:txBody>
                  <a:tcPr marL="63500" marR="63500" marT="63500" marB="6350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0,920 kJ/kg/K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1519"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N₂</a:t>
                      </a:r>
                      <a:r>
                        <a:rPr sz="2400">
                          <a:sym typeface="Helvetica"/>
                        </a:rPr>
                        <a:t>(g)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381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0 kJ/mol</a:t>
                      </a:r>
                    </a:p>
                  </a:txBody>
                  <a:tcPr marL="63500" marR="63500" marT="63500" marB="6350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1,04 kJ/kg/K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1519"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CO₂</a:t>
                      </a:r>
                      <a:r>
                        <a:rPr sz="2400">
                          <a:sym typeface="Helvetica"/>
                        </a:rPr>
                        <a:t>(g)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-393,5 kJ/mol</a:t>
                      </a:r>
                    </a:p>
                  </a:txBody>
                  <a:tcPr marL="63500" marR="63500" marT="63500" marB="6350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0,850 kJ/kg/K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1519"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H₂O</a:t>
                      </a:r>
                      <a:r>
                        <a:rPr sz="2400">
                          <a:sym typeface="Helvetica"/>
                        </a:rPr>
                        <a:t>(g)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381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-241.8 kJ/mol</a:t>
                      </a:r>
                    </a:p>
                  </a:txBody>
                  <a:tcPr marL="63500" marR="63500" marT="63500" marB="63500" anchor="ctr" horzOverflow="overflow">
                    <a:lnL w="381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indent="228600" algn="ctr" defTabSz="584200">
                        <a:defRPr sz="1800" b="0" i="0"/>
                      </a:pPr>
                      <a:r>
                        <a:rPr sz="3400">
                          <a:sym typeface="Helvetica"/>
                        </a:rPr>
                        <a:t>2,01 kJ/kg/K</a:t>
                      </a:r>
                    </a:p>
                  </a:txBody>
                  <a:tcPr marL="63500" marR="63500" marT="63500" marB="6350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2641096" y="326508"/>
            <a:ext cx="7722608" cy="7239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700"/>
            </a:lvl1pPr>
          </a:lstStyle>
          <a:p>
            <a:pPr lvl="0">
              <a:defRPr sz="1800"/>
            </a:pPr>
            <a:r>
              <a:rPr sz="4700"/>
              <a:t>Expérience</a:t>
            </a:r>
          </a:p>
        </p:txBody>
      </p:sp>
      <p:sp>
        <p:nvSpPr>
          <p:cNvPr id="269" name="Shape 269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23</a:t>
            </a:fld>
            <a:endParaRPr/>
          </a:p>
        </p:txBody>
      </p:sp>
      <p:pic>
        <p:nvPicPr>
          <p:cNvPr id="270" name="pasted-image.tif"/>
          <p:cNvPicPr/>
          <p:nvPr/>
        </p:nvPicPr>
        <p:blipFill>
          <a:blip r:embed="rId2"/>
          <a:srcRect t="2669" b="4382"/>
          <a:stretch>
            <a:fillRect/>
          </a:stretch>
        </p:blipFill>
        <p:spPr>
          <a:xfrm>
            <a:off x="118533" y="1854729"/>
            <a:ext cx="13004801" cy="67993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III)Température de flamme </a:t>
            </a:r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25</a:t>
            </a:fld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516466" y="1549400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517768" y="1521765"/>
            <a:ext cx="4403636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initial</a:t>
            </a:r>
          </a:p>
        </p:txBody>
      </p:sp>
      <p:sp>
        <p:nvSpPr>
          <p:cNvPr id="277" name="Shape 277"/>
          <p:cNvSpPr/>
          <p:nvPr/>
        </p:nvSpPr>
        <p:spPr>
          <a:xfrm>
            <a:off x="8212666" y="1563217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8213969" y="1535582"/>
            <a:ext cx="4403635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final</a:t>
            </a:r>
          </a:p>
        </p:txBody>
      </p:sp>
      <p:sp>
        <p:nvSpPr>
          <p:cNvPr id="279" name="Shape 279"/>
          <p:cNvSpPr/>
          <p:nvPr/>
        </p:nvSpPr>
        <p:spPr>
          <a:xfrm>
            <a:off x="4936066" y="3005666"/>
            <a:ext cx="3263239" cy="1"/>
          </a:xfrm>
          <a:prstGeom prst="line">
            <a:avLst/>
          </a:prstGeom>
          <a:ln w="88900">
            <a:solidFill>
              <a:srgbClr val="7A81FF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4299280" y="5875866"/>
            <a:ext cx="4406240" cy="2912534"/>
          </a:xfrm>
          <a:prstGeom prst="rect">
            <a:avLst/>
          </a:prstGeom>
          <a:solidFill>
            <a:srgbClr val="FF2600">
              <a:alpha val="32182"/>
            </a:srgbClr>
          </a:solidFill>
          <a:ln w="25400">
            <a:solidFill>
              <a:srgbClr val="FF2600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4300582" y="5848232"/>
            <a:ext cx="4403636" cy="546336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intermédiaire</a:t>
            </a:r>
          </a:p>
        </p:txBody>
      </p:sp>
      <p:sp>
        <p:nvSpPr>
          <p:cNvPr id="282" name="Shape 282"/>
          <p:cNvSpPr/>
          <p:nvPr/>
        </p:nvSpPr>
        <p:spPr>
          <a:xfrm flipV="1">
            <a:off x="8720666" y="4555012"/>
            <a:ext cx="1904604" cy="2913435"/>
          </a:xfrm>
          <a:prstGeom prst="line">
            <a:avLst/>
          </a:prstGeom>
          <a:ln w="889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2463800" y="4521796"/>
            <a:ext cx="1816232" cy="3221040"/>
          </a:xfrm>
          <a:prstGeom prst="line">
            <a:avLst/>
          </a:prstGeom>
          <a:ln w="889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36795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285" name="Shape 285"/>
          <p:cNvSpPr/>
          <p:nvPr/>
        </p:nvSpPr>
        <p:spPr>
          <a:xfrm>
            <a:off x="113757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286" name="Shape 286"/>
          <p:cNvSpPr/>
          <p:nvPr/>
        </p:nvSpPr>
        <p:spPr>
          <a:xfrm>
            <a:off x="896188" y="5750654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1900">
                <a:latin typeface="Arial"/>
                <a:ea typeface="Arial"/>
                <a:cs typeface="Arial"/>
                <a:sym typeface="Arial"/>
              </a:rPr>
              <a:t>⍺</a:t>
            </a:r>
          </a:p>
        </p:txBody>
      </p:sp>
      <p:sp>
        <p:nvSpPr>
          <p:cNvPr id="287" name="Shape 287"/>
          <p:cNvSpPr/>
          <p:nvPr/>
        </p:nvSpPr>
        <p:spPr>
          <a:xfrm>
            <a:off x="8749683" y="5750654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</a:t>
            </a:r>
            <a:r>
              <a:rPr sz="1900">
                <a:latin typeface="Arial"/>
                <a:ea typeface="Arial"/>
                <a:cs typeface="Arial"/>
                <a:sym typeface="Arial"/>
              </a:rPr>
              <a:t>⍺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</a:t>
            </a:r>
          </a:p>
        </p:txBody>
      </p:sp>
      <p:sp>
        <p:nvSpPr>
          <p:cNvPr id="288" name="Shape 288"/>
          <p:cNvSpPr/>
          <p:nvPr/>
        </p:nvSpPr>
        <p:spPr>
          <a:xfrm>
            <a:off x="5032155" y="2492660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4800"/>
            </a:lvl1pPr>
          </a:lstStyle>
          <a:p>
            <a:pPr lvl="0">
              <a:defRPr sz="1800"/>
            </a:pPr>
            <a:r>
              <a:rPr sz="4800"/>
              <a:t>III)Température de flamme </a:t>
            </a:r>
          </a:p>
        </p:txBody>
      </p:sp>
      <p:sp>
        <p:nvSpPr>
          <p:cNvPr id="291" name="Shape 291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26</a:t>
            </a:fld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516466" y="1549400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517768" y="1521765"/>
            <a:ext cx="4403636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initial</a:t>
            </a:r>
          </a:p>
        </p:txBody>
      </p:sp>
      <p:sp>
        <p:nvSpPr>
          <p:cNvPr id="294" name="Shape 294"/>
          <p:cNvSpPr/>
          <p:nvPr/>
        </p:nvSpPr>
        <p:spPr>
          <a:xfrm>
            <a:off x="8212666" y="1563217"/>
            <a:ext cx="4406240" cy="2912534"/>
          </a:xfrm>
          <a:prstGeom prst="rect">
            <a:avLst/>
          </a:prstGeom>
          <a:solidFill>
            <a:srgbClr val="0433FF">
              <a:alpha val="32182"/>
            </a:srgbClr>
          </a:solidFill>
          <a:ln w="25400">
            <a:solidFill>
              <a:srgbClr val="0433FF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8213969" y="1535582"/>
            <a:ext cx="4403635" cy="546337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final</a:t>
            </a:r>
          </a:p>
        </p:txBody>
      </p:sp>
      <p:sp>
        <p:nvSpPr>
          <p:cNvPr id="296" name="Shape 296"/>
          <p:cNvSpPr/>
          <p:nvPr/>
        </p:nvSpPr>
        <p:spPr>
          <a:xfrm>
            <a:off x="4936066" y="3005666"/>
            <a:ext cx="3263239" cy="1"/>
          </a:xfrm>
          <a:prstGeom prst="line">
            <a:avLst/>
          </a:prstGeom>
          <a:ln w="88900">
            <a:solidFill>
              <a:srgbClr val="7A81FF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4299280" y="5875866"/>
            <a:ext cx="4406240" cy="2912534"/>
          </a:xfrm>
          <a:prstGeom prst="rect">
            <a:avLst/>
          </a:prstGeom>
          <a:solidFill>
            <a:srgbClr val="FF2600">
              <a:alpha val="32182"/>
            </a:srgbClr>
          </a:solidFill>
          <a:ln w="25400">
            <a:solidFill>
              <a:srgbClr val="FF2600">
                <a:alpha val="32182"/>
              </a:srgbClr>
            </a:solidFill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4300582" y="5848232"/>
            <a:ext cx="4403636" cy="546336"/>
          </a:xfrm>
          <a:prstGeom prst="rect">
            <a:avLst/>
          </a:prstGeom>
          <a:ln w="25400">
            <a:solidFill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Etat intermédiaire</a:t>
            </a:r>
          </a:p>
        </p:txBody>
      </p:sp>
      <p:sp>
        <p:nvSpPr>
          <p:cNvPr id="299" name="Shape 299"/>
          <p:cNvSpPr/>
          <p:nvPr/>
        </p:nvSpPr>
        <p:spPr>
          <a:xfrm flipV="1">
            <a:off x="8720666" y="4555012"/>
            <a:ext cx="1904604" cy="2913435"/>
          </a:xfrm>
          <a:prstGeom prst="line">
            <a:avLst/>
          </a:prstGeom>
          <a:ln w="889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2463800" y="4521796"/>
            <a:ext cx="1816232" cy="3221040"/>
          </a:xfrm>
          <a:prstGeom prst="line">
            <a:avLst/>
          </a:prstGeom>
          <a:ln w="88900">
            <a:solidFill>
              <a:srgbClr val="FF2600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36795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302" name="Shape 302"/>
          <p:cNvSpPr/>
          <p:nvPr/>
        </p:nvSpPr>
        <p:spPr>
          <a:xfrm>
            <a:off x="11375739" y="3481798"/>
            <a:ext cx="1241865" cy="978137"/>
          </a:xfrm>
          <a:prstGeom prst="rect">
            <a:avLst/>
          </a:prstGeom>
          <a:ln w="25400">
            <a:solidFill>
              <a:srgbClr val="79797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sz="2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 sz="3000">
              <a:solidFill>
                <a:srgbClr val="5E5E5E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defRPr sz="1800"/>
            </a:pPr>
            <a:r>
              <a:rPr sz="30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</a:p>
        </p:txBody>
      </p:sp>
      <p:sp>
        <p:nvSpPr>
          <p:cNvPr id="303" name="Shape 303"/>
          <p:cNvSpPr/>
          <p:nvPr/>
        </p:nvSpPr>
        <p:spPr>
          <a:xfrm>
            <a:off x="896188" y="5750654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1900">
                <a:latin typeface="Arial"/>
                <a:ea typeface="Arial"/>
                <a:cs typeface="Arial"/>
                <a:sym typeface="Arial"/>
              </a:rPr>
              <a:t>⍺</a:t>
            </a:r>
          </a:p>
        </p:txBody>
      </p:sp>
      <p:sp>
        <p:nvSpPr>
          <p:cNvPr id="304" name="Shape 304"/>
          <p:cNvSpPr/>
          <p:nvPr/>
        </p:nvSpPr>
        <p:spPr>
          <a:xfrm>
            <a:off x="8749683" y="5750654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</a:t>
            </a:r>
            <a:r>
              <a:rPr sz="1900">
                <a:latin typeface="Arial"/>
                <a:ea typeface="Arial"/>
                <a:cs typeface="Arial"/>
                <a:sym typeface="Arial"/>
              </a:rPr>
              <a:t>⍺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</a:t>
            </a:r>
          </a:p>
        </p:txBody>
      </p:sp>
      <p:sp>
        <p:nvSpPr>
          <p:cNvPr id="305" name="Shape 305"/>
          <p:cNvSpPr/>
          <p:nvPr/>
        </p:nvSpPr>
        <p:spPr>
          <a:xfrm>
            <a:off x="5032155" y="2492660"/>
            <a:ext cx="3071062" cy="54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ΔH₁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₂=Q=0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3</a:t>
            </a:fld>
            <a:endParaRPr/>
          </a:p>
        </p:txBody>
      </p:sp>
      <p:grpSp>
        <p:nvGrpSpPr>
          <p:cNvPr id="66" name="Group 66"/>
          <p:cNvGrpSpPr/>
          <p:nvPr/>
        </p:nvGrpSpPr>
        <p:grpSpPr>
          <a:xfrm>
            <a:off x="724693" y="1772089"/>
            <a:ext cx="11555414" cy="6966083"/>
            <a:chOff x="0" y="0"/>
            <a:chExt cx="11555413" cy="6966081"/>
          </a:xfrm>
        </p:grpSpPr>
        <p:pic>
          <p:nvPicPr>
            <p:cNvPr id="60" name="pasted-image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760684"/>
              <a:ext cx="11555414" cy="62053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" name="Shape 61"/>
            <p:cNvSpPr/>
            <p:nvPr/>
          </p:nvSpPr>
          <p:spPr>
            <a:xfrm>
              <a:off x="6196891" y="1032850"/>
              <a:ext cx="524327" cy="15552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3366359" y="1623841"/>
              <a:ext cx="524327" cy="373257"/>
            </a:xfrm>
            <a:prstGeom prst="rect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3413016" y="1281689"/>
              <a:ext cx="524327" cy="2149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3257695" y="1140340"/>
              <a:ext cx="834969" cy="497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000"/>
              </a:lvl1pPr>
            </a:lstStyle>
            <a:p>
              <a:pPr lvl="0">
                <a:defRPr sz="1800"/>
              </a:pPr>
              <a:r>
                <a:rPr sz="2000"/>
                <a:t>__°C</a:t>
              </a:r>
            </a:p>
          </p:txBody>
        </p:sp>
        <p:sp>
          <p:nvSpPr>
            <p:cNvPr id="65" name="Shape 65"/>
            <p:cNvSpPr/>
            <p:nvPr/>
          </p:nvSpPr>
          <p:spPr>
            <a:xfrm>
              <a:off x="3362040" y="0"/>
              <a:ext cx="626280" cy="821512"/>
            </a:xfrm>
            <a:prstGeom prst="rect">
              <a:avLst/>
            </a:prstGeom>
            <a:noFill/>
            <a:ln w="50800" cap="flat">
              <a:solidFill>
                <a:srgbClr val="A9A9A9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r>
                <a:rPr sz="3900">
                  <a:latin typeface="Arial"/>
                  <a:ea typeface="Arial"/>
                  <a:cs typeface="Arial"/>
                  <a:sym typeface="Arial"/>
                </a:rPr>
                <a:t>T</a:t>
              </a:r>
              <a:r>
                <a:rPr sz="2400">
                  <a:latin typeface="Arial"/>
                  <a:ea typeface="Arial"/>
                  <a:cs typeface="Arial"/>
                  <a:sym typeface="Arial"/>
                </a:rPr>
                <a:t>f</a:t>
              </a:r>
            </a:p>
          </p:txBody>
        </p:sp>
      </p:grpSp>
      <p:sp>
        <p:nvSpPr>
          <p:cNvPr id="67" name="Shape 67"/>
          <p:cNvSpPr/>
          <p:nvPr/>
        </p:nvSpPr>
        <p:spPr>
          <a:xfrm>
            <a:off x="449820" y="8876311"/>
            <a:ext cx="3164360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Situation finale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4</a:t>
            </a:fld>
            <a:endParaRPr/>
          </a:p>
        </p:txBody>
      </p:sp>
      <p:sp>
        <p:nvSpPr>
          <p:cNvPr id="71" name="Shape 71"/>
          <p:cNvSpPr/>
          <p:nvPr/>
        </p:nvSpPr>
        <p:spPr>
          <a:xfrm>
            <a:off x="501054" y="8876311"/>
            <a:ext cx="3061892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Le calorimètre</a:t>
            </a:r>
          </a:p>
        </p:txBody>
      </p:sp>
      <p:grpSp>
        <p:nvGrpSpPr>
          <p:cNvPr id="74" name="Group 74"/>
          <p:cNvGrpSpPr/>
          <p:nvPr/>
        </p:nvGrpSpPr>
        <p:grpSpPr>
          <a:xfrm>
            <a:off x="2286000" y="1625600"/>
            <a:ext cx="8134350" cy="6671734"/>
            <a:chOff x="0" y="0"/>
            <a:chExt cx="8134350" cy="6671733"/>
          </a:xfrm>
        </p:grpSpPr>
        <p:pic>
          <p:nvPicPr>
            <p:cNvPr id="72" name="pasted-image.png"/>
            <p:cNvPicPr/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98450" y="0"/>
              <a:ext cx="7835900" cy="6502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3" name="Shape 73"/>
            <p:cNvSpPr/>
            <p:nvPr/>
          </p:nvSpPr>
          <p:spPr>
            <a:xfrm>
              <a:off x="0" y="5401733"/>
              <a:ext cx="1270000" cy="127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75" name="Shape 75"/>
          <p:cNvSpPr/>
          <p:nvPr/>
        </p:nvSpPr>
        <p:spPr>
          <a:xfrm>
            <a:off x="8247868" y="9102135"/>
            <a:ext cx="468786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700">
                <a:solidFill>
                  <a:srgbClr val="929292"/>
                </a:solidFill>
              </a:rPr>
              <a:t>Source : </a:t>
            </a:r>
            <a:r>
              <a:rPr sz="2700">
                <a:solidFill>
                  <a:srgbClr val="929292"/>
                </a:solidFill>
                <a:hlinkClick r:id="rId3"/>
              </a:rPr>
              <a:t>www.lelivrescolaire.fr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5</a:t>
            </a:fld>
            <a:endParaRPr/>
          </a:p>
        </p:txBody>
      </p:sp>
      <p:sp>
        <p:nvSpPr>
          <p:cNvPr id="79" name="Shape 79"/>
          <p:cNvSpPr/>
          <p:nvPr/>
        </p:nvSpPr>
        <p:spPr>
          <a:xfrm>
            <a:off x="367386" y="1525998"/>
            <a:ext cx="4196400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000"/>
              <a:t>90mL d’eau</a:t>
            </a:r>
          </a:p>
        </p:txBody>
      </p:sp>
      <p:sp>
        <p:nvSpPr>
          <p:cNvPr id="80" name="Shape 80"/>
          <p:cNvSpPr/>
          <p:nvPr/>
        </p:nvSpPr>
        <p:spPr>
          <a:xfrm>
            <a:off x="385960" y="8811141"/>
            <a:ext cx="5019280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Principe de l’expérience</a:t>
            </a:r>
          </a:p>
        </p:txBody>
      </p:sp>
      <p:grpSp>
        <p:nvGrpSpPr>
          <p:cNvPr id="85" name="Group 85"/>
          <p:cNvGrpSpPr/>
          <p:nvPr/>
        </p:nvGrpSpPr>
        <p:grpSpPr>
          <a:xfrm>
            <a:off x="4338670" y="2667000"/>
            <a:ext cx="4327460" cy="5785752"/>
            <a:chOff x="0" y="0"/>
            <a:chExt cx="4327458" cy="5785751"/>
          </a:xfrm>
        </p:grpSpPr>
        <p:grpSp>
          <p:nvGrpSpPr>
            <p:cNvPr id="83" name="Group 83"/>
            <p:cNvGrpSpPr/>
            <p:nvPr/>
          </p:nvGrpSpPr>
          <p:grpSpPr>
            <a:xfrm>
              <a:off x="0" y="568125"/>
              <a:ext cx="4327459" cy="5217627"/>
              <a:chOff x="0" y="0"/>
              <a:chExt cx="4327458" cy="5217625"/>
            </a:xfrm>
          </p:grpSpPr>
          <p:sp>
            <p:nvSpPr>
              <p:cNvPr id="81" name="Shape 81"/>
              <p:cNvSpPr/>
              <p:nvPr/>
            </p:nvSpPr>
            <p:spPr>
              <a:xfrm>
                <a:off x="0" y="4010"/>
                <a:ext cx="4327459" cy="5213616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2" name="Shape 82"/>
              <p:cNvSpPr/>
              <p:nvPr/>
            </p:nvSpPr>
            <p:spPr>
              <a:xfrm>
                <a:off x="336053" y="0"/>
                <a:ext cx="3655352" cy="4798899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84" name="Shape 84"/>
            <p:cNvSpPr/>
            <p:nvPr/>
          </p:nvSpPr>
          <p:spPr>
            <a:xfrm>
              <a:off x="360329" y="0"/>
              <a:ext cx="3606801" cy="127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86" name="Shape 86"/>
          <p:cNvSpPr/>
          <p:nvPr/>
        </p:nvSpPr>
        <p:spPr>
          <a:xfrm>
            <a:off x="3395615" y="2107274"/>
            <a:ext cx="2298384" cy="1810623"/>
          </a:xfrm>
          <a:prstGeom prst="line">
            <a:avLst/>
          </a:prstGeom>
          <a:ln w="88900">
            <a:solidFill>
              <a:srgbClr val="929292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6</a:t>
            </a:fld>
            <a:endParaRPr/>
          </a:p>
        </p:txBody>
      </p:sp>
      <p:sp>
        <p:nvSpPr>
          <p:cNvPr id="90" name="Shape 90"/>
          <p:cNvSpPr/>
          <p:nvPr/>
        </p:nvSpPr>
        <p:spPr>
          <a:xfrm>
            <a:off x="147252" y="1625124"/>
            <a:ext cx="4196401" cy="95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10mL de solution de HCl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à 2 mol/L</a:t>
            </a:r>
          </a:p>
        </p:txBody>
      </p:sp>
      <p:sp>
        <p:nvSpPr>
          <p:cNvPr id="91" name="Shape 91"/>
          <p:cNvSpPr/>
          <p:nvPr/>
        </p:nvSpPr>
        <p:spPr>
          <a:xfrm>
            <a:off x="385960" y="8811141"/>
            <a:ext cx="5019280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Principe de l’expérience</a:t>
            </a:r>
          </a:p>
        </p:txBody>
      </p:sp>
      <p:grpSp>
        <p:nvGrpSpPr>
          <p:cNvPr id="97" name="Group 97"/>
          <p:cNvGrpSpPr/>
          <p:nvPr/>
        </p:nvGrpSpPr>
        <p:grpSpPr>
          <a:xfrm>
            <a:off x="4338670" y="2667000"/>
            <a:ext cx="4327460" cy="5785752"/>
            <a:chOff x="0" y="0"/>
            <a:chExt cx="4327458" cy="5785751"/>
          </a:xfrm>
        </p:grpSpPr>
        <p:grpSp>
          <p:nvGrpSpPr>
            <p:cNvPr id="94" name="Group 94"/>
            <p:cNvGrpSpPr/>
            <p:nvPr/>
          </p:nvGrpSpPr>
          <p:grpSpPr>
            <a:xfrm>
              <a:off x="0" y="568125"/>
              <a:ext cx="4327459" cy="5217627"/>
              <a:chOff x="0" y="0"/>
              <a:chExt cx="4327458" cy="5217625"/>
            </a:xfrm>
          </p:grpSpPr>
          <p:sp>
            <p:nvSpPr>
              <p:cNvPr id="92" name="Shape 92"/>
              <p:cNvSpPr/>
              <p:nvPr/>
            </p:nvSpPr>
            <p:spPr>
              <a:xfrm>
                <a:off x="0" y="4010"/>
                <a:ext cx="4327459" cy="5213616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93" name="Shape 93"/>
              <p:cNvSpPr/>
              <p:nvPr/>
            </p:nvSpPr>
            <p:spPr>
              <a:xfrm>
                <a:off x="336053" y="0"/>
                <a:ext cx="3655352" cy="4798899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95" name="Shape 95"/>
            <p:cNvSpPr/>
            <p:nvPr/>
          </p:nvSpPr>
          <p:spPr>
            <a:xfrm>
              <a:off x="356691" y="4064000"/>
              <a:ext cx="3614076" cy="1270000"/>
            </a:xfrm>
            <a:prstGeom prst="rect">
              <a:avLst/>
            </a:prstGeom>
            <a:solidFill>
              <a:srgbClr val="76D6FF">
                <a:alpha val="4833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60329" y="0"/>
              <a:ext cx="3606801" cy="127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98" name="Shape 98"/>
          <p:cNvSpPr/>
          <p:nvPr/>
        </p:nvSpPr>
        <p:spPr>
          <a:xfrm>
            <a:off x="3395615" y="2107274"/>
            <a:ext cx="2298384" cy="1810623"/>
          </a:xfrm>
          <a:prstGeom prst="line">
            <a:avLst/>
          </a:prstGeom>
          <a:ln w="88900">
            <a:solidFill>
              <a:srgbClr val="929292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7</a:t>
            </a:fld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9104986" y="6798680"/>
            <a:ext cx="419640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indent="228600">
              <a:defRPr sz="1800"/>
            </a:pPr>
            <a:r>
              <a:rPr sz="3400"/>
              <a:t>H₃O</a:t>
            </a:r>
            <a:r>
              <a:rPr sz="4400"/>
              <a:t>⁺</a:t>
            </a:r>
            <a:r>
              <a:rPr sz="2400"/>
              <a:t>(aq) </a:t>
            </a:r>
            <a:r>
              <a:rPr sz="3400"/>
              <a:t>et H₂O</a:t>
            </a:r>
            <a:r>
              <a:rPr sz="2400"/>
              <a:t>(l) </a:t>
            </a:r>
          </a:p>
        </p:txBody>
      </p:sp>
      <p:sp>
        <p:nvSpPr>
          <p:cNvPr id="103" name="Shape 103"/>
          <p:cNvSpPr/>
          <p:nvPr/>
        </p:nvSpPr>
        <p:spPr>
          <a:xfrm>
            <a:off x="385960" y="8811141"/>
            <a:ext cx="5019280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Principe de l’expérience</a:t>
            </a:r>
          </a:p>
        </p:txBody>
      </p:sp>
      <p:grpSp>
        <p:nvGrpSpPr>
          <p:cNvPr id="108" name="Group 108"/>
          <p:cNvGrpSpPr/>
          <p:nvPr/>
        </p:nvGrpSpPr>
        <p:grpSpPr>
          <a:xfrm>
            <a:off x="4338670" y="3235125"/>
            <a:ext cx="4327460" cy="5217627"/>
            <a:chOff x="0" y="568125"/>
            <a:chExt cx="4327458" cy="5217625"/>
          </a:xfrm>
        </p:grpSpPr>
        <p:grpSp>
          <p:nvGrpSpPr>
            <p:cNvPr id="106" name="Group 106"/>
            <p:cNvGrpSpPr/>
            <p:nvPr/>
          </p:nvGrpSpPr>
          <p:grpSpPr>
            <a:xfrm>
              <a:off x="0" y="568125"/>
              <a:ext cx="4327459" cy="5217627"/>
              <a:chOff x="0" y="0"/>
              <a:chExt cx="4327458" cy="5217625"/>
            </a:xfrm>
          </p:grpSpPr>
          <p:sp>
            <p:nvSpPr>
              <p:cNvPr id="104" name="Shape 104"/>
              <p:cNvSpPr/>
              <p:nvPr/>
            </p:nvSpPr>
            <p:spPr>
              <a:xfrm>
                <a:off x="0" y="4010"/>
                <a:ext cx="4327459" cy="5213616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336053" y="0"/>
                <a:ext cx="3655352" cy="4798899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07" name="Shape 107"/>
            <p:cNvSpPr/>
            <p:nvPr/>
          </p:nvSpPr>
          <p:spPr>
            <a:xfrm>
              <a:off x="356691" y="3753246"/>
              <a:ext cx="3614076" cy="1580754"/>
            </a:xfrm>
            <a:prstGeom prst="rect">
              <a:avLst/>
            </a:prstGeom>
            <a:solidFill>
              <a:srgbClr val="76D6FF">
                <a:alpha val="4833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09" name="Shape 109"/>
          <p:cNvSpPr/>
          <p:nvPr/>
        </p:nvSpPr>
        <p:spPr>
          <a:xfrm flipH="1">
            <a:off x="8741998" y="7304563"/>
            <a:ext cx="964453" cy="1"/>
          </a:xfrm>
          <a:prstGeom prst="line">
            <a:avLst/>
          </a:prstGeom>
          <a:ln w="88900">
            <a:solidFill>
              <a:srgbClr val="929292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110" name="Shape 110"/>
          <p:cNvSpPr/>
          <p:nvPr/>
        </p:nvSpPr>
        <p:spPr>
          <a:xfrm flipV="1">
            <a:off x="5427133" y="2425621"/>
            <a:ext cx="1" cy="4390046"/>
          </a:xfrm>
          <a:prstGeom prst="line">
            <a:avLst/>
          </a:prstGeom>
          <a:ln w="25400">
            <a:solidFill>
              <a:srgbClr val="4F8F00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719666" y="2345266"/>
            <a:ext cx="2099404" cy="2147492"/>
          </a:xfrm>
          <a:prstGeom prst="rect">
            <a:avLst/>
          </a:prstGeom>
          <a:solidFill>
            <a:srgbClr val="FFFFFF"/>
          </a:solidFill>
          <a:ln w="25400">
            <a:solidFill>
              <a:srgbClr val="4F8F00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/>
              <a:t>T</a:t>
            </a:r>
            <a:r>
              <a:rPr sz="2600"/>
              <a:t>i</a:t>
            </a:r>
          </a:p>
        </p:txBody>
      </p:sp>
      <p:sp>
        <p:nvSpPr>
          <p:cNvPr id="113" name="Shape 113"/>
          <p:cNvSpPr/>
          <p:nvPr/>
        </p:nvSpPr>
        <p:spPr>
          <a:xfrm>
            <a:off x="2831835" y="2270313"/>
            <a:ext cx="2623288" cy="36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844" extrusionOk="0">
                <a:moveTo>
                  <a:pt x="0" y="16844"/>
                </a:moveTo>
                <a:cubicBezTo>
                  <a:pt x="6480" y="-1223"/>
                  <a:pt x="13680" y="-4756"/>
                  <a:pt x="21600" y="6245"/>
                </a:cubicBezTo>
              </a:path>
            </a:pathLst>
          </a:custGeom>
          <a:ln w="25400">
            <a:solidFill>
              <a:srgbClr val="4F8F00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8</a:t>
            </a:fld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47252" y="1625124"/>
            <a:ext cx="4196401" cy="95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000">
                <a:latin typeface="Arial"/>
                <a:ea typeface="Arial"/>
                <a:cs typeface="Arial"/>
                <a:sym typeface="Arial"/>
              </a:rPr>
              <a:t>10mL de solution de NaOH</a:t>
            </a:r>
            <a:r>
              <a:rPr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3000">
                <a:latin typeface="Arial"/>
                <a:ea typeface="Arial"/>
                <a:cs typeface="Arial"/>
                <a:sym typeface="Arial"/>
              </a:rPr>
              <a:t>à 2 mol/L</a:t>
            </a:r>
          </a:p>
        </p:txBody>
      </p:sp>
      <p:sp>
        <p:nvSpPr>
          <p:cNvPr id="118" name="Shape 118"/>
          <p:cNvSpPr/>
          <p:nvPr/>
        </p:nvSpPr>
        <p:spPr>
          <a:xfrm>
            <a:off x="385960" y="8811141"/>
            <a:ext cx="5019280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Principe de l’expérience</a:t>
            </a:r>
          </a:p>
        </p:txBody>
      </p:sp>
      <p:grpSp>
        <p:nvGrpSpPr>
          <p:cNvPr id="124" name="Group 124"/>
          <p:cNvGrpSpPr/>
          <p:nvPr/>
        </p:nvGrpSpPr>
        <p:grpSpPr>
          <a:xfrm>
            <a:off x="4338670" y="2667000"/>
            <a:ext cx="4327460" cy="5785752"/>
            <a:chOff x="0" y="0"/>
            <a:chExt cx="4327458" cy="5785751"/>
          </a:xfrm>
        </p:grpSpPr>
        <p:grpSp>
          <p:nvGrpSpPr>
            <p:cNvPr id="121" name="Group 121"/>
            <p:cNvGrpSpPr/>
            <p:nvPr/>
          </p:nvGrpSpPr>
          <p:grpSpPr>
            <a:xfrm>
              <a:off x="0" y="568125"/>
              <a:ext cx="4327459" cy="5217627"/>
              <a:chOff x="0" y="0"/>
              <a:chExt cx="4327458" cy="5217625"/>
            </a:xfrm>
          </p:grpSpPr>
          <p:sp>
            <p:nvSpPr>
              <p:cNvPr id="119" name="Shape 119"/>
              <p:cNvSpPr/>
              <p:nvPr/>
            </p:nvSpPr>
            <p:spPr>
              <a:xfrm>
                <a:off x="0" y="4010"/>
                <a:ext cx="4327459" cy="5213616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336053" y="0"/>
                <a:ext cx="3655352" cy="4798899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122" name="Shape 122"/>
            <p:cNvSpPr/>
            <p:nvPr/>
          </p:nvSpPr>
          <p:spPr>
            <a:xfrm>
              <a:off x="356691" y="3753246"/>
              <a:ext cx="3614076" cy="1580754"/>
            </a:xfrm>
            <a:prstGeom prst="rect">
              <a:avLst/>
            </a:prstGeom>
            <a:solidFill>
              <a:srgbClr val="76D6FF">
                <a:alpha val="48332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360329" y="0"/>
              <a:ext cx="3606801" cy="127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25" name="Shape 125"/>
          <p:cNvSpPr/>
          <p:nvPr/>
        </p:nvSpPr>
        <p:spPr>
          <a:xfrm>
            <a:off x="3845341" y="2370261"/>
            <a:ext cx="1848658" cy="1547636"/>
          </a:xfrm>
          <a:prstGeom prst="line">
            <a:avLst/>
          </a:prstGeom>
          <a:ln w="88900">
            <a:solidFill>
              <a:srgbClr val="929292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30234" y="212208"/>
            <a:ext cx="12744332" cy="7493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4800"/>
              <a:t>II.1)Mesure expérimentale de Δ</a:t>
            </a:r>
            <a:r>
              <a:rPr sz="2800"/>
              <a:t>r</a:t>
            </a:r>
            <a:r>
              <a:rPr sz="4800"/>
              <a:t>H 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>
              <a:t>9</a:t>
            </a:fld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385960" y="8811141"/>
            <a:ext cx="5019280" cy="670844"/>
          </a:xfrm>
          <a:prstGeom prst="rect">
            <a:avLst/>
          </a:prstGeom>
          <a:ln w="50800">
            <a:solidFill>
              <a:srgbClr val="A9A9A9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600"/>
              <a:t>Principe de l’expérience</a:t>
            </a:r>
          </a:p>
        </p:txBody>
      </p:sp>
      <p:grpSp>
        <p:nvGrpSpPr>
          <p:cNvPr id="132" name="Group 132"/>
          <p:cNvGrpSpPr/>
          <p:nvPr/>
        </p:nvGrpSpPr>
        <p:grpSpPr>
          <a:xfrm>
            <a:off x="4338670" y="3235125"/>
            <a:ext cx="4327460" cy="5217627"/>
            <a:chOff x="0" y="0"/>
            <a:chExt cx="4327458" cy="5217625"/>
          </a:xfrm>
        </p:grpSpPr>
        <p:sp>
          <p:nvSpPr>
            <p:cNvPr id="130" name="Shape 130"/>
            <p:cNvSpPr/>
            <p:nvPr/>
          </p:nvSpPr>
          <p:spPr>
            <a:xfrm>
              <a:off x="0" y="4010"/>
              <a:ext cx="4327459" cy="5213616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36053" y="0"/>
              <a:ext cx="3655352" cy="4798899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</p:grpSp>
      <p:sp>
        <p:nvSpPr>
          <p:cNvPr id="133" name="Shape 133"/>
          <p:cNvSpPr/>
          <p:nvPr/>
        </p:nvSpPr>
        <p:spPr>
          <a:xfrm>
            <a:off x="4695362" y="6095338"/>
            <a:ext cx="3614076" cy="1905663"/>
          </a:xfrm>
          <a:prstGeom prst="rect">
            <a:avLst/>
          </a:prstGeom>
          <a:solidFill>
            <a:srgbClr val="76D6FF">
              <a:alpha val="48332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134" name="Shape 134"/>
          <p:cNvSpPr/>
          <p:nvPr/>
        </p:nvSpPr>
        <p:spPr>
          <a:xfrm flipV="1">
            <a:off x="5427133" y="2425621"/>
            <a:ext cx="1" cy="4390046"/>
          </a:xfrm>
          <a:prstGeom prst="line">
            <a:avLst/>
          </a:prstGeom>
          <a:ln w="25400">
            <a:solidFill>
              <a:srgbClr val="4F8F00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719666" y="2345266"/>
            <a:ext cx="2099404" cy="2147492"/>
          </a:xfrm>
          <a:prstGeom prst="rect">
            <a:avLst/>
          </a:prstGeom>
          <a:solidFill>
            <a:srgbClr val="FFFFFF"/>
          </a:solidFill>
          <a:ln w="25400">
            <a:solidFill>
              <a:srgbClr val="4F8F00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 sz="3600"/>
              <a:t>T</a:t>
            </a:r>
            <a:r>
              <a:rPr sz="2600"/>
              <a:t>f</a:t>
            </a:r>
          </a:p>
        </p:txBody>
      </p:sp>
      <p:sp>
        <p:nvSpPr>
          <p:cNvPr id="139" name="Shape 139"/>
          <p:cNvSpPr/>
          <p:nvPr/>
        </p:nvSpPr>
        <p:spPr>
          <a:xfrm>
            <a:off x="2831835" y="2270313"/>
            <a:ext cx="2623288" cy="369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844" extrusionOk="0">
                <a:moveTo>
                  <a:pt x="0" y="16844"/>
                </a:moveTo>
                <a:cubicBezTo>
                  <a:pt x="6480" y="-1223"/>
                  <a:pt x="13680" y="-4756"/>
                  <a:pt x="21600" y="6245"/>
                </a:cubicBezTo>
              </a:path>
            </a:pathLst>
          </a:custGeom>
          <a:ln w="25400">
            <a:solidFill>
              <a:srgbClr val="4F8F00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lvl="0"/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8241386" y="6857947"/>
            <a:ext cx="4196400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indent="228600">
              <a:defRPr sz="1800"/>
            </a:pPr>
            <a:r>
              <a:rPr sz="3400"/>
              <a:t>H₂O</a:t>
            </a:r>
            <a:r>
              <a:rPr sz="2400"/>
              <a:t>(l) </a:t>
            </a:r>
          </a:p>
        </p:txBody>
      </p:sp>
      <p:sp>
        <p:nvSpPr>
          <p:cNvPr id="138" name="Shape 138"/>
          <p:cNvSpPr/>
          <p:nvPr/>
        </p:nvSpPr>
        <p:spPr>
          <a:xfrm flipH="1">
            <a:off x="8741998" y="7304563"/>
            <a:ext cx="964453" cy="1"/>
          </a:xfrm>
          <a:prstGeom prst="line">
            <a:avLst/>
          </a:prstGeom>
          <a:ln w="88900">
            <a:solidFill>
              <a:srgbClr val="929292"/>
            </a:solidFill>
            <a:tailEnd type="triangle"/>
          </a:ln>
        </p:spPr>
        <p:txBody>
          <a:bodyPr lIns="0" tIns="0" rIns="0" bIns="0"/>
          <a:lstStyle/>
          <a:p>
            <a:pPr lvl="0" algn="l" defTabSz="457200">
              <a:defRPr sz="1200"/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Microsoft Office PowerPoint</Application>
  <PresentationFormat>Personnalisé</PresentationFormat>
  <Paragraphs>189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Helvetica Neue</vt:lpstr>
      <vt:lpstr>Default</vt:lpstr>
      <vt:lpstr>LC19 : Application du premier principe de la thermodynamique à la réaction chimique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LC19 : Application du premier principe de la thermodynamique à la réaction chimique</dc:title>
  <dc:creator>Rémy</dc:creator>
  <cp:lastModifiedBy>Armel JOUAN-POURCHET</cp:lastModifiedBy>
  <cp:revision>1</cp:revision>
  <dcterms:modified xsi:type="dcterms:W3CDTF">2021-05-25T21:04:35Z</dcterms:modified>
</cp:coreProperties>
</file>