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90" r:id="rId3"/>
    <p:sldId id="256" r:id="rId4"/>
    <p:sldId id="257" r:id="rId5"/>
    <p:sldId id="258" r:id="rId6"/>
    <p:sldId id="259" r:id="rId7"/>
    <p:sldId id="286" r:id="rId8"/>
    <p:sldId id="271" r:id="rId9"/>
    <p:sldId id="283" r:id="rId10"/>
    <p:sldId id="282" r:id="rId11"/>
    <p:sldId id="279" r:id="rId12"/>
    <p:sldId id="278" r:id="rId13"/>
    <p:sldId id="280" r:id="rId14"/>
    <p:sldId id="281" r:id="rId15"/>
    <p:sldId id="285" r:id="rId16"/>
    <p:sldId id="284" r:id="rId17"/>
    <p:sldId id="266" r:id="rId18"/>
    <p:sldId id="272" r:id="rId19"/>
    <p:sldId id="287" r:id="rId20"/>
    <p:sldId id="273" r:id="rId21"/>
    <p:sldId id="274" r:id="rId22"/>
    <p:sldId id="275" r:id="rId23"/>
    <p:sldId id="277" r:id="rId24"/>
    <p:sldId id="276" r:id="rId25"/>
    <p:sldId id="289" r:id="rId26"/>
    <p:sldId id="270" r:id="rId27"/>
    <p:sldId id="291" r:id="rId28"/>
    <p:sldId id="293" r:id="rId29"/>
    <p:sldId id="294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entin" initials="Q" lastIdx="1" clrIdx="0">
    <p:extLst>
      <p:ext uri="{19B8F6BF-5375-455C-9EA6-DF929625EA0E}">
        <p15:presenceInfo xmlns:p15="http://schemas.microsoft.com/office/powerpoint/2012/main" userId="Quen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  <a:srgbClr val="686868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3A2FB-0E15-45AD-A681-1D9156B58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3C3C54-BF41-449B-80CF-92F9358A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DCE851-00DE-459F-90A9-12EEF509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FA48-04E2-46F7-A873-C489EE1DCB52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82F4B-85F4-407C-BCC4-E1880E07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E23896-7A00-4873-A7E3-CF8BF26B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EA7E-D15C-4300-95F9-731074C02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36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463ED-091A-4FFC-876D-772957E2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BB921E-3225-465C-95C9-7A22416F7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F9A973-D976-4A0C-98DD-AE166B686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FA48-04E2-46F7-A873-C489EE1DCB52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60C38E-34D0-431C-8DB9-A29D6741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5D7E1A-A6D9-49CF-ADAB-776D4BEF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EA7E-D15C-4300-95F9-731074C02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14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73DBDB4-0EDB-4CC3-844F-E9BA22ED9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F69AFA-FCD7-4FD9-8A5F-2607B0FC1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F1D4D-D2A8-4C88-84A7-D9D9C988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FA48-04E2-46F7-A873-C489EE1DCB52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73B0B-E8AA-4120-941C-77A586864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312A32-8939-4CD2-96E9-11CC68FA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EA7E-D15C-4300-95F9-731074C02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11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7997F-BE6A-4C6D-B204-E6AD71A2A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70B797-69E7-4772-88D7-2AC975E7D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F5C9E8-6A5E-40FC-99FA-E1F1FE70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FA48-04E2-46F7-A873-C489EE1DCB52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E3293A-CD38-499B-A944-C805897A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8DAC56-7001-43A8-980B-56DABD47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EA7E-D15C-4300-95F9-731074C02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28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F568A-E018-496C-BF69-F420B0BC2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256E30A-95C0-4DA5-94D1-B97085976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B5484E-F8B5-4B98-B016-6287427F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FA48-04E2-46F7-A873-C489EE1DCB52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F18435-2B12-42B4-A9DF-B8A97ABF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99BDF-2C99-4539-871A-733A5232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EA7E-D15C-4300-95F9-731074C02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64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B6461-3177-4B9E-96FC-140FA157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3F3324-B5AE-4229-B414-07F021FC1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F17E2E-6DF9-4E43-A763-4F00E7BA4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6CB5A7-5665-4916-9FA6-A746AF14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FA48-04E2-46F7-A873-C489EE1DCB52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D0EE37-B726-471F-8D94-097B2596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1F3EF5-5A61-4441-8237-7E5F3843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EA7E-D15C-4300-95F9-731074C02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55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49FC01-F48D-4656-871B-4E0AC45A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0FE68B-DD51-44C7-B1DF-C547C5B70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934EA8-07D4-4D30-865E-57DEFE6D0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C473AD-139C-4A9A-A6C1-B1695166F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1B901EC-BF10-431B-ABA2-504D3FE48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51F13AC-6CAD-4C8E-850E-B7AA7FF3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FA48-04E2-46F7-A873-C489EE1DCB52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7F1075-9070-444B-A409-814996BF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410CE39-04BA-445E-8DD2-9FB38F72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EA7E-D15C-4300-95F9-731074C02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64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CA6EA-1B21-462A-B442-65CEDD27E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CB0999-BDE0-4543-8C08-18069B0B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FA48-04E2-46F7-A873-C489EE1DCB52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272636-54A3-4104-BFB2-F61735E1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FB7F55-16EE-491F-9769-83762BC7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EA7E-D15C-4300-95F9-731074C02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1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86F46E3-6B0D-4640-B51F-1B7156FC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FA48-04E2-46F7-A873-C489EE1DCB52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A3E8CD-5E7B-40A6-BBB4-5FF6F5B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494D73-64F3-40C6-B918-8575F78C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EA7E-D15C-4300-95F9-731074C02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11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411D59-A826-4FF0-9A76-7D8E8AB4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6058D3-5C68-4C50-8CB7-9056EB1A7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0B176C-8CD9-47A3-9664-C370387DE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F74D5B-316B-4E80-AC52-313494E9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FA48-04E2-46F7-A873-C489EE1DCB52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B850C5-8B4E-4531-9C4D-656A5D21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46E59B-4545-4227-850D-79E89819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EA7E-D15C-4300-95F9-731074C02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829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BF65F-C282-49BB-9BA0-2ED2F37D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14F6CC5-FD4B-4600-9599-15CDAEC0F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F09421-995A-44B0-B0B5-25BB37BA3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434460-4FBE-4117-86A8-D5443827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FA48-04E2-46F7-A873-C489EE1DCB52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FCBCE0-DA70-465C-B6C0-28AE14E7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DC0E1F-627D-40A7-9C4C-A880B31E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EA7E-D15C-4300-95F9-731074C02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61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F5F40B-3815-4228-A086-B2F97692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F997BF-BB45-4D19-AD61-3A76A0065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DB98E6-330F-4A41-8DA1-8C1DD136A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7FA48-04E2-46F7-A873-C489EE1DCB52}" type="datetimeFigureOut">
              <a:rPr lang="fr-FR" smtClean="0"/>
              <a:t>02/05/2021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C37EF9-9EDD-4411-94AB-32ED5790F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4FC89C-9E05-4C57-AB94-4CACAC823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EA7E-D15C-4300-95F9-731074C02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0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29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B4D355-09A6-44A1-BF73-5B8AD54C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LC 18 : Corps purs et mélanges binaires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976DFF-41E7-4B67-8027-4223FED25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Niveau : CPGE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Prérequis :</a:t>
            </a:r>
          </a:p>
          <a:p>
            <a:r>
              <a:rPr lang="fr-FR" dirty="0"/>
              <a:t>Fraction massique</a:t>
            </a:r>
          </a:p>
          <a:p>
            <a:r>
              <a:rPr lang="fr-FR" dirty="0"/>
              <a:t>Potentiel chimique</a:t>
            </a:r>
          </a:p>
          <a:p>
            <a:r>
              <a:rPr lang="fr-FR" dirty="0"/>
              <a:t>Changement d’état du corps pur</a:t>
            </a:r>
          </a:p>
        </p:txBody>
      </p:sp>
    </p:spTree>
    <p:extLst>
      <p:ext uri="{BB962C8B-B14F-4D97-AF65-F5344CB8AC3E}">
        <p14:creationId xmlns:p14="http://schemas.microsoft.com/office/powerpoint/2010/main" val="178881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E29CAD9E-85D3-442B-9133-36685B968A53}"/>
              </a:ext>
            </a:extLst>
          </p:cNvPr>
          <p:cNvSpPr txBox="1"/>
          <p:nvPr/>
        </p:nvSpPr>
        <p:spPr>
          <a:xfrm>
            <a:off x="2366426" y="651858"/>
            <a:ext cx="792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Construction du diagramme binaire Cuivre - Nickel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EEBEA8F-5EF6-490F-96E2-6D25F9B4EECF}"/>
              </a:ext>
            </a:extLst>
          </p:cNvPr>
          <p:cNvGrpSpPr/>
          <p:nvPr/>
        </p:nvGrpSpPr>
        <p:grpSpPr>
          <a:xfrm>
            <a:off x="437560" y="1720587"/>
            <a:ext cx="11316879" cy="4396105"/>
            <a:chOff x="437560" y="1720587"/>
            <a:chExt cx="11316879" cy="439610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1902F8E-6D09-46CC-A051-9F5BE4B1B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560" y="1720587"/>
              <a:ext cx="11316879" cy="4396105"/>
            </a:xfrm>
            <a:prstGeom prst="rect">
              <a:avLst/>
            </a:prstGeom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DADF4ECD-C975-46D3-9F70-276FEA2101D5}"/>
                </a:ext>
              </a:extLst>
            </p:cNvPr>
            <p:cNvSpPr/>
            <p:nvPr/>
          </p:nvSpPr>
          <p:spPr>
            <a:xfrm rot="19937065">
              <a:off x="1907808" y="2225237"/>
              <a:ext cx="832611" cy="3018863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15F1634-D910-4784-8F6C-CCA410CA0289}"/>
                </a:ext>
              </a:extLst>
            </p:cNvPr>
            <p:cNvSpPr/>
            <p:nvPr/>
          </p:nvSpPr>
          <p:spPr>
            <a:xfrm rot="20451279">
              <a:off x="9452024" y="2707155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4ABF7D-1DCE-4A6F-9524-C5BCD2CBB9A5}"/>
                </a:ext>
              </a:extLst>
            </p:cNvPr>
            <p:cNvSpPr/>
            <p:nvPr/>
          </p:nvSpPr>
          <p:spPr>
            <a:xfrm rot="20451279">
              <a:off x="7981332" y="4427716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8539AD9-3C66-418F-A95A-8DDD03D7A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526" r="50477" b="19970"/>
            <a:stretch/>
          </p:blipFill>
          <p:spPr>
            <a:xfrm>
              <a:off x="9397339" y="2870617"/>
              <a:ext cx="897493" cy="1166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F4C16E-3A32-4C30-9857-C5535570DFE5}"/>
                </a:ext>
              </a:extLst>
            </p:cNvPr>
            <p:cNvSpPr/>
            <p:nvPr/>
          </p:nvSpPr>
          <p:spPr>
            <a:xfrm>
              <a:off x="8682091" y="5597734"/>
              <a:ext cx="1442298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173F504-8151-4DB5-AF87-61E9CB304B31}"/>
                </a:ext>
              </a:extLst>
            </p:cNvPr>
            <p:cNvSpPr/>
            <p:nvPr/>
          </p:nvSpPr>
          <p:spPr>
            <a:xfrm>
              <a:off x="8715444" y="5171960"/>
              <a:ext cx="504000" cy="504000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EB4FCE-7B6E-4A49-902B-FF345A340759}"/>
                </a:ext>
              </a:extLst>
            </p:cNvPr>
            <p:cNvSpPr/>
            <p:nvPr/>
          </p:nvSpPr>
          <p:spPr>
            <a:xfrm>
              <a:off x="10740480" y="5332258"/>
              <a:ext cx="458563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/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0A0A0A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353" r="-588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CDE36C-6EB7-419A-BB49-79627FA79458}"/>
                </a:ext>
              </a:extLst>
            </p:cNvPr>
            <p:cNvSpPr/>
            <p:nvPr/>
          </p:nvSpPr>
          <p:spPr>
            <a:xfrm>
              <a:off x="7250120" y="58106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A11B87-AF5E-41CC-8B73-02D99238263B}"/>
                </a:ext>
              </a:extLst>
            </p:cNvPr>
            <p:cNvSpPr/>
            <p:nvPr/>
          </p:nvSpPr>
          <p:spPr>
            <a:xfrm>
              <a:off x="10147069" y="58038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FB78991E-82C7-4D29-B067-6B8FF3553D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992" y="3517328"/>
              <a:ext cx="5112000" cy="32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343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E29CAD9E-85D3-442B-9133-36685B968A53}"/>
              </a:ext>
            </a:extLst>
          </p:cNvPr>
          <p:cNvSpPr txBox="1"/>
          <p:nvPr/>
        </p:nvSpPr>
        <p:spPr>
          <a:xfrm>
            <a:off x="2366426" y="651858"/>
            <a:ext cx="792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Construction du diagramme binaire Cuivre - Nickel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EEBEA8F-5EF6-490F-96E2-6D25F9B4EECF}"/>
              </a:ext>
            </a:extLst>
          </p:cNvPr>
          <p:cNvGrpSpPr/>
          <p:nvPr/>
        </p:nvGrpSpPr>
        <p:grpSpPr>
          <a:xfrm>
            <a:off x="437560" y="1720587"/>
            <a:ext cx="11316879" cy="4396105"/>
            <a:chOff x="437560" y="1720587"/>
            <a:chExt cx="11316879" cy="439610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1902F8E-6D09-46CC-A051-9F5BE4B1B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560" y="1720587"/>
              <a:ext cx="11316879" cy="4396105"/>
            </a:xfrm>
            <a:prstGeom prst="rect">
              <a:avLst/>
            </a:prstGeom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DADF4ECD-C975-46D3-9F70-276FEA2101D5}"/>
                </a:ext>
              </a:extLst>
            </p:cNvPr>
            <p:cNvSpPr/>
            <p:nvPr/>
          </p:nvSpPr>
          <p:spPr>
            <a:xfrm rot="19937065">
              <a:off x="1907808" y="2225237"/>
              <a:ext cx="832611" cy="3018863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CB8E2A6F-6044-4852-A30B-E878093ECFA6}"/>
                </a:ext>
              </a:extLst>
            </p:cNvPr>
            <p:cNvCxnSpPr>
              <a:cxnSpLocks/>
            </p:cNvCxnSpPr>
            <p:nvPr/>
          </p:nvCxnSpPr>
          <p:spPr>
            <a:xfrm>
              <a:off x="7601376" y="3519752"/>
              <a:ext cx="1332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EB2C9DF6-9EB5-4400-90CA-42C3AA8CFB58}"/>
                </a:ext>
              </a:extLst>
            </p:cNvPr>
            <p:cNvCxnSpPr>
              <a:cxnSpLocks/>
            </p:cNvCxnSpPr>
            <p:nvPr/>
          </p:nvCxnSpPr>
          <p:spPr>
            <a:xfrm>
              <a:off x="8974318" y="3543124"/>
              <a:ext cx="0" cy="172800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15F1634-D910-4784-8F6C-CCA410CA0289}"/>
                </a:ext>
              </a:extLst>
            </p:cNvPr>
            <p:cNvSpPr/>
            <p:nvPr/>
          </p:nvSpPr>
          <p:spPr>
            <a:xfrm rot="20451279">
              <a:off x="9452024" y="2707155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4ABF7D-1DCE-4A6F-9524-C5BCD2CBB9A5}"/>
                </a:ext>
              </a:extLst>
            </p:cNvPr>
            <p:cNvSpPr/>
            <p:nvPr/>
          </p:nvSpPr>
          <p:spPr>
            <a:xfrm rot="20451279">
              <a:off x="7981332" y="4427716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8539AD9-3C66-418F-A95A-8DDD03D7A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526" r="50477" b="19970"/>
            <a:stretch/>
          </p:blipFill>
          <p:spPr>
            <a:xfrm>
              <a:off x="9397339" y="2870617"/>
              <a:ext cx="897493" cy="1166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F4C16E-3A32-4C30-9857-C5535570DFE5}"/>
                </a:ext>
              </a:extLst>
            </p:cNvPr>
            <p:cNvSpPr/>
            <p:nvPr/>
          </p:nvSpPr>
          <p:spPr>
            <a:xfrm>
              <a:off x="8682091" y="5597734"/>
              <a:ext cx="1442298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173F504-8151-4DB5-AF87-61E9CB304B31}"/>
                </a:ext>
              </a:extLst>
            </p:cNvPr>
            <p:cNvSpPr/>
            <p:nvPr/>
          </p:nvSpPr>
          <p:spPr>
            <a:xfrm>
              <a:off x="8715444" y="5171960"/>
              <a:ext cx="504000" cy="504000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EB4FCE-7B6E-4A49-902B-FF345A340759}"/>
                </a:ext>
              </a:extLst>
            </p:cNvPr>
            <p:cNvSpPr/>
            <p:nvPr/>
          </p:nvSpPr>
          <p:spPr>
            <a:xfrm>
              <a:off x="10740480" y="5332258"/>
              <a:ext cx="458563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/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0A0A0A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353" r="-588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CDE36C-6EB7-419A-BB49-79627FA79458}"/>
                </a:ext>
              </a:extLst>
            </p:cNvPr>
            <p:cNvSpPr/>
            <p:nvPr/>
          </p:nvSpPr>
          <p:spPr>
            <a:xfrm>
              <a:off x="7250120" y="58106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A11B87-AF5E-41CC-8B73-02D99238263B}"/>
                </a:ext>
              </a:extLst>
            </p:cNvPr>
            <p:cNvSpPr/>
            <p:nvPr/>
          </p:nvSpPr>
          <p:spPr>
            <a:xfrm>
              <a:off x="10147069" y="58038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FB78991E-82C7-4D29-B067-6B8FF3553D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992" y="3517328"/>
              <a:ext cx="5112000" cy="32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760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E29CAD9E-85D3-442B-9133-36685B968A53}"/>
              </a:ext>
            </a:extLst>
          </p:cNvPr>
          <p:cNvSpPr txBox="1"/>
          <p:nvPr/>
        </p:nvSpPr>
        <p:spPr>
          <a:xfrm>
            <a:off x="2366426" y="651858"/>
            <a:ext cx="792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Construction du diagramme binaire Cuivre - Nickel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EEBEA8F-5EF6-490F-96E2-6D25F9B4EECF}"/>
              </a:ext>
            </a:extLst>
          </p:cNvPr>
          <p:cNvGrpSpPr/>
          <p:nvPr/>
        </p:nvGrpSpPr>
        <p:grpSpPr>
          <a:xfrm>
            <a:off x="437560" y="1720587"/>
            <a:ext cx="11316879" cy="4396105"/>
            <a:chOff x="437560" y="1720587"/>
            <a:chExt cx="11316879" cy="439610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1902F8E-6D09-46CC-A051-9F5BE4B1B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560" y="1720587"/>
              <a:ext cx="11316879" cy="4396105"/>
            </a:xfrm>
            <a:prstGeom prst="rect">
              <a:avLst/>
            </a:prstGeom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DADF4ECD-C975-46D3-9F70-276FEA2101D5}"/>
                </a:ext>
              </a:extLst>
            </p:cNvPr>
            <p:cNvSpPr/>
            <p:nvPr/>
          </p:nvSpPr>
          <p:spPr>
            <a:xfrm rot="19937065">
              <a:off x="1907808" y="2225237"/>
              <a:ext cx="832611" cy="3018863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183D5DD5-C7ED-4F61-A8D2-A44294A37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3631" y="4100222"/>
              <a:ext cx="4680000" cy="32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CB8E2A6F-6044-4852-A30B-E878093ECFA6}"/>
                </a:ext>
              </a:extLst>
            </p:cNvPr>
            <p:cNvCxnSpPr>
              <a:cxnSpLocks/>
            </p:cNvCxnSpPr>
            <p:nvPr/>
          </p:nvCxnSpPr>
          <p:spPr>
            <a:xfrm>
              <a:off x="7601376" y="3519752"/>
              <a:ext cx="1332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EB2C9DF6-9EB5-4400-90CA-42C3AA8CFB58}"/>
                </a:ext>
              </a:extLst>
            </p:cNvPr>
            <p:cNvCxnSpPr>
              <a:cxnSpLocks/>
            </p:cNvCxnSpPr>
            <p:nvPr/>
          </p:nvCxnSpPr>
          <p:spPr>
            <a:xfrm>
              <a:off x="8974318" y="3543124"/>
              <a:ext cx="0" cy="172800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15F1634-D910-4784-8F6C-CCA410CA0289}"/>
                </a:ext>
              </a:extLst>
            </p:cNvPr>
            <p:cNvSpPr/>
            <p:nvPr/>
          </p:nvSpPr>
          <p:spPr>
            <a:xfrm rot="20451279">
              <a:off x="9452024" y="2707155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4ABF7D-1DCE-4A6F-9524-C5BCD2CBB9A5}"/>
                </a:ext>
              </a:extLst>
            </p:cNvPr>
            <p:cNvSpPr/>
            <p:nvPr/>
          </p:nvSpPr>
          <p:spPr>
            <a:xfrm rot="20451279">
              <a:off x="7981332" y="4427716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8539AD9-3C66-418F-A95A-8DDD03D7A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526" r="50477" b="19970"/>
            <a:stretch/>
          </p:blipFill>
          <p:spPr>
            <a:xfrm>
              <a:off x="9397339" y="2870617"/>
              <a:ext cx="897493" cy="1166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F4C16E-3A32-4C30-9857-C5535570DFE5}"/>
                </a:ext>
              </a:extLst>
            </p:cNvPr>
            <p:cNvSpPr/>
            <p:nvPr/>
          </p:nvSpPr>
          <p:spPr>
            <a:xfrm>
              <a:off x="8682091" y="5597734"/>
              <a:ext cx="1442298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173F504-8151-4DB5-AF87-61E9CB304B31}"/>
                </a:ext>
              </a:extLst>
            </p:cNvPr>
            <p:cNvSpPr/>
            <p:nvPr/>
          </p:nvSpPr>
          <p:spPr>
            <a:xfrm>
              <a:off x="8715444" y="5171960"/>
              <a:ext cx="504000" cy="504000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EB4FCE-7B6E-4A49-902B-FF345A340759}"/>
                </a:ext>
              </a:extLst>
            </p:cNvPr>
            <p:cNvSpPr/>
            <p:nvPr/>
          </p:nvSpPr>
          <p:spPr>
            <a:xfrm>
              <a:off x="10740480" y="5332258"/>
              <a:ext cx="458563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/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0A0A0A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353" r="-588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CDE36C-6EB7-419A-BB49-79627FA79458}"/>
                </a:ext>
              </a:extLst>
            </p:cNvPr>
            <p:cNvSpPr/>
            <p:nvPr/>
          </p:nvSpPr>
          <p:spPr>
            <a:xfrm>
              <a:off x="7250120" y="58106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A11B87-AF5E-41CC-8B73-02D99238263B}"/>
                </a:ext>
              </a:extLst>
            </p:cNvPr>
            <p:cNvSpPr/>
            <p:nvPr/>
          </p:nvSpPr>
          <p:spPr>
            <a:xfrm>
              <a:off x="10147069" y="58038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FB78991E-82C7-4D29-B067-6B8FF3553D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992" y="3517328"/>
              <a:ext cx="5112000" cy="32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50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E29CAD9E-85D3-442B-9133-36685B968A53}"/>
              </a:ext>
            </a:extLst>
          </p:cNvPr>
          <p:cNvSpPr txBox="1"/>
          <p:nvPr/>
        </p:nvSpPr>
        <p:spPr>
          <a:xfrm>
            <a:off x="2366426" y="651858"/>
            <a:ext cx="792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Construction du diagramme binaire Cuivre - Nickel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EEBEA8F-5EF6-490F-96E2-6D25F9B4EECF}"/>
              </a:ext>
            </a:extLst>
          </p:cNvPr>
          <p:cNvGrpSpPr/>
          <p:nvPr/>
        </p:nvGrpSpPr>
        <p:grpSpPr>
          <a:xfrm>
            <a:off x="437560" y="1720587"/>
            <a:ext cx="11316879" cy="4396105"/>
            <a:chOff x="437560" y="1720587"/>
            <a:chExt cx="11316879" cy="439610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1902F8E-6D09-46CC-A051-9F5BE4B1B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560" y="1720587"/>
              <a:ext cx="11316879" cy="4396105"/>
            </a:xfrm>
            <a:prstGeom prst="rect">
              <a:avLst/>
            </a:prstGeom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DADF4ECD-C975-46D3-9F70-276FEA2101D5}"/>
                </a:ext>
              </a:extLst>
            </p:cNvPr>
            <p:cNvSpPr/>
            <p:nvPr/>
          </p:nvSpPr>
          <p:spPr>
            <a:xfrm rot="19937065">
              <a:off x="1907808" y="2225237"/>
              <a:ext cx="832611" cy="3018863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183D5DD5-C7ED-4F61-A8D2-A44294A377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3631" y="4100222"/>
              <a:ext cx="4680000" cy="32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CB8E2A6F-6044-4852-A30B-E878093ECFA6}"/>
                </a:ext>
              </a:extLst>
            </p:cNvPr>
            <p:cNvCxnSpPr>
              <a:cxnSpLocks/>
            </p:cNvCxnSpPr>
            <p:nvPr/>
          </p:nvCxnSpPr>
          <p:spPr>
            <a:xfrm>
              <a:off x="7601376" y="3519752"/>
              <a:ext cx="1332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BEA845A3-A7D9-4C21-8787-85F2B1F2BA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1376" y="4091449"/>
              <a:ext cx="1332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EB2C9DF6-9EB5-4400-90CA-42C3AA8CFB58}"/>
                </a:ext>
              </a:extLst>
            </p:cNvPr>
            <p:cNvCxnSpPr>
              <a:cxnSpLocks/>
            </p:cNvCxnSpPr>
            <p:nvPr/>
          </p:nvCxnSpPr>
          <p:spPr>
            <a:xfrm>
              <a:off x="8974318" y="3543124"/>
              <a:ext cx="0" cy="1728000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solid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15F1634-D910-4784-8F6C-CCA410CA0289}"/>
                </a:ext>
              </a:extLst>
            </p:cNvPr>
            <p:cNvSpPr/>
            <p:nvPr/>
          </p:nvSpPr>
          <p:spPr>
            <a:xfrm rot="20451279">
              <a:off x="9452024" y="2707155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4ABF7D-1DCE-4A6F-9524-C5BCD2CBB9A5}"/>
                </a:ext>
              </a:extLst>
            </p:cNvPr>
            <p:cNvSpPr/>
            <p:nvPr/>
          </p:nvSpPr>
          <p:spPr>
            <a:xfrm rot="20451279">
              <a:off x="7981332" y="4427716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8539AD9-3C66-418F-A95A-8DDD03D7A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526" r="50477" b="19970"/>
            <a:stretch/>
          </p:blipFill>
          <p:spPr>
            <a:xfrm>
              <a:off x="9397339" y="2870617"/>
              <a:ext cx="897493" cy="1166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F4C16E-3A32-4C30-9857-C5535570DFE5}"/>
                </a:ext>
              </a:extLst>
            </p:cNvPr>
            <p:cNvSpPr/>
            <p:nvPr/>
          </p:nvSpPr>
          <p:spPr>
            <a:xfrm>
              <a:off x="8682091" y="5597734"/>
              <a:ext cx="1442298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173F504-8151-4DB5-AF87-61E9CB304B31}"/>
                </a:ext>
              </a:extLst>
            </p:cNvPr>
            <p:cNvSpPr/>
            <p:nvPr/>
          </p:nvSpPr>
          <p:spPr>
            <a:xfrm>
              <a:off x="8715444" y="5171960"/>
              <a:ext cx="504000" cy="504000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EB4FCE-7B6E-4A49-902B-FF345A340759}"/>
                </a:ext>
              </a:extLst>
            </p:cNvPr>
            <p:cNvSpPr/>
            <p:nvPr/>
          </p:nvSpPr>
          <p:spPr>
            <a:xfrm>
              <a:off x="10740480" y="5332258"/>
              <a:ext cx="458563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/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0A0A0A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353" r="-588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CDE36C-6EB7-419A-BB49-79627FA79458}"/>
                </a:ext>
              </a:extLst>
            </p:cNvPr>
            <p:cNvSpPr/>
            <p:nvPr/>
          </p:nvSpPr>
          <p:spPr>
            <a:xfrm>
              <a:off x="7250120" y="58106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A11B87-AF5E-41CC-8B73-02D99238263B}"/>
                </a:ext>
              </a:extLst>
            </p:cNvPr>
            <p:cNvSpPr/>
            <p:nvPr/>
          </p:nvSpPr>
          <p:spPr>
            <a:xfrm>
              <a:off x="10147069" y="58038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FB78991E-82C7-4D29-B067-6B8FF3553D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992" y="3517328"/>
              <a:ext cx="5112000" cy="324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384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E29CAD9E-85D3-442B-9133-36685B968A53}"/>
              </a:ext>
            </a:extLst>
          </p:cNvPr>
          <p:cNvSpPr txBox="1"/>
          <p:nvPr/>
        </p:nvSpPr>
        <p:spPr>
          <a:xfrm>
            <a:off x="2366426" y="651858"/>
            <a:ext cx="792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Construction du diagramme binaire Cuivre - Nickel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EEBEA8F-5EF6-490F-96E2-6D25F9B4EECF}"/>
              </a:ext>
            </a:extLst>
          </p:cNvPr>
          <p:cNvGrpSpPr/>
          <p:nvPr/>
        </p:nvGrpSpPr>
        <p:grpSpPr>
          <a:xfrm>
            <a:off x="437560" y="1720587"/>
            <a:ext cx="11316879" cy="4396105"/>
            <a:chOff x="437560" y="1720587"/>
            <a:chExt cx="11316879" cy="439610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1902F8E-6D09-46CC-A051-9F5BE4B1B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560" y="1720587"/>
              <a:ext cx="11316879" cy="439610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15F1634-D910-4784-8F6C-CCA410CA0289}"/>
                </a:ext>
              </a:extLst>
            </p:cNvPr>
            <p:cNvSpPr/>
            <p:nvPr/>
          </p:nvSpPr>
          <p:spPr>
            <a:xfrm rot="20451279">
              <a:off x="9452024" y="2707155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4ABF7D-1DCE-4A6F-9524-C5BCD2CBB9A5}"/>
                </a:ext>
              </a:extLst>
            </p:cNvPr>
            <p:cNvSpPr/>
            <p:nvPr/>
          </p:nvSpPr>
          <p:spPr>
            <a:xfrm rot="20451279">
              <a:off x="7981332" y="4427716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8539AD9-3C66-418F-A95A-8DDD03D7A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526" r="50477" b="19970"/>
            <a:stretch/>
          </p:blipFill>
          <p:spPr>
            <a:xfrm>
              <a:off x="9397339" y="2870617"/>
              <a:ext cx="897493" cy="1166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F4C16E-3A32-4C30-9857-C5535570DFE5}"/>
                </a:ext>
              </a:extLst>
            </p:cNvPr>
            <p:cNvSpPr/>
            <p:nvPr/>
          </p:nvSpPr>
          <p:spPr>
            <a:xfrm>
              <a:off x="8682091" y="5597734"/>
              <a:ext cx="1442298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EB4FCE-7B6E-4A49-902B-FF345A340759}"/>
                </a:ext>
              </a:extLst>
            </p:cNvPr>
            <p:cNvSpPr/>
            <p:nvPr/>
          </p:nvSpPr>
          <p:spPr>
            <a:xfrm>
              <a:off x="10740480" y="5332258"/>
              <a:ext cx="458563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/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0A0A0A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353" r="-588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CDE36C-6EB7-419A-BB49-79627FA79458}"/>
                </a:ext>
              </a:extLst>
            </p:cNvPr>
            <p:cNvSpPr/>
            <p:nvPr/>
          </p:nvSpPr>
          <p:spPr>
            <a:xfrm>
              <a:off x="7250120" y="58106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A11B87-AF5E-41CC-8B73-02D99238263B}"/>
                </a:ext>
              </a:extLst>
            </p:cNvPr>
            <p:cNvSpPr/>
            <p:nvPr/>
          </p:nvSpPr>
          <p:spPr>
            <a:xfrm>
              <a:off x="10147069" y="58038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313C3AF-2602-431C-942E-65B0250D64CB}"/>
              </a:ext>
            </a:extLst>
          </p:cNvPr>
          <p:cNvCxnSpPr>
            <a:cxnSpLocks/>
          </p:cNvCxnSpPr>
          <p:nvPr/>
        </p:nvCxnSpPr>
        <p:spPr>
          <a:xfrm>
            <a:off x="9235236" y="2772380"/>
            <a:ext cx="0" cy="600058"/>
          </a:xfrm>
          <a:prstGeom prst="straightConnector1">
            <a:avLst/>
          </a:prstGeom>
          <a:ln w="31750">
            <a:solidFill>
              <a:srgbClr val="0070C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A4F5A22-6BE8-491D-9807-D640E61508E6}"/>
              </a:ext>
            </a:extLst>
          </p:cNvPr>
          <p:cNvSpPr txBox="1"/>
          <p:nvPr/>
        </p:nvSpPr>
        <p:spPr>
          <a:xfrm>
            <a:off x="8780682" y="2441929"/>
            <a:ext cx="1333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liquidus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DE18AC4-AC32-49C4-86AC-0C8E48394445}"/>
              </a:ext>
            </a:extLst>
          </p:cNvPr>
          <p:cNvSpPr txBox="1"/>
          <p:nvPr/>
        </p:nvSpPr>
        <p:spPr>
          <a:xfrm>
            <a:off x="9235236" y="4272762"/>
            <a:ext cx="1010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solidus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03E635E-74CC-4015-A3D9-2F7161C3F771}"/>
              </a:ext>
            </a:extLst>
          </p:cNvPr>
          <p:cNvCxnSpPr>
            <a:cxnSpLocks/>
          </p:cNvCxnSpPr>
          <p:nvPr/>
        </p:nvCxnSpPr>
        <p:spPr>
          <a:xfrm flipH="1" flipV="1">
            <a:off x="9376950" y="3890912"/>
            <a:ext cx="215666" cy="410132"/>
          </a:xfrm>
          <a:prstGeom prst="straightConnector1">
            <a:avLst/>
          </a:prstGeom>
          <a:ln w="31750">
            <a:solidFill>
              <a:srgbClr val="0070C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95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E29CAD9E-85D3-442B-9133-36685B968A53}"/>
              </a:ext>
            </a:extLst>
          </p:cNvPr>
          <p:cNvSpPr txBox="1"/>
          <p:nvPr/>
        </p:nvSpPr>
        <p:spPr>
          <a:xfrm>
            <a:off x="2366426" y="651858"/>
            <a:ext cx="792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Construction du diagramme binaire Cuivre - Nickel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EEBEA8F-5EF6-490F-96E2-6D25F9B4EECF}"/>
              </a:ext>
            </a:extLst>
          </p:cNvPr>
          <p:cNvGrpSpPr/>
          <p:nvPr/>
        </p:nvGrpSpPr>
        <p:grpSpPr>
          <a:xfrm>
            <a:off x="437560" y="1720587"/>
            <a:ext cx="11316879" cy="4396105"/>
            <a:chOff x="437560" y="1720587"/>
            <a:chExt cx="11316879" cy="439610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1902F8E-6D09-46CC-A051-9F5BE4B1B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560" y="1720587"/>
              <a:ext cx="11316879" cy="439610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15F1634-D910-4784-8F6C-CCA410CA0289}"/>
                </a:ext>
              </a:extLst>
            </p:cNvPr>
            <p:cNvSpPr/>
            <p:nvPr/>
          </p:nvSpPr>
          <p:spPr>
            <a:xfrm rot="20451279">
              <a:off x="9452024" y="2707155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4ABF7D-1DCE-4A6F-9524-C5BCD2CBB9A5}"/>
                </a:ext>
              </a:extLst>
            </p:cNvPr>
            <p:cNvSpPr/>
            <p:nvPr/>
          </p:nvSpPr>
          <p:spPr>
            <a:xfrm rot="20451279">
              <a:off x="7981332" y="4427716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8539AD9-3C66-418F-A95A-8DDD03D7A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526" r="50477" b="19970"/>
            <a:stretch/>
          </p:blipFill>
          <p:spPr>
            <a:xfrm>
              <a:off x="9397339" y="2870617"/>
              <a:ext cx="897493" cy="1166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F4C16E-3A32-4C30-9857-C5535570DFE5}"/>
                </a:ext>
              </a:extLst>
            </p:cNvPr>
            <p:cNvSpPr/>
            <p:nvPr/>
          </p:nvSpPr>
          <p:spPr>
            <a:xfrm>
              <a:off x="8682091" y="5597734"/>
              <a:ext cx="1442298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EB4FCE-7B6E-4A49-902B-FF345A340759}"/>
                </a:ext>
              </a:extLst>
            </p:cNvPr>
            <p:cNvSpPr/>
            <p:nvPr/>
          </p:nvSpPr>
          <p:spPr>
            <a:xfrm>
              <a:off x="10740480" y="5332258"/>
              <a:ext cx="458563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/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0A0A0A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353" r="-588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CDE36C-6EB7-419A-BB49-79627FA79458}"/>
                </a:ext>
              </a:extLst>
            </p:cNvPr>
            <p:cNvSpPr/>
            <p:nvPr/>
          </p:nvSpPr>
          <p:spPr>
            <a:xfrm>
              <a:off x="7250120" y="58106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A11B87-AF5E-41CC-8B73-02D99238263B}"/>
                </a:ext>
              </a:extLst>
            </p:cNvPr>
            <p:cNvSpPr/>
            <p:nvPr/>
          </p:nvSpPr>
          <p:spPr>
            <a:xfrm>
              <a:off x="10147069" y="58038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313C3AF-2602-431C-942E-65B0250D64CB}"/>
              </a:ext>
            </a:extLst>
          </p:cNvPr>
          <p:cNvCxnSpPr>
            <a:cxnSpLocks/>
          </p:cNvCxnSpPr>
          <p:nvPr/>
        </p:nvCxnSpPr>
        <p:spPr>
          <a:xfrm>
            <a:off x="9235236" y="2772380"/>
            <a:ext cx="0" cy="600058"/>
          </a:xfrm>
          <a:prstGeom prst="straightConnector1">
            <a:avLst/>
          </a:prstGeom>
          <a:ln w="31750">
            <a:solidFill>
              <a:srgbClr val="0070C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A4F5A22-6BE8-491D-9807-D640E61508E6}"/>
              </a:ext>
            </a:extLst>
          </p:cNvPr>
          <p:cNvSpPr txBox="1"/>
          <p:nvPr/>
        </p:nvSpPr>
        <p:spPr>
          <a:xfrm>
            <a:off x="8780682" y="2441929"/>
            <a:ext cx="1333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liquidus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DE18AC4-AC32-49C4-86AC-0C8E48394445}"/>
              </a:ext>
            </a:extLst>
          </p:cNvPr>
          <p:cNvSpPr txBox="1"/>
          <p:nvPr/>
        </p:nvSpPr>
        <p:spPr>
          <a:xfrm>
            <a:off x="9235236" y="4272762"/>
            <a:ext cx="1010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solidus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03E635E-74CC-4015-A3D9-2F7161C3F771}"/>
              </a:ext>
            </a:extLst>
          </p:cNvPr>
          <p:cNvCxnSpPr>
            <a:cxnSpLocks/>
          </p:cNvCxnSpPr>
          <p:nvPr/>
        </p:nvCxnSpPr>
        <p:spPr>
          <a:xfrm flipH="1" flipV="1">
            <a:off x="9376950" y="3890912"/>
            <a:ext cx="215666" cy="410132"/>
          </a:xfrm>
          <a:prstGeom prst="straightConnector1">
            <a:avLst/>
          </a:prstGeom>
          <a:ln w="31750">
            <a:solidFill>
              <a:srgbClr val="0070C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7B622CF-D11C-4462-8F19-BEE1B2C284BD}"/>
              </a:ext>
            </a:extLst>
          </p:cNvPr>
          <p:cNvSpPr/>
          <p:nvPr/>
        </p:nvSpPr>
        <p:spPr>
          <a:xfrm>
            <a:off x="6513922" y="4410692"/>
            <a:ext cx="1024097" cy="3096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2F581C-7B1B-485D-9E9C-DCA562FCA622}"/>
              </a:ext>
            </a:extLst>
          </p:cNvPr>
          <p:cNvSpPr/>
          <p:nvPr/>
        </p:nvSpPr>
        <p:spPr>
          <a:xfrm>
            <a:off x="10619127" y="2771270"/>
            <a:ext cx="994695" cy="3096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078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E29CAD9E-85D3-442B-9133-36685B968A53}"/>
              </a:ext>
            </a:extLst>
          </p:cNvPr>
          <p:cNvSpPr txBox="1"/>
          <p:nvPr/>
        </p:nvSpPr>
        <p:spPr>
          <a:xfrm>
            <a:off x="2366426" y="651858"/>
            <a:ext cx="792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Construction du diagramme binaire Cuivre - Nickel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EEBEA8F-5EF6-490F-96E2-6D25F9B4EECF}"/>
              </a:ext>
            </a:extLst>
          </p:cNvPr>
          <p:cNvGrpSpPr/>
          <p:nvPr/>
        </p:nvGrpSpPr>
        <p:grpSpPr>
          <a:xfrm>
            <a:off x="437560" y="1720587"/>
            <a:ext cx="11316879" cy="4396105"/>
            <a:chOff x="437560" y="1720587"/>
            <a:chExt cx="11316879" cy="439610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1902F8E-6D09-46CC-A051-9F5BE4B1B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560" y="1720587"/>
              <a:ext cx="11316879" cy="439610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15F1634-D910-4784-8F6C-CCA410CA0289}"/>
                </a:ext>
              </a:extLst>
            </p:cNvPr>
            <p:cNvSpPr/>
            <p:nvPr/>
          </p:nvSpPr>
          <p:spPr>
            <a:xfrm rot="20451279">
              <a:off x="9452024" y="2707155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4ABF7D-1DCE-4A6F-9524-C5BCD2CBB9A5}"/>
                </a:ext>
              </a:extLst>
            </p:cNvPr>
            <p:cNvSpPr/>
            <p:nvPr/>
          </p:nvSpPr>
          <p:spPr>
            <a:xfrm rot="20451279">
              <a:off x="7981332" y="4427716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8539AD9-3C66-418F-A95A-8DDD03D7A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526" r="50477" b="19970"/>
            <a:stretch/>
          </p:blipFill>
          <p:spPr>
            <a:xfrm>
              <a:off x="9397339" y="2870617"/>
              <a:ext cx="897493" cy="1166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F4C16E-3A32-4C30-9857-C5535570DFE5}"/>
                </a:ext>
              </a:extLst>
            </p:cNvPr>
            <p:cNvSpPr/>
            <p:nvPr/>
          </p:nvSpPr>
          <p:spPr>
            <a:xfrm>
              <a:off x="8682091" y="5597734"/>
              <a:ext cx="1442298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EB4FCE-7B6E-4A49-902B-FF345A340759}"/>
                </a:ext>
              </a:extLst>
            </p:cNvPr>
            <p:cNvSpPr/>
            <p:nvPr/>
          </p:nvSpPr>
          <p:spPr>
            <a:xfrm>
              <a:off x="10740480" y="5332258"/>
              <a:ext cx="458563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/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0A0A0A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353" r="-588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CDE36C-6EB7-419A-BB49-79627FA79458}"/>
                </a:ext>
              </a:extLst>
            </p:cNvPr>
            <p:cNvSpPr/>
            <p:nvPr/>
          </p:nvSpPr>
          <p:spPr>
            <a:xfrm>
              <a:off x="7250120" y="58106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A11B87-AF5E-41CC-8B73-02D99238263B}"/>
                </a:ext>
              </a:extLst>
            </p:cNvPr>
            <p:cNvSpPr/>
            <p:nvPr/>
          </p:nvSpPr>
          <p:spPr>
            <a:xfrm>
              <a:off x="10147069" y="58038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313C3AF-2602-431C-942E-65B0250D64CB}"/>
              </a:ext>
            </a:extLst>
          </p:cNvPr>
          <p:cNvCxnSpPr>
            <a:cxnSpLocks/>
          </p:cNvCxnSpPr>
          <p:nvPr/>
        </p:nvCxnSpPr>
        <p:spPr>
          <a:xfrm>
            <a:off x="9235236" y="2772380"/>
            <a:ext cx="0" cy="600058"/>
          </a:xfrm>
          <a:prstGeom prst="straightConnector1">
            <a:avLst/>
          </a:prstGeom>
          <a:ln w="31750">
            <a:solidFill>
              <a:srgbClr val="0070C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DA4F5A22-6BE8-491D-9807-D640E61508E6}"/>
              </a:ext>
            </a:extLst>
          </p:cNvPr>
          <p:cNvSpPr txBox="1"/>
          <p:nvPr/>
        </p:nvSpPr>
        <p:spPr>
          <a:xfrm>
            <a:off x="8780682" y="2441929"/>
            <a:ext cx="1333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liquidus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DE18AC4-AC32-49C4-86AC-0C8E48394445}"/>
              </a:ext>
            </a:extLst>
          </p:cNvPr>
          <p:cNvSpPr txBox="1"/>
          <p:nvPr/>
        </p:nvSpPr>
        <p:spPr>
          <a:xfrm>
            <a:off x="9235236" y="4272762"/>
            <a:ext cx="1010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solidus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03E635E-74CC-4015-A3D9-2F7161C3F771}"/>
              </a:ext>
            </a:extLst>
          </p:cNvPr>
          <p:cNvCxnSpPr>
            <a:cxnSpLocks/>
          </p:cNvCxnSpPr>
          <p:nvPr/>
        </p:nvCxnSpPr>
        <p:spPr>
          <a:xfrm flipH="1" flipV="1">
            <a:off x="9376950" y="3890912"/>
            <a:ext cx="215666" cy="410132"/>
          </a:xfrm>
          <a:prstGeom prst="straightConnector1">
            <a:avLst/>
          </a:prstGeom>
          <a:ln w="31750">
            <a:solidFill>
              <a:srgbClr val="0070C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141518B7-C98E-488B-A9C6-703A0878EEB2}"/>
              </a:ext>
            </a:extLst>
          </p:cNvPr>
          <p:cNvSpPr/>
          <p:nvPr/>
        </p:nvSpPr>
        <p:spPr>
          <a:xfrm>
            <a:off x="7929017" y="2549000"/>
            <a:ext cx="716437" cy="3096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BBDEFE-F3F0-4FCF-87A7-6F627A97C90C}"/>
              </a:ext>
            </a:extLst>
          </p:cNvPr>
          <p:cNvSpPr/>
          <p:nvPr/>
        </p:nvSpPr>
        <p:spPr>
          <a:xfrm>
            <a:off x="9721467" y="4816200"/>
            <a:ext cx="716437" cy="3096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B622CF-D11C-4462-8F19-BEE1B2C284BD}"/>
              </a:ext>
            </a:extLst>
          </p:cNvPr>
          <p:cNvSpPr/>
          <p:nvPr/>
        </p:nvSpPr>
        <p:spPr>
          <a:xfrm rot="19794167">
            <a:off x="7910716" y="3848050"/>
            <a:ext cx="1404734" cy="30967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4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F44C38-8AD9-44E0-8780-97B42BEA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49" y="1366885"/>
            <a:ext cx="11511332" cy="51448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D090D15-F549-43B3-B758-A00D1CF31EE4}"/>
              </a:ext>
            </a:extLst>
          </p:cNvPr>
          <p:cNvSpPr txBox="1"/>
          <p:nvPr/>
        </p:nvSpPr>
        <p:spPr>
          <a:xfrm>
            <a:off x="1895084" y="585869"/>
            <a:ext cx="838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Construction du diagramme binaire cadmium-bismuth</a:t>
            </a:r>
          </a:p>
        </p:txBody>
      </p:sp>
    </p:spTree>
    <p:extLst>
      <p:ext uri="{BB962C8B-B14F-4D97-AF65-F5344CB8AC3E}">
        <p14:creationId xmlns:p14="http://schemas.microsoft.com/office/powerpoint/2010/main" val="2666763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F44C38-8AD9-44E0-8780-97B42BEA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49" y="1366885"/>
            <a:ext cx="11511332" cy="51448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D090D15-F549-43B3-B758-A00D1CF31EE4}"/>
              </a:ext>
            </a:extLst>
          </p:cNvPr>
          <p:cNvSpPr txBox="1"/>
          <p:nvPr/>
        </p:nvSpPr>
        <p:spPr>
          <a:xfrm>
            <a:off x="1895084" y="585869"/>
            <a:ext cx="838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Construction du diagramme binaire cadmium-bismuth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3566183-1B2C-439A-85BF-5A92754B735C}"/>
              </a:ext>
            </a:extLst>
          </p:cNvPr>
          <p:cNvCxnSpPr>
            <a:cxnSpLocks/>
          </p:cNvCxnSpPr>
          <p:nvPr/>
        </p:nvCxnSpPr>
        <p:spPr>
          <a:xfrm flipV="1">
            <a:off x="2361271" y="3799004"/>
            <a:ext cx="5170745" cy="180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8DF4A8A-471A-40D8-8A0F-158EC897C730}"/>
              </a:ext>
            </a:extLst>
          </p:cNvPr>
          <p:cNvCxnSpPr>
            <a:cxnSpLocks/>
          </p:cNvCxnSpPr>
          <p:nvPr/>
        </p:nvCxnSpPr>
        <p:spPr>
          <a:xfrm flipV="1">
            <a:off x="2636220" y="4809243"/>
            <a:ext cx="4860000" cy="180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A050FCA3-8AD1-4401-951D-02631C27DC01}"/>
              </a:ext>
            </a:extLst>
          </p:cNvPr>
          <p:cNvCxnSpPr>
            <a:cxnSpLocks/>
          </p:cNvCxnSpPr>
          <p:nvPr/>
        </p:nvCxnSpPr>
        <p:spPr>
          <a:xfrm flipV="1">
            <a:off x="7541443" y="3797498"/>
            <a:ext cx="79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99A62BB-3BF2-42E8-BDD3-1E384E262CEE}"/>
              </a:ext>
            </a:extLst>
          </p:cNvPr>
          <p:cNvCxnSpPr>
            <a:cxnSpLocks/>
          </p:cNvCxnSpPr>
          <p:nvPr/>
        </p:nvCxnSpPr>
        <p:spPr>
          <a:xfrm flipV="1">
            <a:off x="7561941" y="4808816"/>
            <a:ext cx="792000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6B9DF26-34A6-4C4D-95C9-00253217C680}"/>
              </a:ext>
            </a:extLst>
          </p:cNvPr>
          <p:cNvCxnSpPr>
            <a:cxnSpLocks/>
          </p:cNvCxnSpPr>
          <p:nvPr/>
        </p:nvCxnSpPr>
        <p:spPr>
          <a:xfrm>
            <a:off x="8382222" y="3845053"/>
            <a:ext cx="0" cy="1548000"/>
          </a:xfrm>
          <a:prstGeom prst="straightConnector1">
            <a:avLst/>
          </a:prstGeom>
          <a:ln w="38100">
            <a:solidFill>
              <a:srgbClr val="FF0000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F44C38-8AD9-44E0-8780-97B42BEA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49" y="1366885"/>
            <a:ext cx="11511332" cy="514487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D090D15-F549-43B3-B758-A00D1CF31EE4}"/>
              </a:ext>
            </a:extLst>
          </p:cNvPr>
          <p:cNvSpPr txBox="1"/>
          <p:nvPr/>
        </p:nvSpPr>
        <p:spPr>
          <a:xfrm>
            <a:off x="1895084" y="585869"/>
            <a:ext cx="8380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Construction du diagramme binaire cadmium-bismuth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22170-3DCB-4101-9431-DBED5BBF68B7}"/>
              </a:ext>
            </a:extLst>
          </p:cNvPr>
          <p:cNvSpPr/>
          <p:nvPr/>
        </p:nvSpPr>
        <p:spPr>
          <a:xfrm>
            <a:off x="7656452" y="4060272"/>
            <a:ext cx="547981" cy="6962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3C0A38-0D48-48E7-8134-1141ACDB2E73}"/>
              </a:ext>
            </a:extLst>
          </p:cNvPr>
          <p:cNvSpPr/>
          <p:nvPr/>
        </p:nvSpPr>
        <p:spPr>
          <a:xfrm>
            <a:off x="10233270" y="3747083"/>
            <a:ext cx="547981" cy="69628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A7FFAA-F61A-48AA-B745-FD9727135FF7}"/>
              </a:ext>
            </a:extLst>
          </p:cNvPr>
          <p:cNvSpPr/>
          <p:nvPr/>
        </p:nvSpPr>
        <p:spPr>
          <a:xfrm>
            <a:off x="9219501" y="2162962"/>
            <a:ext cx="531302" cy="4460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461A5F-7E35-4954-8ECF-512D92607C22}"/>
              </a:ext>
            </a:extLst>
          </p:cNvPr>
          <p:cNvSpPr/>
          <p:nvPr/>
        </p:nvSpPr>
        <p:spPr>
          <a:xfrm>
            <a:off x="8472882" y="5058560"/>
            <a:ext cx="1342238" cy="3525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18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CA934EF-F225-4FEA-B0E8-6C8C5B27B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21855" r="16140" b="22887"/>
          <a:stretch/>
        </p:blipFill>
        <p:spPr>
          <a:xfrm>
            <a:off x="2905711" y="3134549"/>
            <a:ext cx="2592091" cy="251695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28314F4-81E2-40DD-94FD-DE1EE7894965}"/>
              </a:ext>
            </a:extLst>
          </p:cNvPr>
          <p:cNvSpPr txBox="1"/>
          <p:nvPr/>
        </p:nvSpPr>
        <p:spPr>
          <a:xfrm>
            <a:off x="2175488" y="1402023"/>
            <a:ext cx="1661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Menthol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F07617-798C-46C1-8A16-E5E886843F56}"/>
              </a:ext>
            </a:extLst>
          </p:cNvPr>
          <p:cNvSpPr txBox="1"/>
          <p:nvPr/>
        </p:nvSpPr>
        <p:spPr>
          <a:xfrm>
            <a:off x="7833141" y="1364315"/>
            <a:ext cx="247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Acide laurique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E1DB3D8-987E-4C88-9420-3222BB408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2" y="3136768"/>
            <a:ext cx="1928923" cy="260886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5B47055-772F-4D6D-BE85-5AD57DE43EE3}"/>
              </a:ext>
            </a:extLst>
          </p:cNvPr>
          <p:cNvSpPr txBox="1"/>
          <p:nvPr/>
        </p:nvSpPr>
        <p:spPr>
          <a:xfrm>
            <a:off x="4491346" y="394926"/>
            <a:ext cx="320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/>
              <a:t>Mélange de solides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232C717-6E0B-4E14-B71C-4FE6595B4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34" y="5138922"/>
            <a:ext cx="4697578" cy="8792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4A4C88C-F962-47B9-A6DD-D84E25244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24" y="2682383"/>
            <a:ext cx="3820999" cy="214931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CA574FB-6562-4C93-95E5-2F395001119C}"/>
              </a:ext>
            </a:extLst>
          </p:cNvPr>
          <p:cNvSpPr txBox="1"/>
          <p:nvPr/>
        </p:nvSpPr>
        <p:spPr>
          <a:xfrm>
            <a:off x="2507528" y="1836289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1,1 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CDBD92E-6AE4-4F55-9E02-52D5C0E9BD40}"/>
              </a:ext>
            </a:extLst>
          </p:cNvPr>
          <p:cNvSpPr txBox="1"/>
          <p:nvPr/>
        </p:nvSpPr>
        <p:spPr>
          <a:xfrm>
            <a:off x="8734465" y="1827367"/>
            <a:ext cx="119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0,6 g</a:t>
            </a:r>
          </a:p>
        </p:txBody>
      </p:sp>
    </p:spTree>
    <p:extLst>
      <p:ext uri="{BB962C8B-B14F-4D97-AF65-F5344CB8AC3E}">
        <p14:creationId xmlns:p14="http://schemas.microsoft.com/office/powerpoint/2010/main" val="1690137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>
            <a:extLst>
              <a:ext uri="{FF2B5EF4-FFF2-40B4-BE49-F238E27FC236}">
                <a16:creationId xmlns:a16="http://schemas.microsoft.com/office/drawing/2014/main" id="{0BB32A33-803D-49D8-9E06-5F39F5F1B4D1}"/>
              </a:ext>
            </a:extLst>
          </p:cNvPr>
          <p:cNvGrpSpPr/>
          <p:nvPr/>
        </p:nvGrpSpPr>
        <p:grpSpPr>
          <a:xfrm>
            <a:off x="3069502" y="1270459"/>
            <a:ext cx="5904000" cy="5053294"/>
            <a:chOff x="3069502" y="1270459"/>
            <a:chExt cx="5904000" cy="5053294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07E4E747-CAAB-45E4-95DF-7F708BEFCC6E}"/>
                </a:ext>
              </a:extLst>
            </p:cNvPr>
            <p:cNvGrpSpPr/>
            <p:nvPr/>
          </p:nvGrpSpPr>
          <p:grpSpPr>
            <a:xfrm>
              <a:off x="3069502" y="1270459"/>
              <a:ext cx="5904000" cy="5053294"/>
              <a:chOff x="3069502" y="1251605"/>
              <a:chExt cx="5904000" cy="505329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BBD0F813-57C4-4F03-92B0-86C05C1477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23124"/>
              <a:stretch/>
            </p:blipFill>
            <p:spPr>
              <a:xfrm>
                <a:off x="3077359" y="1251605"/>
                <a:ext cx="5886450" cy="4188445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D58A8-96C1-49EC-97C4-82E4E510DEC1}"/>
                  </a:ext>
                </a:extLst>
              </p:cNvPr>
              <p:cNvSpPr/>
              <p:nvPr/>
            </p:nvSpPr>
            <p:spPr>
              <a:xfrm>
                <a:off x="3987537" y="3768365"/>
                <a:ext cx="1348033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EB4C56-1415-4000-B5FD-B7ACD617B113}"/>
                  </a:ext>
                </a:extLst>
              </p:cNvPr>
              <p:cNvSpPr/>
              <p:nvPr/>
            </p:nvSpPr>
            <p:spPr>
              <a:xfrm>
                <a:off x="6553199" y="4043313"/>
                <a:ext cx="1348033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D9378D0-C1FE-459F-88E7-3DA00940A3C4}"/>
                  </a:ext>
                </a:extLst>
              </p:cNvPr>
              <p:cNvSpPr/>
              <p:nvPr/>
            </p:nvSpPr>
            <p:spPr>
              <a:xfrm>
                <a:off x="4719686" y="5440050"/>
                <a:ext cx="2425831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1B069E-09C2-4450-9035-8972552D9D98}"/>
                  </a:ext>
                </a:extLst>
              </p:cNvPr>
              <p:cNvSpPr/>
              <p:nvPr/>
            </p:nvSpPr>
            <p:spPr>
              <a:xfrm>
                <a:off x="5201237" y="1993082"/>
                <a:ext cx="1462727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F71D586-EF15-4051-ABCE-E7D09F72CE7B}"/>
                  </a:ext>
                </a:extLst>
              </p:cNvPr>
              <p:cNvSpPr/>
              <p:nvPr/>
            </p:nvSpPr>
            <p:spPr>
              <a:xfrm rot="3125367">
                <a:off x="4510722" y="2828482"/>
                <a:ext cx="1462727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BD2EC70-938C-49D7-9AF9-35B336C9E438}"/>
                  </a:ext>
                </a:extLst>
              </p:cNvPr>
              <p:cNvSpPr/>
              <p:nvPr/>
            </p:nvSpPr>
            <p:spPr>
              <a:xfrm>
                <a:off x="3733013" y="5476973"/>
                <a:ext cx="4487159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F1773358-9498-466F-BBDB-7EFBA34D51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83201" b="-1071"/>
              <a:stretch/>
            </p:blipFill>
            <p:spPr>
              <a:xfrm>
                <a:off x="3069502" y="5328385"/>
                <a:ext cx="5904000" cy="9765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B3A9952-C16C-41FE-8322-4F8C9FDB2340}"/>
                  </a:ext>
                </a:extLst>
              </p:cNvPr>
              <p:cNvSpPr/>
              <p:nvPr/>
            </p:nvSpPr>
            <p:spPr>
              <a:xfrm>
                <a:off x="4149363" y="5060621"/>
                <a:ext cx="1348033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9F32EC-5A73-4DB9-90AA-F8B1E6315097}"/>
                  </a:ext>
                </a:extLst>
              </p:cNvPr>
              <p:cNvSpPr/>
              <p:nvPr/>
            </p:nvSpPr>
            <p:spPr>
              <a:xfrm>
                <a:off x="6234257" y="5033125"/>
                <a:ext cx="1835086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E9F738-9DA2-4BC9-A582-1933FBCC5F76}"/>
                  </a:ext>
                </a:extLst>
              </p:cNvPr>
              <p:cNvSpPr/>
              <p:nvPr/>
            </p:nvSpPr>
            <p:spPr>
              <a:xfrm rot="5400000">
                <a:off x="1872783" y="3215879"/>
                <a:ext cx="3267075" cy="527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C9D338-72A5-4774-8ACC-4B72EF2A7612}"/>
                  </a:ext>
                </a:extLst>
              </p:cNvPr>
              <p:cNvSpPr/>
              <p:nvPr/>
            </p:nvSpPr>
            <p:spPr>
              <a:xfrm rot="5400000">
                <a:off x="6868672" y="3173346"/>
                <a:ext cx="3267075" cy="527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14B08B-6899-4947-9BE6-9B8947CE6373}"/>
                  </a:ext>
                </a:extLst>
              </p:cNvPr>
              <p:cNvSpPr/>
              <p:nvPr/>
            </p:nvSpPr>
            <p:spPr>
              <a:xfrm rot="20806158">
                <a:off x="7424905" y="2639409"/>
                <a:ext cx="562721" cy="38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E6BA8E4-DEB8-48CC-AC86-79253BBCB220}"/>
                  </a:ext>
                </a:extLst>
              </p:cNvPr>
              <p:cNvSpPr/>
              <p:nvPr/>
            </p:nvSpPr>
            <p:spPr>
              <a:xfrm rot="1696810">
                <a:off x="4255283" y="1745880"/>
                <a:ext cx="562721" cy="5914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142A8B-D84A-4254-BE0D-9B4F1852339B}"/>
                </a:ext>
              </a:extLst>
            </p:cNvPr>
            <p:cNvSpPr/>
            <p:nvPr/>
          </p:nvSpPr>
          <p:spPr>
            <a:xfrm rot="231874">
              <a:off x="3142903" y="1415669"/>
              <a:ext cx="504631" cy="379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6A6EC7A7-53BA-4ECD-B80A-29410A846794}"/>
              </a:ext>
            </a:extLst>
          </p:cNvPr>
          <p:cNvCxnSpPr>
            <a:cxnSpLocks/>
          </p:cNvCxnSpPr>
          <p:nvPr/>
        </p:nvCxnSpPr>
        <p:spPr>
          <a:xfrm>
            <a:off x="3895063" y="4062167"/>
            <a:ext cx="1188000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80291C32-1C86-4C4A-B811-4F5B91B5F321}"/>
              </a:ext>
            </a:extLst>
          </p:cNvPr>
          <p:cNvSpPr/>
          <p:nvPr/>
        </p:nvSpPr>
        <p:spPr>
          <a:xfrm rot="231874">
            <a:off x="8553889" y="5435954"/>
            <a:ext cx="504631" cy="379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CA3B53B3-9AEC-4994-8EE2-C1E402010F29}"/>
                  </a:ext>
                </a:extLst>
              </p:cNvPr>
              <p:cNvSpPr txBox="1"/>
              <p:nvPr/>
            </p:nvSpPr>
            <p:spPr>
              <a:xfrm>
                <a:off x="8536961" y="5259321"/>
                <a:ext cx="458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CA3B53B3-9AEC-4994-8EE2-C1E402010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961" y="5259321"/>
                <a:ext cx="458395" cy="369332"/>
              </a:xfrm>
              <a:prstGeom prst="rect">
                <a:avLst/>
              </a:prstGeom>
              <a:blipFill>
                <a:blip r:embed="rId3"/>
                <a:stretch>
                  <a:fillRect l="-9211" r="-5263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1F1C85A-C099-4876-A880-B1BB0D8B1299}"/>
              </a:ext>
            </a:extLst>
          </p:cNvPr>
          <p:cNvCxnSpPr>
            <a:cxnSpLocks/>
          </p:cNvCxnSpPr>
          <p:nvPr/>
        </p:nvCxnSpPr>
        <p:spPr>
          <a:xfrm>
            <a:off x="4933959" y="3930186"/>
            <a:ext cx="0" cy="154800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589F279-AACB-4F14-9742-CA98E5F86E7F}"/>
                  </a:ext>
                </a:extLst>
              </p:cNvPr>
              <p:cNvSpPr txBox="1"/>
              <p:nvPr/>
            </p:nvSpPr>
            <p:spPr>
              <a:xfrm>
                <a:off x="4548174" y="3687166"/>
                <a:ext cx="3494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FR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589F279-AACB-4F14-9742-CA98E5F86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174" y="3687166"/>
                <a:ext cx="349455" cy="369332"/>
              </a:xfrm>
              <a:prstGeom prst="rect">
                <a:avLst/>
              </a:prstGeom>
              <a:blipFill>
                <a:blip r:embed="rId4"/>
                <a:stretch>
                  <a:fillRect l="-19298" r="-22807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48D4B8D3-57ED-4A71-9CD9-A6031C7709E8}"/>
                  </a:ext>
                </a:extLst>
              </p:cNvPr>
              <p:cNvSpPr txBox="1"/>
              <p:nvPr/>
            </p:nvSpPr>
            <p:spPr>
              <a:xfrm>
                <a:off x="3485395" y="3867993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48D4B8D3-57ED-4A71-9CD9-A6031C770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95" y="3867993"/>
                <a:ext cx="261289" cy="369332"/>
              </a:xfrm>
              <a:prstGeom prst="rect">
                <a:avLst/>
              </a:prstGeom>
              <a:blipFill>
                <a:blip r:embed="rId5"/>
                <a:stretch>
                  <a:fillRect l="-27907" r="-255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412688D2-219D-4EBB-A368-94DE2408FCD9}"/>
                  </a:ext>
                </a:extLst>
              </p:cNvPr>
              <p:cNvSpPr txBox="1"/>
              <p:nvPr/>
            </p:nvSpPr>
            <p:spPr>
              <a:xfrm>
                <a:off x="4728128" y="5476545"/>
                <a:ext cx="458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412688D2-219D-4EBB-A368-94DE2408F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128" y="5476545"/>
                <a:ext cx="458395" cy="369332"/>
              </a:xfrm>
              <a:prstGeom prst="rect">
                <a:avLst/>
              </a:prstGeom>
              <a:blipFill>
                <a:blip r:embed="rId6"/>
                <a:stretch>
                  <a:fillRect l="-9333" r="-6667"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ZoneTexte 78">
            <a:extLst>
              <a:ext uri="{FF2B5EF4-FFF2-40B4-BE49-F238E27FC236}">
                <a16:creationId xmlns:a16="http://schemas.microsoft.com/office/drawing/2014/main" id="{4C7EC250-756E-4657-AFEE-4A0CE565C93A}"/>
              </a:ext>
            </a:extLst>
          </p:cNvPr>
          <p:cNvSpPr txBox="1"/>
          <p:nvPr/>
        </p:nvSpPr>
        <p:spPr>
          <a:xfrm>
            <a:off x="1489735" y="472746"/>
            <a:ext cx="955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Miscibilité nulle : théorèmes de l’horizontale et des moments</a:t>
            </a:r>
          </a:p>
        </p:txBody>
      </p:sp>
    </p:spTree>
    <p:extLst>
      <p:ext uri="{BB962C8B-B14F-4D97-AF65-F5344CB8AC3E}">
        <p14:creationId xmlns:p14="http://schemas.microsoft.com/office/powerpoint/2010/main" val="752526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7CCCA0DD-1398-43B3-AF3E-4C648112C606}"/>
              </a:ext>
            </a:extLst>
          </p:cNvPr>
          <p:cNvSpPr txBox="1"/>
          <p:nvPr/>
        </p:nvSpPr>
        <p:spPr>
          <a:xfrm>
            <a:off x="1489735" y="472746"/>
            <a:ext cx="955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Miscibilité nulle : théorèmes de l’horizontale et des moments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BB32A33-803D-49D8-9E06-5F39F5F1B4D1}"/>
              </a:ext>
            </a:extLst>
          </p:cNvPr>
          <p:cNvGrpSpPr/>
          <p:nvPr/>
        </p:nvGrpSpPr>
        <p:grpSpPr>
          <a:xfrm>
            <a:off x="3069502" y="1270459"/>
            <a:ext cx="5904000" cy="5053294"/>
            <a:chOff x="3069502" y="1270459"/>
            <a:chExt cx="5904000" cy="5053294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07E4E747-CAAB-45E4-95DF-7F708BEFCC6E}"/>
                </a:ext>
              </a:extLst>
            </p:cNvPr>
            <p:cNvGrpSpPr/>
            <p:nvPr/>
          </p:nvGrpSpPr>
          <p:grpSpPr>
            <a:xfrm>
              <a:off x="3069502" y="1270459"/>
              <a:ext cx="5904000" cy="5053294"/>
              <a:chOff x="3069502" y="1251605"/>
              <a:chExt cx="5904000" cy="505329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BBD0F813-57C4-4F03-92B0-86C05C1477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23124"/>
              <a:stretch/>
            </p:blipFill>
            <p:spPr>
              <a:xfrm>
                <a:off x="3077359" y="1251605"/>
                <a:ext cx="5886450" cy="4188445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D58A8-96C1-49EC-97C4-82E4E510DEC1}"/>
                  </a:ext>
                </a:extLst>
              </p:cNvPr>
              <p:cNvSpPr/>
              <p:nvPr/>
            </p:nvSpPr>
            <p:spPr>
              <a:xfrm>
                <a:off x="3987537" y="3768365"/>
                <a:ext cx="1348033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EB4C56-1415-4000-B5FD-B7ACD617B113}"/>
                  </a:ext>
                </a:extLst>
              </p:cNvPr>
              <p:cNvSpPr/>
              <p:nvPr/>
            </p:nvSpPr>
            <p:spPr>
              <a:xfrm>
                <a:off x="6553199" y="4043313"/>
                <a:ext cx="1348033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D9378D0-C1FE-459F-88E7-3DA00940A3C4}"/>
                  </a:ext>
                </a:extLst>
              </p:cNvPr>
              <p:cNvSpPr/>
              <p:nvPr/>
            </p:nvSpPr>
            <p:spPr>
              <a:xfrm>
                <a:off x="4719686" y="5440050"/>
                <a:ext cx="2425831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1B069E-09C2-4450-9035-8972552D9D98}"/>
                  </a:ext>
                </a:extLst>
              </p:cNvPr>
              <p:cNvSpPr/>
              <p:nvPr/>
            </p:nvSpPr>
            <p:spPr>
              <a:xfrm>
                <a:off x="5201237" y="1993082"/>
                <a:ext cx="1462727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F71D586-EF15-4051-ABCE-E7D09F72CE7B}"/>
                  </a:ext>
                </a:extLst>
              </p:cNvPr>
              <p:cNvSpPr/>
              <p:nvPr/>
            </p:nvSpPr>
            <p:spPr>
              <a:xfrm rot="3125367">
                <a:off x="4510722" y="2828482"/>
                <a:ext cx="1462727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BD2EC70-938C-49D7-9AF9-35B336C9E438}"/>
                  </a:ext>
                </a:extLst>
              </p:cNvPr>
              <p:cNvSpPr/>
              <p:nvPr/>
            </p:nvSpPr>
            <p:spPr>
              <a:xfrm>
                <a:off x="3733013" y="5476973"/>
                <a:ext cx="4487159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F1773358-9498-466F-BBDB-7EFBA34D51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83201" b="-1071"/>
              <a:stretch/>
            </p:blipFill>
            <p:spPr>
              <a:xfrm>
                <a:off x="3069502" y="5328385"/>
                <a:ext cx="5904000" cy="9765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B3A9952-C16C-41FE-8322-4F8C9FDB2340}"/>
                  </a:ext>
                </a:extLst>
              </p:cNvPr>
              <p:cNvSpPr/>
              <p:nvPr/>
            </p:nvSpPr>
            <p:spPr>
              <a:xfrm>
                <a:off x="4149363" y="5060621"/>
                <a:ext cx="1348033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9F32EC-5A73-4DB9-90AA-F8B1E6315097}"/>
                  </a:ext>
                </a:extLst>
              </p:cNvPr>
              <p:cNvSpPr/>
              <p:nvPr/>
            </p:nvSpPr>
            <p:spPr>
              <a:xfrm>
                <a:off x="6234257" y="5033125"/>
                <a:ext cx="1835086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E9F738-9DA2-4BC9-A582-1933FBCC5F76}"/>
                  </a:ext>
                </a:extLst>
              </p:cNvPr>
              <p:cNvSpPr/>
              <p:nvPr/>
            </p:nvSpPr>
            <p:spPr>
              <a:xfrm rot="5400000">
                <a:off x="1872783" y="3215879"/>
                <a:ext cx="3267075" cy="527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C9D338-72A5-4774-8ACC-4B72EF2A7612}"/>
                  </a:ext>
                </a:extLst>
              </p:cNvPr>
              <p:cNvSpPr/>
              <p:nvPr/>
            </p:nvSpPr>
            <p:spPr>
              <a:xfrm rot="5400000">
                <a:off x="6868672" y="3173346"/>
                <a:ext cx="3267075" cy="527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14B08B-6899-4947-9BE6-9B8947CE6373}"/>
                  </a:ext>
                </a:extLst>
              </p:cNvPr>
              <p:cNvSpPr/>
              <p:nvPr/>
            </p:nvSpPr>
            <p:spPr>
              <a:xfrm rot="20806158">
                <a:off x="7424905" y="2639409"/>
                <a:ext cx="562721" cy="38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E6BA8E4-DEB8-48CC-AC86-79253BBCB220}"/>
                  </a:ext>
                </a:extLst>
              </p:cNvPr>
              <p:cNvSpPr/>
              <p:nvPr/>
            </p:nvSpPr>
            <p:spPr>
              <a:xfrm rot="1696810">
                <a:off x="4255283" y="1745880"/>
                <a:ext cx="562721" cy="5914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142A8B-D84A-4254-BE0D-9B4F1852339B}"/>
                </a:ext>
              </a:extLst>
            </p:cNvPr>
            <p:cNvSpPr/>
            <p:nvPr/>
          </p:nvSpPr>
          <p:spPr>
            <a:xfrm rot="231874">
              <a:off x="3142903" y="1415669"/>
              <a:ext cx="504631" cy="379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6A6EC7A7-53BA-4ECD-B80A-29410A846794}"/>
              </a:ext>
            </a:extLst>
          </p:cNvPr>
          <p:cNvCxnSpPr>
            <a:cxnSpLocks/>
          </p:cNvCxnSpPr>
          <p:nvPr/>
        </p:nvCxnSpPr>
        <p:spPr>
          <a:xfrm>
            <a:off x="5064209" y="4062167"/>
            <a:ext cx="50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80291C32-1C86-4C4A-B811-4F5B91B5F321}"/>
              </a:ext>
            </a:extLst>
          </p:cNvPr>
          <p:cNvSpPr/>
          <p:nvPr/>
        </p:nvSpPr>
        <p:spPr>
          <a:xfrm rot="231874">
            <a:off x="8553889" y="5435954"/>
            <a:ext cx="504631" cy="379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CA3B53B3-9AEC-4994-8EE2-C1E402010F29}"/>
                  </a:ext>
                </a:extLst>
              </p:cNvPr>
              <p:cNvSpPr txBox="1"/>
              <p:nvPr/>
            </p:nvSpPr>
            <p:spPr>
              <a:xfrm>
                <a:off x="8536961" y="5259321"/>
                <a:ext cx="458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CA3B53B3-9AEC-4994-8EE2-C1E402010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961" y="5259321"/>
                <a:ext cx="458395" cy="369332"/>
              </a:xfrm>
              <a:prstGeom prst="rect">
                <a:avLst/>
              </a:prstGeom>
              <a:blipFill>
                <a:blip r:embed="rId3"/>
                <a:stretch>
                  <a:fillRect l="-9211" r="-5263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3F1619B7-6EE8-4F82-8B17-5B3B9F364182}"/>
              </a:ext>
            </a:extLst>
          </p:cNvPr>
          <p:cNvCxnSpPr>
            <a:cxnSpLocks/>
          </p:cNvCxnSpPr>
          <p:nvPr/>
        </p:nvCxnSpPr>
        <p:spPr>
          <a:xfrm>
            <a:off x="5558782" y="4062165"/>
            <a:ext cx="0" cy="142423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1C60F13-6B3F-4024-A545-4E372212BAB1}"/>
              </a:ext>
            </a:extLst>
          </p:cNvPr>
          <p:cNvCxnSpPr>
            <a:cxnSpLocks/>
          </p:cNvCxnSpPr>
          <p:nvPr/>
        </p:nvCxnSpPr>
        <p:spPr>
          <a:xfrm>
            <a:off x="3895063" y="4062167"/>
            <a:ext cx="1188000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7462603-4632-4B11-AA5D-07F4D8580595}"/>
              </a:ext>
            </a:extLst>
          </p:cNvPr>
          <p:cNvCxnSpPr>
            <a:cxnSpLocks/>
          </p:cNvCxnSpPr>
          <p:nvPr/>
        </p:nvCxnSpPr>
        <p:spPr>
          <a:xfrm>
            <a:off x="4933959" y="3930186"/>
            <a:ext cx="0" cy="154800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663716D-DBD6-4992-A24F-696D53255794}"/>
                  </a:ext>
                </a:extLst>
              </p:cNvPr>
              <p:cNvSpPr txBox="1"/>
              <p:nvPr/>
            </p:nvSpPr>
            <p:spPr>
              <a:xfrm>
                <a:off x="4548174" y="3687166"/>
                <a:ext cx="3494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FR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663716D-DBD6-4992-A24F-696D53255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174" y="3687166"/>
                <a:ext cx="349455" cy="369332"/>
              </a:xfrm>
              <a:prstGeom prst="rect">
                <a:avLst/>
              </a:prstGeom>
              <a:blipFill>
                <a:blip r:embed="rId4"/>
                <a:stretch>
                  <a:fillRect l="-19298" r="-22807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08AF690-7CF6-4A6A-ABEE-FE22F7504479}"/>
                  </a:ext>
                </a:extLst>
              </p:cNvPr>
              <p:cNvSpPr txBox="1"/>
              <p:nvPr/>
            </p:nvSpPr>
            <p:spPr>
              <a:xfrm>
                <a:off x="3485395" y="3867993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08AF690-7CF6-4A6A-ABEE-FE22F7504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95" y="3867993"/>
                <a:ext cx="261289" cy="369332"/>
              </a:xfrm>
              <a:prstGeom prst="rect">
                <a:avLst/>
              </a:prstGeom>
              <a:blipFill>
                <a:blip r:embed="rId5"/>
                <a:stretch>
                  <a:fillRect l="-27907" r="-255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4F1E2984-791C-4CC9-B18B-21736262E76F}"/>
                  </a:ext>
                </a:extLst>
              </p:cNvPr>
              <p:cNvSpPr txBox="1"/>
              <p:nvPr/>
            </p:nvSpPr>
            <p:spPr>
              <a:xfrm>
                <a:off x="4728128" y="5504826"/>
                <a:ext cx="458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4F1E2984-791C-4CC9-B18B-21736262E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128" y="5504826"/>
                <a:ext cx="458395" cy="369332"/>
              </a:xfrm>
              <a:prstGeom prst="rect">
                <a:avLst/>
              </a:prstGeom>
              <a:blipFill>
                <a:blip r:embed="rId6"/>
                <a:stretch>
                  <a:fillRect l="-9333" r="-6667"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9D680FA-EBE0-409E-B17D-46257B412D34}"/>
                  </a:ext>
                </a:extLst>
              </p:cNvPr>
              <p:cNvSpPr txBox="1"/>
              <p:nvPr/>
            </p:nvSpPr>
            <p:spPr>
              <a:xfrm>
                <a:off x="5549843" y="3693226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fr-FR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9D680FA-EBE0-409E-B17D-46257B412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43" y="3693226"/>
                <a:ext cx="243656" cy="369332"/>
              </a:xfrm>
              <a:prstGeom prst="rect">
                <a:avLst/>
              </a:prstGeom>
              <a:blipFill>
                <a:blip r:embed="rId7"/>
                <a:stretch>
                  <a:fillRect l="-27500" r="-30000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09B8BB8-E259-4465-8136-8C05C60D52DB}"/>
                  </a:ext>
                </a:extLst>
              </p:cNvPr>
              <p:cNvSpPr txBox="1"/>
              <p:nvPr/>
            </p:nvSpPr>
            <p:spPr>
              <a:xfrm>
                <a:off x="3882043" y="3665339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fr-FR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09B8BB8-E259-4465-8136-8C05C60D5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43" y="3665339"/>
                <a:ext cx="243656" cy="369332"/>
              </a:xfrm>
              <a:prstGeom prst="rect">
                <a:avLst/>
              </a:prstGeom>
              <a:blipFill>
                <a:blip r:embed="rId8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E355AA9D-7956-4580-BB3C-0265389D3F1A}"/>
              </a:ext>
            </a:extLst>
          </p:cNvPr>
          <p:cNvCxnSpPr>
            <a:cxnSpLocks/>
          </p:cNvCxnSpPr>
          <p:nvPr/>
        </p:nvCxnSpPr>
        <p:spPr>
          <a:xfrm>
            <a:off x="3854103" y="4063734"/>
            <a:ext cx="0" cy="142423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F28A69C-4DB3-4DE7-B39D-F963C058D66A}"/>
                  </a:ext>
                </a:extLst>
              </p:cNvPr>
              <p:cNvSpPr txBox="1"/>
              <p:nvPr/>
            </p:nvSpPr>
            <p:spPr>
              <a:xfrm>
                <a:off x="5388005" y="5478067"/>
                <a:ext cx="458395" cy="400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F28A69C-4DB3-4DE7-B39D-F963C058D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005" y="5478067"/>
                <a:ext cx="458395" cy="4004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65E97C57-7751-441B-99C9-042C46E875F1}"/>
                  </a:ext>
                </a:extLst>
              </p:cNvPr>
              <p:cNvSpPr txBox="1"/>
              <p:nvPr/>
            </p:nvSpPr>
            <p:spPr>
              <a:xfrm>
                <a:off x="3312495" y="5281245"/>
                <a:ext cx="458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bSup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65E97C57-7751-441B-99C9-042C46E87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95" y="5281245"/>
                <a:ext cx="458395" cy="369332"/>
              </a:xfrm>
              <a:prstGeom prst="rect">
                <a:avLst/>
              </a:prstGeom>
              <a:blipFill>
                <a:blip r:embed="rId10"/>
                <a:stretch>
                  <a:fillRect l="-9211" r="-5263" b="-18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028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7CCCA0DD-1398-43B3-AF3E-4C648112C606}"/>
              </a:ext>
            </a:extLst>
          </p:cNvPr>
          <p:cNvSpPr txBox="1"/>
          <p:nvPr/>
        </p:nvSpPr>
        <p:spPr>
          <a:xfrm>
            <a:off x="1489735" y="472746"/>
            <a:ext cx="955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Miscibilité nulle : théorèmes de l’horizontale et des moments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BB32A33-803D-49D8-9E06-5F39F5F1B4D1}"/>
              </a:ext>
            </a:extLst>
          </p:cNvPr>
          <p:cNvGrpSpPr/>
          <p:nvPr/>
        </p:nvGrpSpPr>
        <p:grpSpPr>
          <a:xfrm>
            <a:off x="3069502" y="1270459"/>
            <a:ext cx="5904000" cy="5053294"/>
            <a:chOff x="3069502" y="1270459"/>
            <a:chExt cx="5904000" cy="5053294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07E4E747-CAAB-45E4-95DF-7F708BEFCC6E}"/>
                </a:ext>
              </a:extLst>
            </p:cNvPr>
            <p:cNvGrpSpPr/>
            <p:nvPr/>
          </p:nvGrpSpPr>
          <p:grpSpPr>
            <a:xfrm>
              <a:off x="3069502" y="1270459"/>
              <a:ext cx="5904000" cy="5053294"/>
              <a:chOff x="3069502" y="1251605"/>
              <a:chExt cx="5904000" cy="505329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BBD0F813-57C4-4F03-92B0-86C05C1477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23124"/>
              <a:stretch/>
            </p:blipFill>
            <p:spPr>
              <a:xfrm>
                <a:off x="3077359" y="1251605"/>
                <a:ext cx="5886450" cy="4188445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D58A8-96C1-49EC-97C4-82E4E510DEC1}"/>
                  </a:ext>
                </a:extLst>
              </p:cNvPr>
              <p:cNvSpPr/>
              <p:nvPr/>
            </p:nvSpPr>
            <p:spPr>
              <a:xfrm>
                <a:off x="3987537" y="3768365"/>
                <a:ext cx="1348033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1EB4C56-1415-4000-B5FD-B7ACD617B113}"/>
                  </a:ext>
                </a:extLst>
              </p:cNvPr>
              <p:cNvSpPr/>
              <p:nvPr/>
            </p:nvSpPr>
            <p:spPr>
              <a:xfrm>
                <a:off x="6553199" y="4043313"/>
                <a:ext cx="1348033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D9378D0-C1FE-459F-88E7-3DA00940A3C4}"/>
                  </a:ext>
                </a:extLst>
              </p:cNvPr>
              <p:cNvSpPr/>
              <p:nvPr/>
            </p:nvSpPr>
            <p:spPr>
              <a:xfrm>
                <a:off x="4719686" y="5440050"/>
                <a:ext cx="2425831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1B069E-09C2-4450-9035-8972552D9D98}"/>
                  </a:ext>
                </a:extLst>
              </p:cNvPr>
              <p:cNvSpPr/>
              <p:nvPr/>
            </p:nvSpPr>
            <p:spPr>
              <a:xfrm>
                <a:off x="5201237" y="1993082"/>
                <a:ext cx="1462727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F71D586-EF15-4051-ABCE-E7D09F72CE7B}"/>
                  </a:ext>
                </a:extLst>
              </p:cNvPr>
              <p:cNvSpPr/>
              <p:nvPr/>
            </p:nvSpPr>
            <p:spPr>
              <a:xfrm rot="3125367">
                <a:off x="4510722" y="2828482"/>
                <a:ext cx="1462727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BD2EC70-938C-49D7-9AF9-35B336C9E438}"/>
                  </a:ext>
                </a:extLst>
              </p:cNvPr>
              <p:cNvSpPr/>
              <p:nvPr/>
            </p:nvSpPr>
            <p:spPr>
              <a:xfrm>
                <a:off x="3733013" y="5476973"/>
                <a:ext cx="4487159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F1773358-9498-466F-BBDB-7EFBA34D51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83201" b="-1071"/>
              <a:stretch/>
            </p:blipFill>
            <p:spPr>
              <a:xfrm>
                <a:off x="3069502" y="5328385"/>
                <a:ext cx="5904000" cy="9765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B3A9952-C16C-41FE-8322-4F8C9FDB2340}"/>
                  </a:ext>
                </a:extLst>
              </p:cNvPr>
              <p:cNvSpPr/>
              <p:nvPr/>
            </p:nvSpPr>
            <p:spPr>
              <a:xfrm>
                <a:off x="4149363" y="5060621"/>
                <a:ext cx="1348033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9F32EC-5A73-4DB9-90AA-F8B1E6315097}"/>
                  </a:ext>
                </a:extLst>
              </p:cNvPr>
              <p:cNvSpPr/>
              <p:nvPr/>
            </p:nvSpPr>
            <p:spPr>
              <a:xfrm>
                <a:off x="6234257" y="5033125"/>
                <a:ext cx="1835086" cy="3794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3E9F738-9DA2-4BC9-A582-1933FBCC5F76}"/>
                  </a:ext>
                </a:extLst>
              </p:cNvPr>
              <p:cNvSpPr/>
              <p:nvPr/>
            </p:nvSpPr>
            <p:spPr>
              <a:xfrm rot="5400000">
                <a:off x="1872783" y="3215879"/>
                <a:ext cx="3267075" cy="527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4C9D338-72A5-4774-8ACC-4B72EF2A7612}"/>
                  </a:ext>
                </a:extLst>
              </p:cNvPr>
              <p:cNvSpPr/>
              <p:nvPr/>
            </p:nvSpPr>
            <p:spPr>
              <a:xfrm rot="5400000">
                <a:off x="6868672" y="3173346"/>
                <a:ext cx="3267075" cy="5278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14B08B-6899-4947-9BE6-9B8947CE6373}"/>
                  </a:ext>
                </a:extLst>
              </p:cNvPr>
              <p:cNvSpPr/>
              <p:nvPr/>
            </p:nvSpPr>
            <p:spPr>
              <a:xfrm rot="20806158">
                <a:off x="7424905" y="2639409"/>
                <a:ext cx="562721" cy="3812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E6BA8E4-DEB8-48CC-AC86-79253BBCB220}"/>
                  </a:ext>
                </a:extLst>
              </p:cNvPr>
              <p:cNvSpPr/>
              <p:nvPr/>
            </p:nvSpPr>
            <p:spPr>
              <a:xfrm rot="1696810">
                <a:off x="4255283" y="1745880"/>
                <a:ext cx="562721" cy="5914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3142A8B-D84A-4254-BE0D-9B4F1852339B}"/>
                </a:ext>
              </a:extLst>
            </p:cNvPr>
            <p:cNvSpPr/>
            <p:nvPr/>
          </p:nvSpPr>
          <p:spPr>
            <a:xfrm rot="231874">
              <a:off x="3142903" y="1415669"/>
              <a:ext cx="504631" cy="379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6A6EC7A7-53BA-4ECD-B80A-29410A846794}"/>
              </a:ext>
            </a:extLst>
          </p:cNvPr>
          <p:cNvCxnSpPr>
            <a:cxnSpLocks/>
          </p:cNvCxnSpPr>
          <p:nvPr/>
        </p:nvCxnSpPr>
        <p:spPr>
          <a:xfrm>
            <a:off x="5064209" y="4062167"/>
            <a:ext cx="50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80291C32-1C86-4C4A-B811-4F5B91B5F321}"/>
              </a:ext>
            </a:extLst>
          </p:cNvPr>
          <p:cNvSpPr/>
          <p:nvPr/>
        </p:nvSpPr>
        <p:spPr>
          <a:xfrm rot="231874">
            <a:off x="8553889" y="5435954"/>
            <a:ext cx="504631" cy="379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CA3B53B3-9AEC-4994-8EE2-C1E402010F29}"/>
                  </a:ext>
                </a:extLst>
              </p:cNvPr>
              <p:cNvSpPr txBox="1"/>
              <p:nvPr/>
            </p:nvSpPr>
            <p:spPr>
              <a:xfrm>
                <a:off x="8536961" y="5259321"/>
                <a:ext cx="458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CA3B53B3-9AEC-4994-8EE2-C1E402010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961" y="5259321"/>
                <a:ext cx="458395" cy="369332"/>
              </a:xfrm>
              <a:prstGeom prst="rect">
                <a:avLst/>
              </a:prstGeom>
              <a:blipFill>
                <a:blip r:embed="rId3"/>
                <a:stretch>
                  <a:fillRect l="-9211" r="-5263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3F1619B7-6EE8-4F82-8B17-5B3B9F364182}"/>
              </a:ext>
            </a:extLst>
          </p:cNvPr>
          <p:cNvCxnSpPr>
            <a:cxnSpLocks/>
          </p:cNvCxnSpPr>
          <p:nvPr/>
        </p:nvCxnSpPr>
        <p:spPr>
          <a:xfrm>
            <a:off x="5558782" y="4062165"/>
            <a:ext cx="0" cy="142423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11C60F13-6B3F-4024-A545-4E372212BAB1}"/>
              </a:ext>
            </a:extLst>
          </p:cNvPr>
          <p:cNvCxnSpPr>
            <a:cxnSpLocks/>
          </p:cNvCxnSpPr>
          <p:nvPr/>
        </p:nvCxnSpPr>
        <p:spPr>
          <a:xfrm>
            <a:off x="3895063" y="4062167"/>
            <a:ext cx="1188000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7462603-4632-4B11-AA5D-07F4D8580595}"/>
              </a:ext>
            </a:extLst>
          </p:cNvPr>
          <p:cNvCxnSpPr>
            <a:cxnSpLocks/>
          </p:cNvCxnSpPr>
          <p:nvPr/>
        </p:nvCxnSpPr>
        <p:spPr>
          <a:xfrm>
            <a:off x="4933959" y="3930186"/>
            <a:ext cx="0" cy="154800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663716D-DBD6-4992-A24F-696D53255794}"/>
                  </a:ext>
                </a:extLst>
              </p:cNvPr>
              <p:cNvSpPr txBox="1"/>
              <p:nvPr/>
            </p:nvSpPr>
            <p:spPr>
              <a:xfrm>
                <a:off x="4548174" y="3687166"/>
                <a:ext cx="3494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fr-FR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663716D-DBD6-4992-A24F-696D53255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174" y="3687166"/>
                <a:ext cx="349455" cy="369332"/>
              </a:xfrm>
              <a:prstGeom prst="rect">
                <a:avLst/>
              </a:prstGeom>
              <a:blipFill>
                <a:blip r:embed="rId4"/>
                <a:stretch>
                  <a:fillRect l="-19298" r="-22807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08AF690-7CF6-4A6A-ABEE-FE22F7504479}"/>
                  </a:ext>
                </a:extLst>
              </p:cNvPr>
              <p:cNvSpPr txBox="1"/>
              <p:nvPr/>
            </p:nvSpPr>
            <p:spPr>
              <a:xfrm>
                <a:off x="3485395" y="3867993"/>
                <a:ext cx="26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fr-FR" sz="2000" b="1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208AF690-7CF6-4A6A-ABEE-FE22F7504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95" y="3867993"/>
                <a:ext cx="261289" cy="369332"/>
              </a:xfrm>
              <a:prstGeom prst="rect">
                <a:avLst/>
              </a:prstGeom>
              <a:blipFill>
                <a:blip r:embed="rId5"/>
                <a:stretch>
                  <a:fillRect l="-27907" r="-2558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4F1E2984-791C-4CC9-B18B-21736262E76F}"/>
                  </a:ext>
                </a:extLst>
              </p:cNvPr>
              <p:cNvSpPr txBox="1"/>
              <p:nvPr/>
            </p:nvSpPr>
            <p:spPr>
              <a:xfrm>
                <a:off x="4728128" y="5504826"/>
                <a:ext cx="458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4F1E2984-791C-4CC9-B18B-21736262E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128" y="5504826"/>
                <a:ext cx="458395" cy="369332"/>
              </a:xfrm>
              <a:prstGeom prst="rect">
                <a:avLst/>
              </a:prstGeom>
              <a:blipFill>
                <a:blip r:embed="rId6"/>
                <a:stretch>
                  <a:fillRect l="-9333" r="-6667" b="-14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9D680FA-EBE0-409E-B17D-46257B412D34}"/>
                  </a:ext>
                </a:extLst>
              </p:cNvPr>
              <p:cNvSpPr txBox="1"/>
              <p:nvPr/>
            </p:nvSpPr>
            <p:spPr>
              <a:xfrm>
                <a:off x="5549843" y="3693226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lang="fr-FR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89D680FA-EBE0-409E-B17D-46257B412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843" y="3693226"/>
                <a:ext cx="243656" cy="369332"/>
              </a:xfrm>
              <a:prstGeom prst="rect">
                <a:avLst/>
              </a:prstGeom>
              <a:blipFill>
                <a:blip r:embed="rId7"/>
                <a:stretch>
                  <a:fillRect l="-27500" r="-30000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09B8BB8-E259-4465-8136-8C05C60D52DB}"/>
                  </a:ext>
                </a:extLst>
              </p:cNvPr>
              <p:cNvSpPr txBox="1"/>
              <p:nvPr/>
            </p:nvSpPr>
            <p:spPr>
              <a:xfrm>
                <a:off x="3882043" y="3665339"/>
                <a:ext cx="2436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fr-FR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009B8BB8-E259-4465-8136-8C05C60D5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43" y="3665339"/>
                <a:ext cx="243656" cy="369332"/>
              </a:xfrm>
              <a:prstGeom prst="rect">
                <a:avLst/>
              </a:prstGeom>
              <a:blipFill>
                <a:blip r:embed="rId8"/>
                <a:stretch>
                  <a:fillRect l="-30000" r="-27500"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E355AA9D-7956-4580-BB3C-0265389D3F1A}"/>
              </a:ext>
            </a:extLst>
          </p:cNvPr>
          <p:cNvCxnSpPr>
            <a:cxnSpLocks/>
          </p:cNvCxnSpPr>
          <p:nvPr/>
        </p:nvCxnSpPr>
        <p:spPr>
          <a:xfrm>
            <a:off x="3854103" y="4063734"/>
            <a:ext cx="0" cy="1424235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F28A69C-4DB3-4DE7-B39D-F963C058D66A}"/>
                  </a:ext>
                </a:extLst>
              </p:cNvPr>
              <p:cNvSpPr txBox="1"/>
              <p:nvPr/>
            </p:nvSpPr>
            <p:spPr>
              <a:xfrm>
                <a:off x="5388005" y="5478067"/>
                <a:ext cx="458395" cy="400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p>
                      </m:sSubSup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F28A69C-4DB3-4DE7-B39D-F963C058D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005" y="5478067"/>
                <a:ext cx="458395" cy="4004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65E97C57-7751-441B-99C9-042C46E875F1}"/>
                  </a:ext>
                </a:extLst>
              </p:cNvPr>
              <p:cNvSpPr txBox="1"/>
              <p:nvPr/>
            </p:nvSpPr>
            <p:spPr>
              <a:xfrm>
                <a:off x="3312495" y="5281245"/>
                <a:ext cx="45839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bSup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65E97C57-7751-441B-99C9-042C46E87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95" y="5281245"/>
                <a:ext cx="458395" cy="369332"/>
              </a:xfrm>
              <a:prstGeom prst="rect">
                <a:avLst/>
              </a:prstGeom>
              <a:blipFill>
                <a:blip r:embed="rId10"/>
                <a:stretch>
                  <a:fillRect l="-9211" r="-5263" b="-18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006DBC8-C688-421C-AD08-FAAD07F7CBF9}"/>
                  </a:ext>
                </a:extLst>
              </p:cNvPr>
              <p:cNvSpPr txBox="1"/>
              <p:nvPr/>
            </p:nvSpPr>
            <p:spPr>
              <a:xfrm>
                <a:off x="661862" y="4610394"/>
                <a:ext cx="2090188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𝑀𝐿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𝑀𝑆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006DBC8-C688-421C-AD08-FAAD07F7C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62" y="4610394"/>
                <a:ext cx="2090188" cy="375872"/>
              </a:xfrm>
              <a:prstGeom prst="rect">
                <a:avLst/>
              </a:prstGeom>
              <a:blipFill>
                <a:blip r:embed="rId11"/>
                <a:stretch>
                  <a:fillRect l="-1754" t="-1613" r="-2924" b="-64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>
            <a:extLst>
              <a:ext uri="{FF2B5EF4-FFF2-40B4-BE49-F238E27FC236}">
                <a16:creationId xmlns:a16="http://schemas.microsoft.com/office/drawing/2014/main" id="{718EC663-BBDA-45B9-AF4C-0CC9CD3E4766}"/>
              </a:ext>
            </a:extLst>
          </p:cNvPr>
          <p:cNvSpPr txBox="1"/>
          <p:nvPr/>
        </p:nvSpPr>
        <p:spPr>
          <a:xfrm>
            <a:off x="50884" y="4102329"/>
            <a:ext cx="358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Théorème des moments :</a:t>
            </a:r>
          </a:p>
        </p:txBody>
      </p:sp>
    </p:spTree>
    <p:extLst>
      <p:ext uri="{BB962C8B-B14F-4D97-AF65-F5344CB8AC3E}">
        <p14:creationId xmlns:p14="http://schemas.microsoft.com/office/powerpoint/2010/main" val="2840316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F6155A0-EA9C-4653-8964-E55B5CCD9885}"/>
              </a:ext>
            </a:extLst>
          </p:cNvPr>
          <p:cNvSpPr txBox="1"/>
          <p:nvPr/>
        </p:nvSpPr>
        <p:spPr>
          <a:xfrm>
            <a:off x="1185241" y="571031"/>
            <a:ext cx="9821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Expérience : diagramme binaire acide sébacique – acide adipique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3ADC8B-5CBC-4A66-831F-9B45D5CC8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23" y="1461239"/>
            <a:ext cx="4480874" cy="126212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2E8B05A-E342-47A2-BBE1-361B20BB112A}"/>
              </a:ext>
            </a:extLst>
          </p:cNvPr>
          <p:cNvSpPr txBox="1"/>
          <p:nvPr/>
        </p:nvSpPr>
        <p:spPr>
          <a:xfrm>
            <a:off x="2531315" y="1800882"/>
            <a:ext cx="229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Acide sébacique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98CA498-A3B5-40F1-B82B-FEC91836F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23" y="2770498"/>
            <a:ext cx="3095209" cy="126212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9D4EDE2-B3FC-4206-A36A-EC26F6210544}"/>
              </a:ext>
            </a:extLst>
          </p:cNvPr>
          <p:cNvSpPr txBox="1"/>
          <p:nvPr/>
        </p:nvSpPr>
        <p:spPr>
          <a:xfrm>
            <a:off x="2691573" y="3170727"/>
            <a:ext cx="2290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Acide adipique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777EE4E0-649A-426B-B2AC-07094052D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44772"/>
              </p:ext>
            </p:extLst>
          </p:nvPr>
        </p:nvGraphicFramePr>
        <p:xfrm>
          <a:off x="1510499" y="5257732"/>
          <a:ext cx="921316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3561846317"/>
                    </a:ext>
                  </a:extLst>
                </a:gridCol>
                <a:gridCol w="913145">
                  <a:extLst>
                    <a:ext uri="{9D8B030D-6E8A-4147-A177-3AD203B41FA5}">
                      <a16:colId xmlns:a16="http://schemas.microsoft.com/office/drawing/2014/main" val="505560917"/>
                    </a:ext>
                  </a:extLst>
                </a:gridCol>
                <a:gridCol w="913145">
                  <a:extLst>
                    <a:ext uri="{9D8B030D-6E8A-4147-A177-3AD203B41FA5}">
                      <a16:colId xmlns:a16="http://schemas.microsoft.com/office/drawing/2014/main" val="618742550"/>
                    </a:ext>
                  </a:extLst>
                </a:gridCol>
                <a:gridCol w="913145">
                  <a:extLst>
                    <a:ext uri="{9D8B030D-6E8A-4147-A177-3AD203B41FA5}">
                      <a16:colId xmlns:a16="http://schemas.microsoft.com/office/drawing/2014/main" val="50876694"/>
                    </a:ext>
                  </a:extLst>
                </a:gridCol>
                <a:gridCol w="913145">
                  <a:extLst>
                    <a:ext uri="{9D8B030D-6E8A-4147-A177-3AD203B41FA5}">
                      <a16:colId xmlns:a16="http://schemas.microsoft.com/office/drawing/2014/main" val="301986956"/>
                    </a:ext>
                  </a:extLst>
                </a:gridCol>
                <a:gridCol w="913145">
                  <a:extLst>
                    <a:ext uri="{9D8B030D-6E8A-4147-A177-3AD203B41FA5}">
                      <a16:colId xmlns:a16="http://schemas.microsoft.com/office/drawing/2014/main" val="3947919969"/>
                    </a:ext>
                  </a:extLst>
                </a:gridCol>
                <a:gridCol w="913145">
                  <a:extLst>
                    <a:ext uri="{9D8B030D-6E8A-4147-A177-3AD203B41FA5}">
                      <a16:colId xmlns:a16="http://schemas.microsoft.com/office/drawing/2014/main" val="1480196114"/>
                    </a:ext>
                  </a:extLst>
                </a:gridCol>
                <a:gridCol w="913145">
                  <a:extLst>
                    <a:ext uri="{9D8B030D-6E8A-4147-A177-3AD203B41FA5}">
                      <a16:colId xmlns:a16="http://schemas.microsoft.com/office/drawing/2014/main" val="1791985989"/>
                    </a:ext>
                  </a:extLst>
                </a:gridCol>
                <a:gridCol w="913145">
                  <a:extLst>
                    <a:ext uri="{9D8B030D-6E8A-4147-A177-3AD203B41FA5}">
                      <a16:colId xmlns:a16="http://schemas.microsoft.com/office/drawing/2014/main" val="17771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Fraction massique d’acide sébacique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0,196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0,398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0,608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0,711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0,802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0,891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3301409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22DA5E19-580B-4F90-A473-0C98BE02A03B}"/>
              </a:ext>
            </a:extLst>
          </p:cNvPr>
          <p:cNvSpPr txBox="1"/>
          <p:nvPr/>
        </p:nvSpPr>
        <p:spPr>
          <a:xfrm>
            <a:off x="4895226" y="4585503"/>
            <a:ext cx="24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Mélanges réalisés</a:t>
            </a:r>
          </a:p>
        </p:txBody>
      </p:sp>
    </p:spTree>
    <p:extLst>
      <p:ext uri="{BB962C8B-B14F-4D97-AF65-F5344CB8AC3E}">
        <p14:creationId xmlns:p14="http://schemas.microsoft.com/office/powerpoint/2010/main" val="1041644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691EDDC8-8595-4A6A-9126-0F61ECCB89F2}"/>
              </a:ext>
            </a:extLst>
          </p:cNvPr>
          <p:cNvGrpSpPr/>
          <p:nvPr/>
        </p:nvGrpSpPr>
        <p:grpSpPr>
          <a:xfrm rot="431625">
            <a:off x="8806782" y="4971146"/>
            <a:ext cx="1674604" cy="1773803"/>
            <a:chOff x="8889909" y="4813511"/>
            <a:chExt cx="1674604" cy="1773803"/>
          </a:xfrm>
        </p:grpSpPr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id="{EADD16A2-CBE3-46E9-BE9F-E915C7C56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632690">
              <a:off x="8889909" y="4993071"/>
              <a:ext cx="1527127" cy="1593920"/>
            </a:xfrm>
            <a:prstGeom prst="rect">
              <a:avLst/>
            </a:prstGeom>
          </p:spPr>
        </p:pic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5F9E255-429D-4D59-8967-3FA1291B0646}"/>
                </a:ext>
              </a:extLst>
            </p:cNvPr>
            <p:cNvSpPr/>
            <p:nvPr/>
          </p:nvSpPr>
          <p:spPr>
            <a:xfrm rot="20607700">
              <a:off x="10481593" y="5255314"/>
              <a:ext cx="82920" cy="13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65AC509-ADF2-4227-B5B4-B7FA688EE786}"/>
                </a:ext>
              </a:extLst>
            </p:cNvPr>
            <p:cNvSpPr/>
            <p:nvPr/>
          </p:nvSpPr>
          <p:spPr>
            <a:xfrm rot="20607700">
              <a:off x="10170016" y="4813511"/>
              <a:ext cx="145088" cy="235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Freeform 36">
            <a:extLst>
              <a:ext uri="{FF2B5EF4-FFF2-40B4-BE49-F238E27FC236}">
                <a16:creationId xmlns:a16="http://schemas.microsoft.com/office/drawing/2014/main" id="{9C81DD79-BCB0-4867-B73E-7DC091326EA5}"/>
              </a:ext>
            </a:extLst>
          </p:cNvPr>
          <p:cNvSpPr>
            <a:spLocks/>
          </p:cNvSpPr>
          <p:nvPr/>
        </p:nvSpPr>
        <p:spPr bwMode="auto">
          <a:xfrm>
            <a:off x="3927389" y="2777717"/>
            <a:ext cx="433112" cy="3086567"/>
          </a:xfrm>
          <a:custGeom>
            <a:avLst/>
            <a:gdLst>
              <a:gd name="T0" fmla="*/ 0 w 351"/>
              <a:gd name="T1" fmla="*/ 0 h 2474"/>
              <a:gd name="T2" fmla="*/ 3 w 351"/>
              <a:gd name="T3" fmla="*/ 2262 h 2474"/>
              <a:gd name="T4" fmla="*/ 3 w 351"/>
              <a:gd name="T5" fmla="*/ 2295 h 2474"/>
              <a:gd name="T6" fmla="*/ 179 w 351"/>
              <a:gd name="T7" fmla="*/ 2473 h 2474"/>
              <a:gd name="T8" fmla="*/ 350 w 351"/>
              <a:gd name="T9" fmla="*/ 2296 h 2474"/>
              <a:gd name="T10" fmla="*/ 351 w 351"/>
              <a:gd name="T11" fmla="*/ 2259 h 2474"/>
              <a:gd name="T12" fmla="*/ 350 w 351"/>
              <a:gd name="T13" fmla="*/ 1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2474">
                <a:moveTo>
                  <a:pt x="0" y="0"/>
                </a:moveTo>
                <a:lnTo>
                  <a:pt x="3" y="2262"/>
                </a:lnTo>
                <a:cubicBezTo>
                  <a:pt x="3" y="2262"/>
                  <a:pt x="3" y="2278"/>
                  <a:pt x="3" y="2295"/>
                </a:cubicBezTo>
                <a:cubicBezTo>
                  <a:pt x="12" y="2355"/>
                  <a:pt x="22" y="2474"/>
                  <a:pt x="179" y="2473"/>
                </a:cubicBezTo>
                <a:cubicBezTo>
                  <a:pt x="336" y="2472"/>
                  <a:pt x="336" y="2361"/>
                  <a:pt x="350" y="2296"/>
                </a:cubicBezTo>
                <a:cubicBezTo>
                  <a:pt x="350" y="2277"/>
                  <a:pt x="351" y="2259"/>
                  <a:pt x="351" y="2259"/>
                </a:cubicBezTo>
                <a:lnTo>
                  <a:pt x="350" y="1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2EEA17D6-F767-43E2-AE2B-17743E4774CB}"/>
              </a:ext>
            </a:extLst>
          </p:cNvPr>
          <p:cNvSpPr>
            <a:spLocks/>
          </p:cNvSpPr>
          <p:nvPr/>
        </p:nvSpPr>
        <p:spPr bwMode="auto">
          <a:xfrm>
            <a:off x="4535821" y="2777717"/>
            <a:ext cx="436163" cy="3086567"/>
          </a:xfrm>
          <a:custGeom>
            <a:avLst/>
            <a:gdLst>
              <a:gd name="T0" fmla="*/ 0 w 351"/>
              <a:gd name="T1" fmla="*/ 0 h 2474"/>
              <a:gd name="T2" fmla="*/ 3 w 351"/>
              <a:gd name="T3" fmla="*/ 2262 h 2474"/>
              <a:gd name="T4" fmla="*/ 3 w 351"/>
              <a:gd name="T5" fmla="*/ 2295 h 2474"/>
              <a:gd name="T6" fmla="*/ 179 w 351"/>
              <a:gd name="T7" fmla="*/ 2473 h 2474"/>
              <a:gd name="T8" fmla="*/ 350 w 351"/>
              <a:gd name="T9" fmla="*/ 2296 h 2474"/>
              <a:gd name="T10" fmla="*/ 351 w 351"/>
              <a:gd name="T11" fmla="*/ 2259 h 2474"/>
              <a:gd name="T12" fmla="*/ 350 w 351"/>
              <a:gd name="T13" fmla="*/ 1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2474">
                <a:moveTo>
                  <a:pt x="0" y="0"/>
                </a:moveTo>
                <a:lnTo>
                  <a:pt x="3" y="2262"/>
                </a:lnTo>
                <a:cubicBezTo>
                  <a:pt x="3" y="2262"/>
                  <a:pt x="3" y="2278"/>
                  <a:pt x="3" y="2295"/>
                </a:cubicBezTo>
                <a:cubicBezTo>
                  <a:pt x="12" y="2355"/>
                  <a:pt x="22" y="2474"/>
                  <a:pt x="179" y="2473"/>
                </a:cubicBezTo>
                <a:cubicBezTo>
                  <a:pt x="336" y="2472"/>
                  <a:pt x="336" y="2361"/>
                  <a:pt x="350" y="2296"/>
                </a:cubicBezTo>
                <a:cubicBezTo>
                  <a:pt x="350" y="2277"/>
                  <a:pt x="351" y="2259"/>
                  <a:pt x="351" y="2259"/>
                </a:cubicBezTo>
                <a:lnTo>
                  <a:pt x="350" y="1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EDBB5EA5-C745-4474-B2A0-0A186CB4D025}"/>
              </a:ext>
            </a:extLst>
          </p:cNvPr>
          <p:cNvSpPr>
            <a:spLocks/>
          </p:cNvSpPr>
          <p:nvPr/>
        </p:nvSpPr>
        <p:spPr bwMode="auto">
          <a:xfrm>
            <a:off x="5177620" y="2777717"/>
            <a:ext cx="436163" cy="3086567"/>
          </a:xfrm>
          <a:custGeom>
            <a:avLst/>
            <a:gdLst>
              <a:gd name="T0" fmla="*/ 0 w 351"/>
              <a:gd name="T1" fmla="*/ 0 h 2474"/>
              <a:gd name="T2" fmla="*/ 3 w 351"/>
              <a:gd name="T3" fmla="*/ 2262 h 2474"/>
              <a:gd name="T4" fmla="*/ 3 w 351"/>
              <a:gd name="T5" fmla="*/ 2295 h 2474"/>
              <a:gd name="T6" fmla="*/ 179 w 351"/>
              <a:gd name="T7" fmla="*/ 2473 h 2474"/>
              <a:gd name="T8" fmla="*/ 350 w 351"/>
              <a:gd name="T9" fmla="*/ 2296 h 2474"/>
              <a:gd name="T10" fmla="*/ 351 w 351"/>
              <a:gd name="T11" fmla="*/ 2259 h 2474"/>
              <a:gd name="T12" fmla="*/ 350 w 351"/>
              <a:gd name="T13" fmla="*/ 1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2474">
                <a:moveTo>
                  <a:pt x="0" y="0"/>
                </a:moveTo>
                <a:lnTo>
                  <a:pt x="3" y="2262"/>
                </a:lnTo>
                <a:cubicBezTo>
                  <a:pt x="3" y="2262"/>
                  <a:pt x="3" y="2278"/>
                  <a:pt x="3" y="2295"/>
                </a:cubicBezTo>
                <a:cubicBezTo>
                  <a:pt x="12" y="2355"/>
                  <a:pt x="22" y="2474"/>
                  <a:pt x="179" y="2473"/>
                </a:cubicBezTo>
                <a:cubicBezTo>
                  <a:pt x="336" y="2472"/>
                  <a:pt x="336" y="2361"/>
                  <a:pt x="350" y="2296"/>
                </a:cubicBezTo>
                <a:cubicBezTo>
                  <a:pt x="350" y="2277"/>
                  <a:pt x="351" y="2259"/>
                  <a:pt x="351" y="2259"/>
                </a:cubicBezTo>
                <a:lnTo>
                  <a:pt x="350" y="1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3CEA9A55-6ADB-4402-9FC7-18F25EB14759}"/>
              </a:ext>
            </a:extLst>
          </p:cNvPr>
          <p:cNvSpPr>
            <a:spLocks/>
          </p:cNvSpPr>
          <p:nvPr/>
        </p:nvSpPr>
        <p:spPr bwMode="auto">
          <a:xfrm>
            <a:off x="5760839" y="2777717"/>
            <a:ext cx="436163" cy="3086567"/>
          </a:xfrm>
          <a:custGeom>
            <a:avLst/>
            <a:gdLst>
              <a:gd name="T0" fmla="*/ 0 w 351"/>
              <a:gd name="T1" fmla="*/ 0 h 2474"/>
              <a:gd name="T2" fmla="*/ 3 w 351"/>
              <a:gd name="T3" fmla="*/ 2262 h 2474"/>
              <a:gd name="T4" fmla="*/ 3 w 351"/>
              <a:gd name="T5" fmla="*/ 2295 h 2474"/>
              <a:gd name="T6" fmla="*/ 179 w 351"/>
              <a:gd name="T7" fmla="*/ 2473 h 2474"/>
              <a:gd name="T8" fmla="*/ 350 w 351"/>
              <a:gd name="T9" fmla="*/ 2296 h 2474"/>
              <a:gd name="T10" fmla="*/ 351 w 351"/>
              <a:gd name="T11" fmla="*/ 2259 h 2474"/>
              <a:gd name="T12" fmla="*/ 350 w 351"/>
              <a:gd name="T13" fmla="*/ 1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2474">
                <a:moveTo>
                  <a:pt x="0" y="0"/>
                </a:moveTo>
                <a:lnTo>
                  <a:pt x="3" y="2262"/>
                </a:lnTo>
                <a:cubicBezTo>
                  <a:pt x="3" y="2262"/>
                  <a:pt x="3" y="2278"/>
                  <a:pt x="3" y="2295"/>
                </a:cubicBezTo>
                <a:cubicBezTo>
                  <a:pt x="12" y="2355"/>
                  <a:pt x="22" y="2474"/>
                  <a:pt x="179" y="2473"/>
                </a:cubicBezTo>
                <a:cubicBezTo>
                  <a:pt x="336" y="2472"/>
                  <a:pt x="336" y="2361"/>
                  <a:pt x="350" y="2296"/>
                </a:cubicBezTo>
                <a:cubicBezTo>
                  <a:pt x="350" y="2277"/>
                  <a:pt x="351" y="2259"/>
                  <a:pt x="351" y="2259"/>
                </a:cubicBezTo>
                <a:lnTo>
                  <a:pt x="350" y="1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C204FD75-674B-4844-93F1-55FF6FD920BD}"/>
              </a:ext>
            </a:extLst>
          </p:cNvPr>
          <p:cNvSpPr>
            <a:spLocks/>
          </p:cNvSpPr>
          <p:nvPr/>
        </p:nvSpPr>
        <p:spPr bwMode="auto">
          <a:xfrm>
            <a:off x="6378182" y="2777717"/>
            <a:ext cx="436161" cy="3086567"/>
          </a:xfrm>
          <a:custGeom>
            <a:avLst/>
            <a:gdLst>
              <a:gd name="T0" fmla="*/ 0 w 351"/>
              <a:gd name="T1" fmla="*/ 0 h 2474"/>
              <a:gd name="T2" fmla="*/ 3 w 351"/>
              <a:gd name="T3" fmla="*/ 2262 h 2474"/>
              <a:gd name="T4" fmla="*/ 3 w 351"/>
              <a:gd name="T5" fmla="*/ 2295 h 2474"/>
              <a:gd name="T6" fmla="*/ 179 w 351"/>
              <a:gd name="T7" fmla="*/ 2473 h 2474"/>
              <a:gd name="T8" fmla="*/ 350 w 351"/>
              <a:gd name="T9" fmla="*/ 2296 h 2474"/>
              <a:gd name="T10" fmla="*/ 351 w 351"/>
              <a:gd name="T11" fmla="*/ 2259 h 2474"/>
              <a:gd name="T12" fmla="*/ 350 w 351"/>
              <a:gd name="T13" fmla="*/ 1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2474">
                <a:moveTo>
                  <a:pt x="0" y="0"/>
                </a:moveTo>
                <a:lnTo>
                  <a:pt x="3" y="2262"/>
                </a:lnTo>
                <a:cubicBezTo>
                  <a:pt x="3" y="2262"/>
                  <a:pt x="3" y="2278"/>
                  <a:pt x="3" y="2295"/>
                </a:cubicBezTo>
                <a:cubicBezTo>
                  <a:pt x="12" y="2355"/>
                  <a:pt x="22" y="2474"/>
                  <a:pt x="179" y="2473"/>
                </a:cubicBezTo>
                <a:cubicBezTo>
                  <a:pt x="336" y="2472"/>
                  <a:pt x="336" y="2361"/>
                  <a:pt x="350" y="2296"/>
                </a:cubicBezTo>
                <a:cubicBezTo>
                  <a:pt x="350" y="2277"/>
                  <a:pt x="351" y="2259"/>
                  <a:pt x="351" y="2259"/>
                </a:cubicBezTo>
                <a:lnTo>
                  <a:pt x="350" y="1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FA51C356-91D3-474C-983E-4D79456E1435}"/>
              </a:ext>
            </a:extLst>
          </p:cNvPr>
          <p:cNvSpPr>
            <a:spLocks/>
          </p:cNvSpPr>
          <p:nvPr/>
        </p:nvSpPr>
        <p:spPr bwMode="auto">
          <a:xfrm>
            <a:off x="6995766" y="2771480"/>
            <a:ext cx="436163" cy="3086567"/>
          </a:xfrm>
          <a:custGeom>
            <a:avLst/>
            <a:gdLst>
              <a:gd name="T0" fmla="*/ 0 w 351"/>
              <a:gd name="T1" fmla="*/ 0 h 2474"/>
              <a:gd name="T2" fmla="*/ 3 w 351"/>
              <a:gd name="T3" fmla="*/ 2262 h 2474"/>
              <a:gd name="T4" fmla="*/ 3 w 351"/>
              <a:gd name="T5" fmla="*/ 2295 h 2474"/>
              <a:gd name="T6" fmla="*/ 179 w 351"/>
              <a:gd name="T7" fmla="*/ 2473 h 2474"/>
              <a:gd name="T8" fmla="*/ 350 w 351"/>
              <a:gd name="T9" fmla="*/ 2296 h 2474"/>
              <a:gd name="T10" fmla="*/ 351 w 351"/>
              <a:gd name="T11" fmla="*/ 2259 h 2474"/>
              <a:gd name="T12" fmla="*/ 350 w 351"/>
              <a:gd name="T13" fmla="*/ 1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2474">
                <a:moveTo>
                  <a:pt x="0" y="0"/>
                </a:moveTo>
                <a:lnTo>
                  <a:pt x="3" y="2262"/>
                </a:lnTo>
                <a:cubicBezTo>
                  <a:pt x="3" y="2262"/>
                  <a:pt x="3" y="2278"/>
                  <a:pt x="3" y="2295"/>
                </a:cubicBezTo>
                <a:cubicBezTo>
                  <a:pt x="12" y="2355"/>
                  <a:pt x="22" y="2474"/>
                  <a:pt x="179" y="2473"/>
                </a:cubicBezTo>
                <a:cubicBezTo>
                  <a:pt x="336" y="2472"/>
                  <a:pt x="336" y="2361"/>
                  <a:pt x="350" y="2296"/>
                </a:cubicBezTo>
                <a:cubicBezTo>
                  <a:pt x="350" y="2277"/>
                  <a:pt x="351" y="2259"/>
                  <a:pt x="351" y="2259"/>
                </a:cubicBezTo>
                <a:lnTo>
                  <a:pt x="350" y="1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16E89E83-2A81-4191-B430-A6D0E510770C}"/>
              </a:ext>
            </a:extLst>
          </p:cNvPr>
          <p:cNvSpPr>
            <a:spLocks/>
          </p:cNvSpPr>
          <p:nvPr/>
        </p:nvSpPr>
        <p:spPr bwMode="auto">
          <a:xfrm>
            <a:off x="7662470" y="2780834"/>
            <a:ext cx="433112" cy="3086569"/>
          </a:xfrm>
          <a:custGeom>
            <a:avLst/>
            <a:gdLst>
              <a:gd name="T0" fmla="*/ 0 w 351"/>
              <a:gd name="T1" fmla="*/ 0 h 2474"/>
              <a:gd name="T2" fmla="*/ 3 w 351"/>
              <a:gd name="T3" fmla="*/ 2262 h 2474"/>
              <a:gd name="T4" fmla="*/ 3 w 351"/>
              <a:gd name="T5" fmla="*/ 2295 h 2474"/>
              <a:gd name="T6" fmla="*/ 179 w 351"/>
              <a:gd name="T7" fmla="*/ 2473 h 2474"/>
              <a:gd name="T8" fmla="*/ 350 w 351"/>
              <a:gd name="T9" fmla="*/ 2296 h 2474"/>
              <a:gd name="T10" fmla="*/ 351 w 351"/>
              <a:gd name="T11" fmla="*/ 2259 h 2474"/>
              <a:gd name="T12" fmla="*/ 350 w 351"/>
              <a:gd name="T13" fmla="*/ 1 h 2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1" h="2474">
                <a:moveTo>
                  <a:pt x="0" y="0"/>
                </a:moveTo>
                <a:lnTo>
                  <a:pt x="3" y="2262"/>
                </a:lnTo>
                <a:cubicBezTo>
                  <a:pt x="3" y="2262"/>
                  <a:pt x="3" y="2278"/>
                  <a:pt x="3" y="2295"/>
                </a:cubicBezTo>
                <a:cubicBezTo>
                  <a:pt x="12" y="2355"/>
                  <a:pt x="22" y="2474"/>
                  <a:pt x="179" y="2473"/>
                </a:cubicBezTo>
                <a:cubicBezTo>
                  <a:pt x="336" y="2472"/>
                  <a:pt x="336" y="2361"/>
                  <a:pt x="350" y="2296"/>
                </a:cubicBezTo>
                <a:cubicBezTo>
                  <a:pt x="350" y="2277"/>
                  <a:pt x="351" y="2259"/>
                  <a:pt x="351" y="2259"/>
                </a:cubicBezTo>
                <a:lnTo>
                  <a:pt x="350" y="1"/>
                </a:ln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8" name="Group 55">
            <a:extLst>
              <a:ext uri="{FF2B5EF4-FFF2-40B4-BE49-F238E27FC236}">
                <a16:creationId xmlns:a16="http://schemas.microsoft.com/office/drawing/2014/main" id="{EB7D011A-7573-4011-9D98-60FD298B40F9}"/>
              </a:ext>
            </a:extLst>
          </p:cNvPr>
          <p:cNvGrpSpPr>
            <a:grpSpLocks/>
          </p:cNvGrpSpPr>
          <p:nvPr/>
        </p:nvGrpSpPr>
        <p:grpSpPr bwMode="auto">
          <a:xfrm>
            <a:off x="3249269" y="3523008"/>
            <a:ext cx="5611929" cy="2522767"/>
            <a:chOff x="2283" y="1495"/>
            <a:chExt cx="4522" cy="2022"/>
          </a:xfrm>
        </p:grpSpPr>
        <p:grpSp>
          <p:nvGrpSpPr>
            <p:cNvPr id="59" name="Group 56">
              <a:extLst>
                <a:ext uri="{FF2B5EF4-FFF2-40B4-BE49-F238E27FC236}">
                  <a16:creationId xmlns:a16="http://schemas.microsoft.com/office/drawing/2014/main" id="{5FCD1394-EE3C-47ED-B687-43781837BB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3" y="1495"/>
              <a:ext cx="4041" cy="1970"/>
              <a:chOff x="2523" y="1495"/>
              <a:chExt cx="4041" cy="1970"/>
            </a:xfrm>
          </p:grpSpPr>
          <p:grpSp>
            <p:nvGrpSpPr>
              <p:cNvPr id="63" name="Group 57">
                <a:extLst>
                  <a:ext uri="{FF2B5EF4-FFF2-40B4-BE49-F238E27FC236}">
                    <a16:creationId xmlns:a16="http://schemas.microsoft.com/office/drawing/2014/main" id="{47217BC5-9096-40C9-A779-AF081D6226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54" y="1495"/>
                <a:ext cx="210" cy="1970"/>
                <a:chOff x="5220" y="1495"/>
                <a:chExt cx="210" cy="1970"/>
              </a:xfrm>
            </p:grpSpPr>
            <p:sp>
              <p:nvSpPr>
                <p:cNvPr id="67" name="AutoShape 58">
                  <a:extLst>
                    <a:ext uri="{FF2B5EF4-FFF2-40B4-BE49-F238E27FC236}">
                      <a16:creationId xmlns:a16="http://schemas.microsoft.com/office/drawing/2014/main" id="{2880547E-E33B-4A19-809E-2F50593F8E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7" y="1495"/>
                  <a:ext cx="93" cy="197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8" name="Rectangle 59">
                  <a:extLst>
                    <a:ext uri="{FF2B5EF4-FFF2-40B4-BE49-F238E27FC236}">
                      <a16:creationId xmlns:a16="http://schemas.microsoft.com/office/drawing/2014/main" id="{EAF3EA25-429A-4CFD-B5F5-640EE3C92C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0" y="1564"/>
                  <a:ext cx="210" cy="71"/>
                </a:xfrm>
                <a:prstGeom prst="rect">
                  <a:avLst/>
                </a:prstGeom>
                <a:pattFill prst="dkVert">
                  <a:fgClr>
                    <a:srgbClr val="000000"/>
                  </a:fgClr>
                  <a:bgClr>
                    <a:srgbClr val="FFFFFF"/>
                  </a:bgClr>
                </a:patt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64" name="Group 60">
                <a:extLst>
                  <a:ext uri="{FF2B5EF4-FFF2-40B4-BE49-F238E27FC236}">
                    <a16:creationId xmlns:a16="http://schemas.microsoft.com/office/drawing/2014/main" id="{214C5B20-FB2C-4D4C-B422-87297285BB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3" y="1495"/>
                <a:ext cx="210" cy="1970"/>
                <a:chOff x="2523" y="1495"/>
                <a:chExt cx="210" cy="1970"/>
              </a:xfrm>
            </p:grpSpPr>
            <p:sp>
              <p:nvSpPr>
                <p:cNvPr id="65" name="AutoShape 61">
                  <a:extLst>
                    <a:ext uri="{FF2B5EF4-FFF2-40B4-BE49-F238E27FC236}">
                      <a16:creationId xmlns:a16="http://schemas.microsoft.com/office/drawing/2014/main" id="{5C9103E4-50BE-42AF-813D-7F3CCC640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84" y="1495"/>
                  <a:ext cx="93" cy="197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6" name="Rectangle 62">
                  <a:extLst>
                    <a:ext uri="{FF2B5EF4-FFF2-40B4-BE49-F238E27FC236}">
                      <a16:creationId xmlns:a16="http://schemas.microsoft.com/office/drawing/2014/main" id="{9B7FC061-F958-4EB0-96EA-7EE07C259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23" y="1564"/>
                  <a:ext cx="210" cy="71"/>
                </a:xfrm>
                <a:prstGeom prst="rect">
                  <a:avLst/>
                </a:prstGeom>
                <a:pattFill prst="dkVert">
                  <a:fgClr>
                    <a:srgbClr val="000000"/>
                  </a:fgClr>
                  <a:bgClr>
                    <a:srgbClr val="FFFFFF"/>
                  </a:bgClr>
                </a:pattFill>
                <a:ln w="317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60" name="Group 63">
              <a:extLst>
                <a:ext uri="{FF2B5EF4-FFF2-40B4-BE49-F238E27FC236}">
                  <a16:creationId xmlns:a16="http://schemas.microsoft.com/office/drawing/2014/main" id="{93FD9F2D-B9C8-4371-A7D9-38B20B641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3" y="1635"/>
              <a:ext cx="4522" cy="1882"/>
              <a:chOff x="2283" y="1635"/>
              <a:chExt cx="3363" cy="1882"/>
            </a:xfrm>
          </p:grpSpPr>
          <p:sp>
            <p:nvSpPr>
              <p:cNvPr id="61" name="Rectangle 64">
                <a:extLst>
                  <a:ext uri="{FF2B5EF4-FFF2-40B4-BE49-F238E27FC236}">
                    <a16:creationId xmlns:a16="http://schemas.microsoft.com/office/drawing/2014/main" id="{990C3D42-0A3B-4275-94BA-A5CB9CFF9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3376"/>
                <a:ext cx="3363" cy="141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Rectangle 65">
                <a:extLst>
                  <a:ext uri="{FF2B5EF4-FFF2-40B4-BE49-F238E27FC236}">
                    <a16:creationId xmlns:a16="http://schemas.microsoft.com/office/drawing/2014/main" id="{D6B8566D-7A26-4100-9F5E-876B29294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3" y="1635"/>
                <a:ext cx="3363" cy="71"/>
              </a:xfrm>
              <a:prstGeom prst="rect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317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05C0DE03-B085-44EC-87ED-789628AFF3F0}"/>
              </a:ext>
            </a:extLst>
          </p:cNvPr>
          <p:cNvCxnSpPr>
            <a:cxnSpLocks/>
          </p:cNvCxnSpPr>
          <p:nvPr/>
        </p:nvCxnSpPr>
        <p:spPr>
          <a:xfrm>
            <a:off x="7662470" y="5429840"/>
            <a:ext cx="4331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45DB5773-CE28-4AA0-8D03-C0B347BEBA21}"/>
              </a:ext>
            </a:extLst>
          </p:cNvPr>
          <p:cNvCxnSpPr>
            <a:cxnSpLocks/>
          </p:cNvCxnSpPr>
          <p:nvPr/>
        </p:nvCxnSpPr>
        <p:spPr>
          <a:xfrm>
            <a:off x="6998817" y="5431412"/>
            <a:ext cx="4331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99165A8F-7AA0-42AF-BBB5-980ACC4DEA5F}"/>
              </a:ext>
            </a:extLst>
          </p:cNvPr>
          <p:cNvCxnSpPr>
            <a:cxnSpLocks/>
          </p:cNvCxnSpPr>
          <p:nvPr/>
        </p:nvCxnSpPr>
        <p:spPr>
          <a:xfrm>
            <a:off x="6378182" y="5442411"/>
            <a:ext cx="4331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C852F21E-C386-4F15-B3AC-9B579F56D5E4}"/>
              </a:ext>
            </a:extLst>
          </p:cNvPr>
          <p:cNvCxnSpPr>
            <a:cxnSpLocks/>
          </p:cNvCxnSpPr>
          <p:nvPr/>
        </p:nvCxnSpPr>
        <p:spPr>
          <a:xfrm>
            <a:off x="5760839" y="5442411"/>
            <a:ext cx="4331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CDD6DB6E-F257-4571-8D52-CD5FF09871D5}"/>
              </a:ext>
            </a:extLst>
          </p:cNvPr>
          <p:cNvCxnSpPr>
            <a:cxnSpLocks/>
          </p:cNvCxnSpPr>
          <p:nvPr/>
        </p:nvCxnSpPr>
        <p:spPr>
          <a:xfrm>
            <a:off x="5177620" y="5442411"/>
            <a:ext cx="4331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E4C03A20-0A69-429C-BB56-49555EAFD5F1}"/>
              </a:ext>
            </a:extLst>
          </p:cNvPr>
          <p:cNvCxnSpPr>
            <a:cxnSpLocks/>
          </p:cNvCxnSpPr>
          <p:nvPr/>
        </p:nvCxnSpPr>
        <p:spPr>
          <a:xfrm>
            <a:off x="4538872" y="5442411"/>
            <a:ext cx="4331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2ADAC9C3-A501-4CDA-89D4-17862180A4EC}"/>
              </a:ext>
            </a:extLst>
          </p:cNvPr>
          <p:cNvCxnSpPr>
            <a:cxnSpLocks/>
          </p:cNvCxnSpPr>
          <p:nvPr/>
        </p:nvCxnSpPr>
        <p:spPr>
          <a:xfrm>
            <a:off x="3927389" y="5447127"/>
            <a:ext cx="43311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FA58CC3B-D41F-43D8-82AC-971B7858BB6C}"/>
              </a:ext>
            </a:extLst>
          </p:cNvPr>
          <p:cNvCxnSpPr>
            <a:cxnSpLocks/>
          </p:cNvCxnSpPr>
          <p:nvPr/>
        </p:nvCxnSpPr>
        <p:spPr>
          <a:xfrm>
            <a:off x="4140480" y="2403835"/>
            <a:ext cx="0" cy="324753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411BC208-D228-4053-89EA-E4B2027A975B}"/>
              </a:ext>
            </a:extLst>
          </p:cNvPr>
          <p:cNvCxnSpPr>
            <a:cxnSpLocks/>
          </p:cNvCxnSpPr>
          <p:nvPr/>
        </p:nvCxnSpPr>
        <p:spPr>
          <a:xfrm>
            <a:off x="4745366" y="2403835"/>
            <a:ext cx="0" cy="324753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68B0E06F-6703-4B01-9D40-ACCD4CD5825E}"/>
              </a:ext>
            </a:extLst>
          </p:cNvPr>
          <p:cNvCxnSpPr>
            <a:cxnSpLocks/>
          </p:cNvCxnSpPr>
          <p:nvPr/>
        </p:nvCxnSpPr>
        <p:spPr>
          <a:xfrm>
            <a:off x="5386390" y="2403835"/>
            <a:ext cx="0" cy="324753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A03DC2A3-607C-42F4-9570-5336A48575D7}"/>
              </a:ext>
            </a:extLst>
          </p:cNvPr>
          <p:cNvCxnSpPr>
            <a:cxnSpLocks/>
          </p:cNvCxnSpPr>
          <p:nvPr/>
        </p:nvCxnSpPr>
        <p:spPr>
          <a:xfrm>
            <a:off x="5972423" y="2403835"/>
            <a:ext cx="0" cy="324753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FF778580-A3BD-45CA-84A5-9C0A4AD3EFAA}"/>
              </a:ext>
            </a:extLst>
          </p:cNvPr>
          <p:cNvCxnSpPr>
            <a:cxnSpLocks/>
          </p:cNvCxnSpPr>
          <p:nvPr/>
        </p:nvCxnSpPr>
        <p:spPr>
          <a:xfrm>
            <a:off x="6586736" y="2403835"/>
            <a:ext cx="0" cy="324753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FAC02B47-AC77-4083-8A39-8AB1E5F9C35F}"/>
              </a:ext>
            </a:extLst>
          </p:cNvPr>
          <p:cNvCxnSpPr>
            <a:cxnSpLocks/>
          </p:cNvCxnSpPr>
          <p:nvPr/>
        </p:nvCxnSpPr>
        <p:spPr>
          <a:xfrm>
            <a:off x="7219903" y="2403835"/>
            <a:ext cx="0" cy="324753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F86F4958-6F42-4767-A249-C93E676B299B}"/>
              </a:ext>
            </a:extLst>
          </p:cNvPr>
          <p:cNvCxnSpPr>
            <a:cxnSpLocks/>
          </p:cNvCxnSpPr>
          <p:nvPr/>
        </p:nvCxnSpPr>
        <p:spPr>
          <a:xfrm>
            <a:off x="7890778" y="2403835"/>
            <a:ext cx="0" cy="324753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638CDB3A-B8B8-4A1C-A697-D401C9BCD010}"/>
              </a:ext>
            </a:extLst>
          </p:cNvPr>
          <p:cNvCxnSpPr>
            <a:cxnSpLocks/>
          </p:cNvCxnSpPr>
          <p:nvPr/>
        </p:nvCxnSpPr>
        <p:spPr>
          <a:xfrm flipH="1">
            <a:off x="4140480" y="2403835"/>
            <a:ext cx="6184355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Image 93">
            <a:extLst>
              <a:ext uri="{FF2B5EF4-FFF2-40B4-BE49-F238E27FC236}">
                <a16:creationId xmlns:a16="http://schemas.microsoft.com/office/drawing/2014/main" id="{ED88ED3A-1259-4255-B0E1-A689034AE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524" y="340788"/>
            <a:ext cx="2312919" cy="1806647"/>
          </a:xfrm>
          <a:prstGeom prst="rect">
            <a:avLst/>
          </a:prstGeom>
        </p:spPr>
      </p:pic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E59BEA1A-5D72-4A96-A519-4B5E9DBF868C}"/>
              </a:ext>
            </a:extLst>
          </p:cNvPr>
          <p:cNvCxnSpPr>
            <a:cxnSpLocks/>
          </p:cNvCxnSpPr>
          <p:nvPr/>
        </p:nvCxnSpPr>
        <p:spPr>
          <a:xfrm>
            <a:off x="10326840" y="2147435"/>
            <a:ext cx="0" cy="2564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>
            <a:extLst>
              <a:ext uri="{FF2B5EF4-FFF2-40B4-BE49-F238E27FC236}">
                <a16:creationId xmlns:a16="http://schemas.microsoft.com/office/drawing/2014/main" id="{688F2FCA-33F3-490D-9580-D9B851FEB459}"/>
              </a:ext>
            </a:extLst>
          </p:cNvPr>
          <p:cNvSpPr txBox="1"/>
          <p:nvPr/>
        </p:nvSpPr>
        <p:spPr>
          <a:xfrm>
            <a:off x="4791147" y="1883181"/>
            <a:ext cx="250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thermocouples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97FE368D-0213-4FFC-A3A5-6E383B4695D9}"/>
              </a:ext>
            </a:extLst>
          </p:cNvPr>
          <p:cNvSpPr txBox="1"/>
          <p:nvPr/>
        </p:nvSpPr>
        <p:spPr>
          <a:xfrm>
            <a:off x="118033" y="4464733"/>
            <a:ext cx="355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Mélanges acide sébacique et acide adipique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17B65943-03E2-4652-86DD-4084803A146E}"/>
              </a:ext>
            </a:extLst>
          </p:cNvPr>
          <p:cNvSpPr txBox="1"/>
          <p:nvPr/>
        </p:nvSpPr>
        <p:spPr>
          <a:xfrm>
            <a:off x="981600" y="505043"/>
            <a:ext cx="955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Acquisition de courbes de refroidissement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BEBE97AD-115C-481B-833B-900D26A15FC6}"/>
              </a:ext>
            </a:extLst>
          </p:cNvPr>
          <p:cNvSpPr txBox="1"/>
          <p:nvPr/>
        </p:nvSpPr>
        <p:spPr>
          <a:xfrm>
            <a:off x="9942045" y="4295067"/>
            <a:ext cx="1598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Décapeur thermique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261A768-F691-4FBC-90BB-5D057D9375B6}"/>
              </a:ext>
            </a:extLst>
          </p:cNvPr>
          <p:cNvSpPr txBox="1"/>
          <p:nvPr/>
        </p:nvSpPr>
        <p:spPr>
          <a:xfrm>
            <a:off x="707661" y="2676793"/>
            <a:ext cx="2740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Tubes double paroi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1029133-FDAB-49D9-BA3F-777DEFF1EF6A}"/>
              </a:ext>
            </a:extLst>
          </p:cNvPr>
          <p:cNvCxnSpPr>
            <a:cxnSpLocks/>
          </p:cNvCxnSpPr>
          <p:nvPr/>
        </p:nvCxnSpPr>
        <p:spPr>
          <a:xfrm>
            <a:off x="3256515" y="2948883"/>
            <a:ext cx="646140" cy="21143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075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1EF43E3-CCB1-4111-8182-8FF95BBB7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16" y="1430388"/>
            <a:ext cx="7993367" cy="51165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1E9CD43-84AE-4AE4-910B-5DD688670F70}"/>
              </a:ext>
            </a:extLst>
          </p:cNvPr>
          <p:cNvSpPr txBox="1"/>
          <p:nvPr/>
        </p:nvSpPr>
        <p:spPr>
          <a:xfrm>
            <a:off x="3970861" y="561604"/>
            <a:ext cx="425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Salage des routes en hiver</a:t>
            </a:r>
          </a:p>
        </p:txBody>
      </p:sp>
    </p:spTree>
    <p:extLst>
      <p:ext uri="{BB962C8B-B14F-4D97-AF65-F5344CB8AC3E}">
        <p14:creationId xmlns:p14="http://schemas.microsoft.com/office/powerpoint/2010/main" val="2356099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D018E05B-EA51-4347-B278-FAE1226C824F}"/>
              </a:ext>
            </a:extLst>
          </p:cNvPr>
          <p:cNvSpPr txBox="1"/>
          <p:nvPr/>
        </p:nvSpPr>
        <p:spPr>
          <a:xfrm>
            <a:off x="2818915" y="420694"/>
            <a:ext cx="7022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Diagramme partiel eau – chlorure de sodium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FD36A2C-34C8-445E-B3DD-17B664C05B10}"/>
              </a:ext>
            </a:extLst>
          </p:cNvPr>
          <p:cNvGrpSpPr/>
          <p:nvPr/>
        </p:nvGrpSpPr>
        <p:grpSpPr>
          <a:xfrm>
            <a:off x="2642619" y="1171526"/>
            <a:ext cx="6750488" cy="5438775"/>
            <a:chOff x="2667786" y="1171526"/>
            <a:chExt cx="6750488" cy="5438775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3420D75D-4481-441C-B3A3-DDC9E2BC1BDD}"/>
                </a:ext>
              </a:extLst>
            </p:cNvPr>
            <p:cNvGrpSpPr/>
            <p:nvPr/>
          </p:nvGrpSpPr>
          <p:grpSpPr>
            <a:xfrm>
              <a:off x="2667786" y="1171526"/>
              <a:ext cx="6705600" cy="5438775"/>
              <a:chOff x="2507530" y="1312928"/>
              <a:chExt cx="6705600" cy="5438775"/>
            </a:xfrm>
          </p:grpSpPr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3BE05C0E-D9ED-4FF6-8698-DDD6DCD9119D}"/>
                  </a:ext>
                </a:extLst>
              </p:cNvPr>
              <p:cNvGrpSpPr/>
              <p:nvPr/>
            </p:nvGrpSpPr>
            <p:grpSpPr>
              <a:xfrm>
                <a:off x="2507530" y="1312928"/>
                <a:ext cx="6705600" cy="5438775"/>
                <a:chOff x="2507530" y="1312928"/>
                <a:chExt cx="6705600" cy="5438775"/>
              </a:xfrm>
            </p:grpSpPr>
            <p:pic>
              <p:nvPicPr>
                <p:cNvPr id="5" name="Image 4">
                  <a:extLst>
                    <a:ext uri="{FF2B5EF4-FFF2-40B4-BE49-F238E27FC236}">
                      <a16:creationId xmlns:a16="http://schemas.microsoft.com/office/drawing/2014/main" id="{7CADCC80-2D1D-4E09-9C2F-CF5EE6BF7A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507530" y="1312928"/>
                  <a:ext cx="6705600" cy="5438775"/>
                </a:xfrm>
                <a:prstGeom prst="rect">
                  <a:avLst/>
                </a:prstGeom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459B7FD-469A-4F6F-B6CE-3C37A5CCF9B0}"/>
                    </a:ext>
                  </a:extLst>
                </p:cNvPr>
                <p:cNvSpPr/>
                <p:nvPr/>
              </p:nvSpPr>
              <p:spPr>
                <a:xfrm>
                  <a:off x="3289338" y="3285537"/>
                  <a:ext cx="798781" cy="5086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80B81C6-FABB-4D55-8C38-B37F161D22BD}"/>
                    </a:ext>
                  </a:extLst>
                </p:cNvPr>
                <p:cNvSpPr/>
                <p:nvPr/>
              </p:nvSpPr>
              <p:spPr>
                <a:xfrm>
                  <a:off x="3572759" y="2574177"/>
                  <a:ext cx="557754" cy="5086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24773DB-A0EE-4907-A1A6-AEFE912FAA70}"/>
                    </a:ext>
                  </a:extLst>
                </p:cNvPr>
                <p:cNvSpPr/>
                <p:nvPr/>
              </p:nvSpPr>
              <p:spPr>
                <a:xfrm rot="2948522">
                  <a:off x="5093269" y="2506618"/>
                  <a:ext cx="435205" cy="3784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7B13F76-3F83-4E1C-831E-A5A0C5EC45A3}"/>
                    </a:ext>
                  </a:extLst>
                </p:cNvPr>
                <p:cNvSpPr/>
                <p:nvPr/>
              </p:nvSpPr>
              <p:spPr>
                <a:xfrm rot="2948522">
                  <a:off x="4980486" y="2824927"/>
                  <a:ext cx="112790" cy="2549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69EC346-FA95-4C80-B8E6-F80983D256B4}"/>
                  </a:ext>
                </a:extLst>
              </p:cNvPr>
              <p:cNvSpPr/>
              <p:nvPr/>
            </p:nvSpPr>
            <p:spPr>
              <a:xfrm>
                <a:off x="4962073" y="6192209"/>
                <a:ext cx="3192106" cy="4901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9867C6-C270-4DE4-AF8A-1BD4E462A6A4}"/>
                  </a:ext>
                </a:extLst>
              </p:cNvPr>
              <p:cNvSpPr/>
              <p:nvPr/>
            </p:nvSpPr>
            <p:spPr>
              <a:xfrm>
                <a:off x="7819966" y="6261509"/>
                <a:ext cx="1210906" cy="4901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EFE80BCA-4468-4886-BB2A-45E971406EF0}"/>
                    </a:ext>
                  </a:extLst>
                </p:cNvPr>
                <p:cNvSpPr txBox="1"/>
                <p:nvPr/>
              </p:nvSpPr>
              <p:spPr>
                <a:xfrm>
                  <a:off x="8585675" y="5773808"/>
                  <a:ext cx="83259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𝑁𝑎𝐶𝑙</m:t>
                            </m:r>
                          </m:sub>
                        </m:sSub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4" name="ZoneTexte 3">
                  <a:extLst>
                    <a:ext uri="{FF2B5EF4-FFF2-40B4-BE49-F238E27FC236}">
                      <a16:creationId xmlns:a16="http://schemas.microsoft.com/office/drawing/2014/main" id="{EFE80BCA-4468-4886-BB2A-45E971406E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5675" y="5773808"/>
                  <a:ext cx="83259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380" r="-2190" b="-1475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AD246461-300D-4CEC-A2DD-BDA7C65A19DF}"/>
                    </a:ext>
                  </a:extLst>
                </p:cNvPr>
                <p:cNvSpPr txBox="1"/>
                <p:nvPr/>
              </p:nvSpPr>
              <p:spPr>
                <a:xfrm>
                  <a:off x="6129786" y="5998986"/>
                  <a:ext cx="6412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,23</m:t>
                        </m:r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AD246461-300D-4CEC-A2DD-BDA7C65A19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9786" y="5998986"/>
                  <a:ext cx="64120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377" r="-11321" b="-655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DA0410-E21B-4618-AD94-D49E0AC90867}"/>
                </a:ext>
              </a:extLst>
            </p:cNvPr>
            <p:cNvSpPr/>
            <p:nvPr/>
          </p:nvSpPr>
          <p:spPr>
            <a:xfrm>
              <a:off x="4389807" y="3484951"/>
              <a:ext cx="1348033" cy="379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3DEB1F-89A0-49BB-8E86-B54E5EC18166}"/>
                </a:ext>
              </a:extLst>
            </p:cNvPr>
            <p:cNvSpPr/>
            <p:nvPr/>
          </p:nvSpPr>
          <p:spPr>
            <a:xfrm>
              <a:off x="4661134" y="3062535"/>
              <a:ext cx="765216" cy="379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034266-B6E2-424E-8D3F-9ADB7C4BDA40}"/>
                </a:ext>
              </a:extLst>
            </p:cNvPr>
            <p:cNvSpPr/>
            <p:nvPr/>
          </p:nvSpPr>
          <p:spPr>
            <a:xfrm>
              <a:off x="5869754" y="3120914"/>
              <a:ext cx="765216" cy="379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3A39F4-15B1-421E-81EC-214EC7BDD00C}"/>
                </a:ext>
              </a:extLst>
            </p:cNvPr>
            <p:cNvSpPr/>
            <p:nvPr/>
          </p:nvSpPr>
          <p:spPr>
            <a:xfrm>
              <a:off x="6022154" y="3273314"/>
              <a:ext cx="765216" cy="379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C851324-2815-4549-BEAC-BE73D9E8F430}"/>
              </a:ext>
            </a:extLst>
          </p:cNvPr>
          <p:cNvSpPr/>
          <p:nvPr/>
        </p:nvSpPr>
        <p:spPr>
          <a:xfrm>
            <a:off x="2903456" y="4521538"/>
            <a:ext cx="1319752" cy="508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52E84BC-9EDC-4CBA-ACF0-3E2F6713A134}"/>
                  </a:ext>
                </a:extLst>
              </p:cNvPr>
              <p:cNvSpPr txBox="1"/>
              <p:nvPr/>
            </p:nvSpPr>
            <p:spPr>
              <a:xfrm>
                <a:off x="3291769" y="4519749"/>
                <a:ext cx="993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−21 °</m:t>
                      </m:r>
                      <m:r>
                        <m:rPr>
                          <m:sty m:val="p"/>
                        </m:rPr>
                        <a:rPr lang="fr-FR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52E84BC-9EDC-4CBA-ACF0-3E2F6713A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769" y="4519749"/>
                <a:ext cx="993862" cy="369332"/>
              </a:xfrm>
              <a:prstGeom prst="rect">
                <a:avLst/>
              </a:prstGeom>
              <a:blipFill>
                <a:blip r:embed="rId5"/>
                <a:stretch>
                  <a:fillRect l="-1840" r="-7362"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567C578-4531-4514-8A93-B1BC722B5213}"/>
                  </a:ext>
                </a:extLst>
              </p:cNvPr>
              <p:cNvSpPr txBox="1"/>
              <p:nvPr/>
            </p:nvSpPr>
            <p:spPr>
              <a:xfrm>
                <a:off x="3638780" y="3273314"/>
                <a:ext cx="621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𝒆𝒙𝒕</m:t>
                          </m:r>
                        </m:sub>
                      </m:sSub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7567C578-4531-4514-8A93-B1BC722B5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780" y="3273314"/>
                <a:ext cx="621902" cy="369332"/>
              </a:xfrm>
              <a:prstGeom prst="rect">
                <a:avLst/>
              </a:prstGeom>
              <a:blipFill>
                <a:blip r:embed="rId6"/>
                <a:stretch>
                  <a:fillRect l="-11765" r="-3922" b="-131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03A406A-B0E3-4237-B5C9-00691476A25B}"/>
              </a:ext>
            </a:extLst>
          </p:cNvPr>
          <p:cNvSpPr/>
          <p:nvPr/>
        </p:nvSpPr>
        <p:spPr>
          <a:xfrm>
            <a:off x="4311002" y="2635527"/>
            <a:ext cx="849497" cy="508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8AA9D77D-ECE4-441B-890D-1878645C6B80}"/>
              </a:ext>
            </a:extLst>
          </p:cNvPr>
          <p:cNvCxnSpPr/>
          <p:nvPr/>
        </p:nvCxnSpPr>
        <p:spPr>
          <a:xfrm>
            <a:off x="4347237" y="3460208"/>
            <a:ext cx="1384184" cy="0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504C9B0B-FBB6-46AE-8EBE-E726E8932B3F}"/>
              </a:ext>
            </a:extLst>
          </p:cNvPr>
          <p:cNvCxnSpPr>
            <a:cxnSpLocks/>
          </p:cNvCxnSpPr>
          <p:nvPr/>
        </p:nvCxnSpPr>
        <p:spPr>
          <a:xfrm flipV="1">
            <a:off x="5769203" y="3502604"/>
            <a:ext cx="0" cy="2446443"/>
          </a:xfrm>
          <a:prstGeom prst="line">
            <a:avLst/>
          </a:prstGeom>
          <a:ln w="444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615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3B44C3-E3A5-4E43-B6E8-7A8E5B7B2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09" y="738231"/>
            <a:ext cx="3181101" cy="212073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42EC84-47AB-4FC0-A376-599C89D376E0}"/>
              </a:ext>
            </a:extLst>
          </p:cNvPr>
          <p:cNvSpPr txBox="1"/>
          <p:nvPr/>
        </p:nvSpPr>
        <p:spPr>
          <a:xfrm>
            <a:off x="7989059" y="3103001"/>
            <a:ext cx="175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Aluminium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B7E2581-F6CF-4FCB-8EAA-B086D6014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24" y="679508"/>
            <a:ext cx="2639018" cy="2120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A15EFB6-D7D0-4458-9F7F-10A60AA24B5B}"/>
                  </a:ext>
                </a:extLst>
              </p:cNvPr>
              <p:cNvSpPr txBox="1"/>
              <p:nvPr/>
            </p:nvSpPr>
            <p:spPr>
              <a:xfrm>
                <a:off x="1925624" y="2859613"/>
                <a:ext cx="36111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Minerai de bauxite, contient de l’alumine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Al</m:t>
                        </m:r>
                      </m:e>
                      <m:sub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fr-FR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A15EFB6-D7D0-4458-9F7F-10A60AA24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624" y="2859613"/>
                <a:ext cx="3611112" cy="830997"/>
              </a:xfrm>
              <a:prstGeom prst="rect">
                <a:avLst/>
              </a:prstGeom>
              <a:blipFill>
                <a:blip r:embed="rId4"/>
                <a:stretch>
                  <a:fillRect l="-2703" t="-5882" b="-16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68B8B77F-2326-43D0-822B-76BD14C14F41}"/>
              </a:ext>
            </a:extLst>
          </p:cNvPr>
          <p:cNvSpPr txBox="1"/>
          <p:nvPr/>
        </p:nvSpPr>
        <p:spPr>
          <a:xfrm>
            <a:off x="3243743" y="4970503"/>
            <a:ext cx="5704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au 12">
                <a:extLst>
                  <a:ext uri="{FF2B5EF4-FFF2-40B4-BE49-F238E27FC236}">
                    <a16:creationId xmlns:a16="http://schemas.microsoft.com/office/drawing/2014/main" id="{EEBB2682-E38D-403E-8C0D-9DAF66BF47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0342474"/>
                  </p:ext>
                </p:extLst>
              </p:nvPr>
            </p:nvGraphicFramePr>
            <p:xfrm>
              <a:off x="1611743" y="4487484"/>
              <a:ext cx="925200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6421">
                      <a:extLst>
                        <a:ext uri="{9D8B030D-6E8A-4147-A177-3AD203B41FA5}">
                          <a16:colId xmlns:a16="http://schemas.microsoft.com/office/drawing/2014/main" val="938724443"/>
                        </a:ext>
                      </a:extLst>
                    </a:gridCol>
                    <a:gridCol w="4465579">
                      <a:extLst>
                        <a:ext uri="{9D8B030D-6E8A-4147-A177-3AD203B41FA5}">
                          <a16:colId xmlns:a16="http://schemas.microsoft.com/office/drawing/2014/main" val="28130622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/>
                            <a:t>Mélanges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/>
                            <a:t>Liquide à partir d’une température 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896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dirty="0"/>
                            <a:t>Alumine pur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2050°C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59115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dirty="0"/>
                            <a:t>Alumine + cryolithe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𝑁𝑎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𝐴𝑙</m:t>
                              </m:r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fr-FR" sz="2000" dirty="0"/>
                            <a:t> (80% environ)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960°C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2953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au 12">
                <a:extLst>
                  <a:ext uri="{FF2B5EF4-FFF2-40B4-BE49-F238E27FC236}">
                    <a16:creationId xmlns:a16="http://schemas.microsoft.com/office/drawing/2014/main" id="{EEBB2682-E38D-403E-8C0D-9DAF66BF47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0342474"/>
                  </p:ext>
                </p:extLst>
              </p:nvPr>
            </p:nvGraphicFramePr>
            <p:xfrm>
              <a:off x="1611743" y="4487484"/>
              <a:ext cx="925200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786421">
                      <a:extLst>
                        <a:ext uri="{9D8B030D-6E8A-4147-A177-3AD203B41FA5}">
                          <a16:colId xmlns:a16="http://schemas.microsoft.com/office/drawing/2014/main" val="938724443"/>
                        </a:ext>
                      </a:extLst>
                    </a:gridCol>
                    <a:gridCol w="4465579">
                      <a:extLst>
                        <a:ext uri="{9D8B030D-6E8A-4147-A177-3AD203B41FA5}">
                          <a16:colId xmlns:a16="http://schemas.microsoft.com/office/drawing/2014/main" val="281306228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/>
                            <a:t>Mélanges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dirty="0"/>
                            <a:t>Liquide à partir d’une température de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89631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2000" dirty="0"/>
                            <a:t>Alumine pur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2050°C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5911509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5"/>
                          <a:stretch>
                            <a:fillRect l="-127" t="-209231" r="-93511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dirty="0"/>
                            <a:t>960°C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29531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3964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8D3CAC-5733-44CC-89B2-7AC0EACF2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522" y="1451295"/>
            <a:ext cx="4860956" cy="43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12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35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>
            <a:extLst>
              <a:ext uri="{FF2B5EF4-FFF2-40B4-BE49-F238E27FC236}">
                <a16:creationId xmlns:a16="http://schemas.microsoft.com/office/drawing/2014/main" id="{BBA3E727-15C0-436F-B0BE-153493A18FD9}"/>
              </a:ext>
            </a:extLst>
          </p:cNvPr>
          <p:cNvGrpSpPr/>
          <p:nvPr/>
        </p:nvGrpSpPr>
        <p:grpSpPr>
          <a:xfrm>
            <a:off x="3518795" y="751058"/>
            <a:ext cx="5323926" cy="5150156"/>
            <a:chOff x="3631918" y="1103700"/>
            <a:chExt cx="5323926" cy="5150156"/>
          </a:xfrm>
        </p:grpSpPr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6B19D920-BFBE-4607-BD11-CCEFFFD1BA77}"/>
                </a:ext>
              </a:extLst>
            </p:cNvPr>
            <p:cNvGrpSpPr/>
            <p:nvPr/>
          </p:nvGrpSpPr>
          <p:grpSpPr>
            <a:xfrm>
              <a:off x="3631918" y="1103700"/>
              <a:ext cx="5323926" cy="5150156"/>
              <a:chOff x="3631918" y="1103700"/>
              <a:chExt cx="5323926" cy="5150156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04F16A10-7A3C-4891-B3B3-ACDC0D8F1A52}"/>
                  </a:ext>
                </a:extLst>
              </p:cNvPr>
              <p:cNvGrpSpPr/>
              <p:nvPr/>
            </p:nvGrpSpPr>
            <p:grpSpPr>
              <a:xfrm>
                <a:off x="3631918" y="1103700"/>
                <a:ext cx="5323926" cy="5150156"/>
                <a:chOff x="3650775" y="1103700"/>
                <a:chExt cx="5323926" cy="5150156"/>
              </a:xfrm>
            </p:grpSpPr>
            <p:grpSp>
              <p:nvGrpSpPr>
                <p:cNvPr id="21" name="Groupe 20">
                  <a:extLst>
                    <a:ext uri="{FF2B5EF4-FFF2-40B4-BE49-F238E27FC236}">
                      <a16:creationId xmlns:a16="http://schemas.microsoft.com/office/drawing/2014/main" id="{ABD6ACA7-46B3-4CDC-B7C5-2BB1A4740FBA}"/>
                    </a:ext>
                  </a:extLst>
                </p:cNvPr>
                <p:cNvGrpSpPr/>
                <p:nvPr/>
              </p:nvGrpSpPr>
              <p:grpSpPr>
                <a:xfrm>
                  <a:off x="3650775" y="1103700"/>
                  <a:ext cx="5286375" cy="5143500"/>
                  <a:chOff x="3650775" y="1103700"/>
                  <a:chExt cx="5286375" cy="5143500"/>
                </a:xfrm>
              </p:grpSpPr>
              <p:grpSp>
                <p:nvGrpSpPr>
                  <p:cNvPr id="19" name="Groupe 18">
                    <a:extLst>
                      <a:ext uri="{FF2B5EF4-FFF2-40B4-BE49-F238E27FC236}">
                        <a16:creationId xmlns:a16="http://schemas.microsoft.com/office/drawing/2014/main" id="{E7E83E35-6A04-4F04-8F14-CC87BF89ADC7}"/>
                      </a:ext>
                    </a:extLst>
                  </p:cNvPr>
                  <p:cNvGrpSpPr/>
                  <p:nvPr/>
                </p:nvGrpSpPr>
                <p:grpSpPr>
                  <a:xfrm>
                    <a:off x="3650775" y="1103700"/>
                    <a:ext cx="5286375" cy="5143500"/>
                    <a:chOff x="3452812" y="1047139"/>
                    <a:chExt cx="5286375" cy="5143500"/>
                  </a:xfrm>
                </p:grpSpPr>
                <p:pic>
                  <p:nvPicPr>
                    <p:cNvPr id="5" name="Image 4">
                      <a:extLst>
                        <a:ext uri="{FF2B5EF4-FFF2-40B4-BE49-F238E27FC236}">
                          <a16:creationId xmlns:a16="http://schemas.microsoft.com/office/drawing/2014/main" id="{4E336867-BDC3-4A3A-87AB-6CFE6DD0EF1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3452812" y="1047139"/>
                      <a:ext cx="5286375" cy="51435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9C64CFAA-A642-47CC-9375-CF03F762A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93160" y="2880658"/>
                      <a:ext cx="813732" cy="6259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781AEE22-7621-4B0B-9D02-2D44AC60EE1D}"/>
                        </a:ext>
                      </a:extLst>
                    </p:cNvPr>
                    <p:cNvSpPr/>
                    <p:nvPr/>
                  </p:nvSpPr>
                  <p:spPr>
                    <a:xfrm rot="19442240">
                      <a:off x="3956912" y="4201751"/>
                      <a:ext cx="1467828" cy="3529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85591185-D2CC-4141-A208-B76DDFBD6C31}"/>
                        </a:ext>
                      </a:extLst>
                    </p:cNvPr>
                    <p:cNvSpPr/>
                    <p:nvPr/>
                  </p:nvSpPr>
                  <p:spPr>
                    <a:xfrm rot="16651620">
                      <a:off x="4654579" y="2691706"/>
                      <a:ext cx="1467828" cy="3529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5D701A68-0127-46B9-A6BC-F36857FEEB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62085" y="5073379"/>
                      <a:ext cx="1467828" cy="3529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22AF8723-A344-41A3-AFA6-4F6C0AD5E4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9216" y="4484337"/>
                      <a:ext cx="1672428" cy="3529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95DAFD49-0F23-4CAE-9272-262F4375C1BD}"/>
                        </a:ext>
                      </a:extLst>
                    </p:cNvPr>
                    <p:cNvSpPr/>
                    <p:nvPr/>
                  </p:nvSpPr>
                  <p:spPr>
                    <a:xfrm rot="20694464">
                      <a:off x="6226258" y="3984268"/>
                      <a:ext cx="1467828" cy="3529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C38A9347-29B2-4093-923C-29BADEF932BD}"/>
                        </a:ext>
                      </a:extLst>
                    </p:cNvPr>
                    <p:cNvSpPr/>
                    <p:nvPr/>
                  </p:nvSpPr>
                  <p:spPr>
                    <a:xfrm rot="20019882">
                      <a:off x="6329926" y="3984268"/>
                      <a:ext cx="1467828" cy="3529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9469010B-9AFF-4DDC-9A6C-937BD4C4D1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6562" y="2373663"/>
                      <a:ext cx="1467828" cy="3529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D37045EB-6724-44B9-BC94-98C2A4CBAB70}"/>
                      </a:ext>
                    </a:extLst>
                  </p:cNvPr>
                  <p:cNvSpPr/>
                  <p:nvPr/>
                </p:nvSpPr>
                <p:spPr>
                  <a:xfrm>
                    <a:off x="4102053" y="1611985"/>
                    <a:ext cx="1467828" cy="9153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DCBF12E-B352-46AE-9686-CA6476A3EDCD}"/>
                    </a:ext>
                  </a:extLst>
                </p:cNvPr>
                <p:cNvSpPr/>
                <p:nvPr/>
              </p:nvSpPr>
              <p:spPr>
                <a:xfrm>
                  <a:off x="4057527" y="1254884"/>
                  <a:ext cx="805850" cy="3529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36C00C4-FD1C-462B-9CC9-1CCED71AC4ED}"/>
                    </a:ext>
                  </a:extLst>
                </p:cNvPr>
                <p:cNvSpPr/>
                <p:nvPr/>
              </p:nvSpPr>
              <p:spPr>
                <a:xfrm>
                  <a:off x="8056197" y="5900905"/>
                  <a:ext cx="805850" cy="3529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ZoneTexte 25">
                      <a:extLst>
                        <a:ext uri="{FF2B5EF4-FFF2-40B4-BE49-F238E27FC236}">
                          <a16:creationId xmlns:a16="http://schemas.microsoft.com/office/drawing/2014/main" id="{656EDD3F-912A-4380-B7DC-5A60DF67DA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13412" y="5531573"/>
                      <a:ext cx="26128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oMath>
                        </m:oMathPara>
                      </a14:m>
                      <a:endParaRPr lang="fr-FR" sz="2400" dirty="0"/>
                    </a:p>
                  </p:txBody>
                </p:sp>
              </mc:Choice>
              <mc:Fallback xmlns="">
                <p:sp>
                  <p:nvSpPr>
                    <p:cNvPr id="26" name="ZoneTexte 25">
                      <a:extLst>
                        <a:ext uri="{FF2B5EF4-FFF2-40B4-BE49-F238E27FC236}">
                          <a16:creationId xmlns:a16="http://schemas.microsoft.com/office/drawing/2014/main" id="{656EDD3F-912A-4380-B7DC-5A60DF67DA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13412" y="5531573"/>
                      <a:ext cx="261289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7907" r="-23256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ZoneTexte 27">
                      <a:extLst>
                        <a:ext uri="{FF2B5EF4-FFF2-40B4-BE49-F238E27FC236}">
                          <a16:creationId xmlns:a16="http://schemas.microsoft.com/office/drawing/2014/main" id="{6B3C36F7-5A7C-4DDB-AD0A-5FED635F99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57527" y="1209618"/>
                      <a:ext cx="26718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oMath>
                        </m:oMathPara>
                      </a14:m>
                      <a:endParaRPr lang="fr-FR" sz="2400" dirty="0"/>
                    </a:p>
                  </p:txBody>
                </p:sp>
              </mc:Choice>
              <mc:Fallback xmlns="">
                <p:sp>
                  <p:nvSpPr>
                    <p:cNvPr id="28" name="ZoneTexte 27">
                      <a:extLst>
                        <a:ext uri="{FF2B5EF4-FFF2-40B4-BE49-F238E27FC236}">
                          <a16:creationId xmlns:a16="http://schemas.microsoft.com/office/drawing/2014/main" id="{6B3C36F7-5A7C-4DDB-AD0A-5FED635F99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57527" y="1209618"/>
                      <a:ext cx="267189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7273" r="-22727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F31B6101-2C58-49A5-BAF4-49A6A3757229}"/>
                      </a:ext>
                    </a:extLst>
                  </p:cNvPr>
                  <p:cNvSpPr txBox="1"/>
                  <p:nvPr/>
                </p:nvSpPr>
                <p:spPr>
                  <a:xfrm>
                    <a:off x="4225666" y="2921085"/>
                    <a:ext cx="70032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fr-FR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F31B6101-2C58-49A5-BAF4-49A6A37572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25666" y="2921085"/>
                    <a:ext cx="700320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217" r="-7826" b="-588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ZoneTexte 22">
                    <a:extLst>
                      <a:ext uri="{FF2B5EF4-FFF2-40B4-BE49-F238E27FC236}">
                        <a16:creationId xmlns:a16="http://schemas.microsoft.com/office/drawing/2014/main" id="{1DF7B427-551B-487B-AE72-A1E768D45628}"/>
                      </a:ext>
                    </a:extLst>
                  </p:cNvPr>
                  <p:cNvSpPr txBox="1"/>
                  <p:nvPr/>
                </p:nvSpPr>
                <p:spPr>
                  <a:xfrm>
                    <a:off x="7028332" y="2213054"/>
                    <a:ext cx="70032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fr-FR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ZoneTexte 22">
                    <a:extLst>
                      <a:ext uri="{FF2B5EF4-FFF2-40B4-BE49-F238E27FC236}">
                        <a16:creationId xmlns:a16="http://schemas.microsoft.com/office/drawing/2014/main" id="{1DF7B427-551B-487B-AE72-A1E768D456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8332" y="2213054"/>
                    <a:ext cx="700320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217" r="-8696" b="-588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ZoneTexte 24">
                    <a:extLst>
                      <a:ext uri="{FF2B5EF4-FFF2-40B4-BE49-F238E27FC236}">
                        <a16:creationId xmlns:a16="http://schemas.microsoft.com/office/drawing/2014/main" id="{59BF7C45-6B71-4FA1-A313-8093774012B9}"/>
                      </a:ext>
                    </a:extLst>
                  </p:cNvPr>
                  <p:cNvSpPr txBox="1"/>
                  <p:nvPr/>
                </p:nvSpPr>
                <p:spPr>
                  <a:xfrm rot="19547394">
                    <a:off x="4466950" y="4424898"/>
                    <a:ext cx="70032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fr-FR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ZoneTexte 24">
                    <a:extLst>
                      <a:ext uri="{FF2B5EF4-FFF2-40B4-BE49-F238E27FC236}">
                        <a16:creationId xmlns:a16="http://schemas.microsoft.com/office/drawing/2014/main" id="{59BF7C45-6B71-4FA1-A313-8093774012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547394">
                    <a:off x="4466950" y="4424898"/>
                    <a:ext cx="70032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869" r="-7200" b="-1869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ZoneTexte 30">
                    <a:extLst>
                      <a:ext uri="{FF2B5EF4-FFF2-40B4-BE49-F238E27FC236}">
                        <a16:creationId xmlns:a16="http://schemas.microsoft.com/office/drawing/2014/main" id="{B05AD3C6-1139-46AF-A1E0-235AF31A0FCC}"/>
                      </a:ext>
                    </a:extLst>
                  </p:cNvPr>
                  <p:cNvSpPr txBox="1"/>
                  <p:nvPr/>
                </p:nvSpPr>
                <p:spPr>
                  <a:xfrm rot="16717411">
                    <a:off x="5337836" y="2512664"/>
                    <a:ext cx="70032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fr-FR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ZoneTexte 30">
                    <a:extLst>
                      <a:ext uri="{FF2B5EF4-FFF2-40B4-BE49-F238E27FC236}">
                        <a16:creationId xmlns:a16="http://schemas.microsoft.com/office/drawing/2014/main" id="{B05AD3C6-1139-46AF-A1E0-235AF31A0F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717411">
                    <a:off x="5337836" y="2512664"/>
                    <a:ext cx="70032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7377" r="-4348" b="-409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ZoneTexte 31">
                    <a:extLst>
                      <a:ext uri="{FF2B5EF4-FFF2-40B4-BE49-F238E27FC236}">
                        <a16:creationId xmlns:a16="http://schemas.microsoft.com/office/drawing/2014/main" id="{1349C983-ED09-47AE-8353-931A144B5493}"/>
                      </a:ext>
                    </a:extLst>
                  </p:cNvPr>
                  <p:cNvSpPr txBox="1"/>
                  <p:nvPr/>
                </p:nvSpPr>
                <p:spPr>
                  <a:xfrm rot="20829884">
                    <a:off x="6608722" y="4017697"/>
                    <a:ext cx="70032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fr-FR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ZoneTexte 31">
                    <a:extLst>
                      <a:ext uri="{FF2B5EF4-FFF2-40B4-BE49-F238E27FC236}">
                        <a16:creationId xmlns:a16="http://schemas.microsoft.com/office/drawing/2014/main" id="{1349C983-ED09-47AE-8353-931A144B54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829884">
                    <a:off x="6608722" y="4017697"/>
                    <a:ext cx="70032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419" r="-8065" b="-133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ZoneTexte 32">
                    <a:extLst>
                      <a:ext uri="{FF2B5EF4-FFF2-40B4-BE49-F238E27FC236}">
                        <a16:creationId xmlns:a16="http://schemas.microsoft.com/office/drawing/2014/main" id="{A880C69F-12A3-4F00-9937-B6ACFDD88AE0}"/>
                      </a:ext>
                    </a:extLst>
                  </p:cNvPr>
                  <p:cNvSpPr txBox="1"/>
                  <p:nvPr/>
                </p:nvSpPr>
                <p:spPr>
                  <a:xfrm>
                    <a:off x="5902855" y="4534750"/>
                    <a:ext cx="70032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fr-FR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ZoneTexte 32">
                    <a:extLst>
                      <a:ext uri="{FF2B5EF4-FFF2-40B4-BE49-F238E27FC236}">
                        <a16:creationId xmlns:a16="http://schemas.microsoft.com/office/drawing/2014/main" id="{A880C69F-12A3-4F00-9937-B6ACFDD88A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02855" y="4534750"/>
                    <a:ext cx="700320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217" r="-7826" b="-588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EB69F7B-2A0C-4B05-8E7B-1D18D7E71695}"/>
                  </a:ext>
                </a:extLst>
              </p:cNvPr>
              <p:cNvSpPr/>
              <p:nvPr/>
            </p:nvSpPr>
            <p:spPr>
              <a:xfrm>
                <a:off x="5614998" y="4268158"/>
                <a:ext cx="273414" cy="6516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6" name="Connecteur droit avec flèche 35">
                <a:extLst>
                  <a:ext uri="{FF2B5EF4-FFF2-40B4-BE49-F238E27FC236}">
                    <a16:creationId xmlns:a16="http://schemas.microsoft.com/office/drawing/2014/main" id="{65D96E22-CA7E-4FCB-B53E-31DB0F01A782}"/>
                  </a:ext>
                </a:extLst>
              </p:cNvPr>
              <p:cNvCxnSpPr>
                <a:cxnSpLocks/>
                <a:stCxn id="34" idx="3"/>
              </p:cNvCxnSpPr>
              <p:nvPr/>
            </p:nvCxnSpPr>
            <p:spPr>
              <a:xfrm flipH="1" flipV="1">
                <a:off x="5699444" y="4254655"/>
                <a:ext cx="188968" cy="339326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4968AB3-9721-4E34-A4C6-CC623C1F203F}"/>
                  </a:ext>
                </a:extLst>
              </p:cNvPr>
              <p:cNvSpPr/>
              <p:nvPr/>
            </p:nvSpPr>
            <p:spPr>
              <a:xfrm>
                <a:off x="4132542" y="2515067"/>
                <a:ext cx="880328" cy="457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>
                    <a:solidFill>
                      <a:schemeClr val="tx1"/>
                    </a:solidFill>
                  </a:rPr>
                  <a:t>solide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17699F5-C863-4DFE-BD67-975EF3E30A03}"/>
                  </a:ext>
                </a:extLst>
              </p:cNvPr>
              <p:cNvSpPr/>
              <p:nvPr/>
            </p:nvSpPr>
            <p:spPr>
              <a:xfrm>
                <a:off x="6886031" y="1811072"/>
                <a:ext cx="966497" cy="457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>
                    <a:solidFill>
                      <a:schemeClr val="tx1"/>
                    </a:solidFill>
                  </a:rPr>
                  <a:t>liquide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F4C6460-E8B6-4F3C-9827-3DC93BC0B302}"/>
                  </a:ext>
                </a:extLst>
              </p:cNvPr>
              <p:cNvSpPr/>
              <p:nvPr/>
            </p:nvSpPr>
            <p:spPr>
              <a:xfrm>
                <a:off x="7245403" y="4881091"/>
                <a:ext cx="966497" cy="6059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D822F44-1AFC-4E50-A1C5-450A2B77BAEB}"/>
                  </a:ext>
                </a:extLst>
              </p:cNvPr>
              <p:cNvSpPr/>
              <p:nvPr/>
            </p:nvSpPr>
            <p:spPr>
              <a:xfrm>
                <a:off x="6804861" y="4791531"/>
                <a:ext cx="966497" cy="4572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000" dirty="0">
                    <a:solidFill>
                      <a:schemeClr val="tx1"/>
                    </a:solidFill>
                  </a:rPr>
                  <a:t>gaz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ZoneTexte 23">
                    <a:extLst>
                      <a:ext uri="{FF2B5EF4-FFF2-40B4-BE49-F238E27FC236}">
                        <a16:creationId xmlns:a16="http://schemas.microsoft.com/office/drawing/2014/main" id="{1A447D02-C927-4BBA-8AB4-B2374EDD460D}"/>
                      </a:ext>
                    </a:extLst>
                  </p:cNvPr>
                  <p:cNvSpPr txBox="1"/>
                  <p:nvPr/>
                </p:nvSpPr>
                <p:spPr>
                  <a:xfrm>
                    <a:off x="6937949" y="5185388"/>
                    <a:ext cx="70032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fr-FR" sz="20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ZoneTexte 23">
                    <a:extLst>
                      <a:ext uri="{FF2B5EF4-FFF2-40B4-BE49-F238E27FC236}">
                        <a16:creationId xmlns:a16="http://schemas.microsoft.com/office/drawing/2014/main" id="{1A447D02-C927-4BBA-8AB4-B2374EDD46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7949" y="5185388"/>
                    <a:ext cx="700320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5263" r="-8772" b="-6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89BDC8A-B302-402C-84A7-90736825F9A4}"/>
                </a:ext>
              </a:extLst>
            </p:cNvPr>
            <p:cNvSpPr/>
            <p:nvPr/>
          </p:nvSpPr>
          <p:spPr>
            <a:xfrm>
              <a:off x="7770446" y="2847457"/>
              <a:ext cx="965904" cy="712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88E8997-68E5-4771-A10E-44E0FB88E379}"/>
                </a:ext>
              </a:extLst>
            </p:cNvPr>
            <p:cNvSpPr/>
            <p:nvPr/>
          </p:nvSpPr>
          <p:spPr>
            <a:xfrm>
              <a:off x="5760068" y="3844534"/>
              <a:ext cx="282856" cy="2531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38B81A49-CA06-4511-943C-BF3DCD418318}"/>
              </a:ext>
            </a:extLst>
          </p:cNvPr>
          <p:cNvSpPr txBox="1"/>
          <p:nvPr/>
        </p:nvSpPr>
        <p:spPr>
          <a:xfrm>
            <a:off x="3830703" y="5899816"/>
            <a:ext cx="572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Diagramme de phase d’un corps pur</a:t>
            </a:r>
          </a:p>
        </p:txBody>
      </p:sp>
    </p:spTree>
    <p:extLst>
      <p:ext uri="{BB962C8B-B14F-4D97-AF65-F5344CB8AC3E}">
        <p14:creationId xmlns:p14="http://schemas.microsoft.com/office/powerpoint/2010/main" val="278006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>
            <a:extLst>
              <a:ext uri="{FF2B5EF4-FFF2-40B4-BE49-F238E27FC236}">
                <a16:creationId xmlns:a16="http://schemas.microsoft.com/office/drawing/2014/main" id="{20A9D918-6599-446B-A0DA-3D790AD70034}"/>
              </a:ext>
            </a:extLst>
          </p:cNvPr>
          <p:cNvSpPr txBox="1"/>
          <p:nvPr/>
        </p:nvSpPr>
        <p:spPr>
          <a:xfrm>
            <a:off x="3104839" y="5899816"/>
            <a:ext cx="5722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Diagramme de Clapeyron du corps pur</a:t>
            </a:r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D09CC6BD-4907-4657-84B6-57DF44C7E18D}"/>
              </a:ext>
            </a:extLst>
          </p:cNvPr>
          <p:cNvGrpSpPr/>
          <p:nvPr/>
        </p:nvGrpSpPr>
        <p:grpSpPr>
          <a:xfrm>
            <a:off x="748006" y="865286"/>
            <a:ext cx="9248841" cy="4973539"/>
            <a:chOff x="1134505" y="865286"/>
            <a:chExt cx="9248841" cy="4973539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E057BDD9-F2F4-46DC-A6F3-5DD5F6B045D6}"/>
                </a:ext>
              </a:extLst>
            </p:cNvPr>
            <p:cNvGrpSpPr/>
            <p:nvPr/>
          </p:nvGrpSpPr>
          <p:grpSpPr>
            <a:xfrm>
              <a:off x="1134505" y="1019175"/>
              <a:ext cx="8926695" cy="4819650"/>
              <a:chOff x="1125078" y="1019175"/>
              <a:chExt cx="8926695" cy="4819650"/>
            </a:xfrm>
          </p:grpSpPr>
          <p:pic>
            <p:nvPicPr>
              <p:cNvPr id="18" name="Image 17">
                <a:extLst>
                  <a:ext uri="{FF2B5EF4-FFF2-40B4-BE49-F238E27FC236}">
                    <a16:creationId xmlns:a16="http://schemas.microsoft.com/office/drawing/2014/main" id="{7E84DB95-82D6-4B2C-A76D-B9049CDEE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3" t="394" r="12355" b="-394"/>
              <a:stretch/>
            </p:blipFill>
            <p:spPr>
              <a:xfrm>
                <a:off x="1125078" y="1019175"/>
                <a:ext cx="8864683" cy="4819650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4ED7940-6E2A-4A70-94AA-4FBE13944013}"/>
                  </a:ext>
                </a:extLst>
              </p:cNvPr>
              <p:cNvSpPr/>
              <p:nvPr/>
            </p:nvSpPr>
            <p:spPr>
              <a:xfrm>
                <a:off x="9655847" y="4985952"/>
                <a:ext cx="395926" cy="2898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03B2349-14A1-4291-8362-041B152B7161}"/>
                  </a:ext>
                </a:extLst>
              </p:cNvPr>
              <p:cNvSpPr/>
              <p:nvPr/>
            </p:nvSpPr>
            <p:spPr>
              <a:xfrm>
                <a:off x="1767183" y="1019175"/>
                <a:ext cx="395926" cy="2898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8" name="Connecteur droit avec flèche 37">
              <a:extLst>
                <a:ext uri="{FF2B5EF4-FFF2-40B4-BE49-F238E27FC236}">
                  <a16:creationId xmlns:a16="http://schemas.microsoft.com/office/drawing/2014/main" id="{863CD976-C5F8-4B25-BFFB-6010AEAAFFD7}"/>
                </a:ext>
              </a:extLst>
            </p:cNvPr>
            <p:cNvCxnSpPr/>
            <p:nvPr/>
          </p:nvCxnSpPr>
          <p:spPr>
            <a:xfrm flipV="1">
              <a:off x="2012281" y="1252485"/>
              <a:ext cx="0" cy="2639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CA4FB957-3FAE-4B08-99A1-0A4A42EE279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980334" y="5200698"/>
              <a:ext cx="0" cy="2639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8BD98C81-EE65-4D56-BEFD-7C228CA69792}"/>
                    </a:ext>
                  </a:extLst>
                </p:cNvPr>
                <p:cNvSpPr txBox="1"/>
                <p:nvPr/>
              </p:nvSpPr>
              <p:spPr>
                <a:xfrm>
                  <a:off x="1882082" y="865286"/>
                  <a:ext cx="26718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39" name="ZoneTexte 38">
                  <a:extLst>
                    <a:ext uri="{FF2B5EF4-FFF2-40B4-BE49-F238E27FC236}">
                      <a16:creationId xmlns:a16="http://schemas.microsoft.com/office/drawing/2014/main" id="{8BD98C81-EE65-4D56-BEFD-7C228CA697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082" y="865286"/>
                  <a:ext cx="26718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5000" r="-25000" b="-491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4EDD9817-1232-4C76-9E81-ADBFFCC5F05A}"/>
                    </a:ext>
                  </a:extLst>
                </p:cNvPr>
                <p:cNvSpPr txBox="1"/>
                <p:nvPr/>
              </p:nvSpPr>
              <p:spPr>
                <a:xfrm>
                  <a:off x="10112310" y="5130886"/>
                  <a:ext cx="2710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55" name="ZoneTexte 54">
                  <a:extLst>
                    <a:ext uri="{FF2B5EF4-FFF2-40B4-BE49-F238E27FC236}">
                      <a16:creationId xmlns:a16="http://schemas.microsoft.com/office/drawing/2014/main" id="{4EDD9817-1232-4C76-9E81-ADBFFCC5F0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2310" y="5130886"/>
                  <a:ext cx="27103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4444" r="-22222"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ZoneTexte 56">
                  <a:extLst>
                    <a:ext uri="{FF2B5EF4-FFF2-40B4-BE49-F238E27FC236}">
                      <a16:creationId xmlns:a16="http://schemas.microsoft.com/office/drawing/2014/main" id="{C19424F1-2558-4159-B2C8-2089EBE8A456}"/>
                    </a:ext>
                  </a:extLst>
                </p:cNvPr>
                <p:cNvSpPr txBox="1"/>
                <p:nvPr/>
              </p:nvSpPr>
              <p:spPr>
                <a:xfrm>
                  <a:off x="2819299" y="2716205"/>
                  <a:ext cx="7003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fr-FR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ZoneTexte 56">
                  <a:extLst>
                    <a:ext uri="{FF2B5EF4-FFF2-40B4-BE49-F238E27FC236}">
                      <a16:creationId xmlns:a16="http://schemas.microsoft.com/office/drawing/2014/main" id="{C19424F1-2558-4159-B2C8-2089EBE8A4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299" y="2716205"/>
                  <a:ext cx="700320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5217" r="-8696" b="-6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286689C0-B3B4-4CC8-B1E8-3A9A8D4A0C2A}"/>
                    </a:ext>
                  </a:extLst>
                </p:cNvPr>
                <p:cNvSpPr txBox="1"/>
                <p:nvPr/>
              </p:nvSpPr>
              <p:spPr>
                <a:xfrm>
                  <a:off x="2056967" y="3023982"/>
                  <a:ext cx="7003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fr-FR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286689C0-B3B4-4CC8-B1E8-3A9A8D4A0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6967" y="3023982"/>
                  <a:ext cx="700320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5217" r="-8696" b="-588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E9194809-E97A-498D-8B74-86F10F89F606}"/>
                    </a:ext>
                  </a:extLst>
                </p:cNvPr>
                <p:cNvSpPr txBox="1"/>
                <p:nvPr/>
              </p:nvSpPr>
              <p:spPr>
                <a:xfrm>
                  <a:off x="7158440" y="4024793"/>
                  <a:ext cx="7003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fr-FR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E9194809-E97A-498D-8B74-86F10F89F6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440" y="4024793"/>
                  <a:ext cx="700320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5217" r="-7826" b="-588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545A35EA-B3F1-4131-98CE-8C7472FBF324}"/>
                    </a:ext>
                  </a:extLst>
                </p:cNvPr>
                <p:cNvSpPr txBox="1"/>
                <p:nvPr/>
              </p:nvSpPr>
              <p:spPr>
                <a:xfrm>
                  <a:off x="3766361" y="2408428"/>
                  <a:ext cx="7003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fr-FR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ZoneTexte 59">
                  <a:extLst>
                    <a:ext uri="{FF2B5EF4-FFF2-40B4-BE49-F238E27FC236}">
                      <a16:creationId xmlns:a16="http://schemas.microsoft.com/office/drawing/2014/main" id="{545A35EA-B3F1-4131-98CE-8C7472FBF3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6361" y="2408428"/>
                  <a:ext cx="700320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5217" r="-8696" b="-588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12426D1C-CC73-4C59-A88C-E7F640C23F31}"/>
                    </a:ext>
                  </a:extLst>
                </p:cNvPr>
                <p:cNvSpPr txBox="1"/>
                <p:nvPr/>
              </p:nvSpPr>
              <p:spPr>
                <a:xfrm>
                  <a:off x="5652053" y="4954287"/>
                  <a:ext cx="7003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fr-FR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12426D1C-CC73-4C59-A88C-E7F640C23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053" y="4954287"/>
                  <a:ext cx="700320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5217" r="-7826" b="-6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FA3DB8CA-EF21-45FA-AF92-1BD59E841309}"/>
                    </a:ext>
                  </a:extLst>
                </p:cNvPr>
                <p:cNvSpPr txBox="1"/>
                <p:nvPr/>
              </p:nvSpPr>
              <p:spPr>
                <a:xfrm>
                  <a:off x="4327461" y="3431931"/>
                  <a:ext cx="7003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fr-FR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FA3DB8CA-EF21-45FA-AF92-1BD59E8413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7461" y="3431931"/>
                  <a:ext cx="700320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5217" r="-8696" b="-6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A1D9BF7C-B319-4D61-B57D-A0E2FE896E89}"/>
                </a:ext>
              </a:extLst>
            </p:cNvPr>
            <p:cNvCxnSpPr>
              <a:cxnSpLocks/>
            </p:cNvCxnSpPr>
            <p:nvPr/>
          </p:nvCxnSpPr>
          <p:spPr>
            <a:xfrm>
              <a:off x="2819299" y="4487159"/>
              <a:ext cx="3917116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ZoneTexte 65">
                  <a:extLst>
                    <a:ext uri="{FF2B5EF4-FFF2-40B4-BE49-F238E27FC236}">
                      <a16:creationId xmlns:a16="http://schemas.microsoft.com/office/drawing/2014/main" id="{8B607AA6-8D2D-4F62-B2CA-2E65428784F6}"/>
                    </a:ext>
                  </a:extLst>
                </p:cNvPr>
                <p:cNvSpPr txBox="1"/>
                <p:nvPr/>
              </p:nvSpPr>
              <p:spPr>
                <a:xfrm>
                  <a:off x="3472484" y="4509831"/>
                  <a:ext cx="137544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𝑙𝑖𝑔𝑛𝑒</m:t>
                        </m:r>
                        <m: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𝑡𝑟𝑖𝑝𝑙𝑒</m:t>
                        </m:r>
                      </m:oMath>
                    </m:oMathPara>
                  </a14:m>
                  <a:endParaRPr lang="fr-FR" sz="20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ZoneTexte 65">
                  <a:extLst>
                    <a:ext uri="{FF2B5EF4-FFF2-40B4-BE49-F238E27FC236}">
                      <a16:creationId xmlns:a16="http://schemas.microsoft.com/office/drawing/2014/main" id="{8B607AA6-8D2D-4F62-B2CA-2E6542878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484" y="4509831"/>
                  <a:ext cx="137544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5752" r="-5752" b="-34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Accolade fermante 66">
            <a:extLst>
              <a:ext uri="{FF2B5EF4-FFF2-40B4-BE49-F238E27FC236}">
                <a16:creationId xmlns:a16="http://schemas.microsoft.com/office/drawing/2014/main" id="{0418327E-CC8F-4A4E-891C-8CDB11AF1E53}"/>
              </a:ext>
            </a:extLst>
          </p:cNvPr>
          <p:cNvSpPr/>
          <p:nvPr/>
        </p:nvSpPr>
        <p:spPr>
          <a:xfrm>
            <a:off x="9697530" y="2805016"/>
            <a:ext cx="395926" cy="2199790"/>
          </a:xfrm>
          <a:prstGeom prst="rightBrace">
            <a:avLst>
              <a:gd name="adj1" fmla="val 138902"/>
              <a:gd name="adj2" fmla="val 50000"/>
            </a:avLst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8FDFDB2D-6E6F-4C55-BCE7-707900947C52}"/>
                  </a:ext>
                </a:extLst>
              </p:cNvPr>
              <p:cNvSpPr txBox="1"/>
              <p:nvPr/>
            </p:nvSpPr>
            <p:spPr>
              <a:xfrm>
                <a:off x="3431914" y="4173773"/>
                <a:ext cx="7003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8FDFDB2D-6E6F-4C55-BCE7-707900947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14" y="4173773"/>
                <a:ext cx="700320" cy="307777"/>
              </a:xfrm>
              <a:prstGeom prst="rect">
                <a:avLst/>
              </a:prstGeom>
              <a:blipFill>
                <a:blip r:embed="rId12"/>
                <a:stretch>
                  <a:fillRect l="-5217" r="-7826" b="-6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F538C5F0-743B-4B19-9FA4-F2A41AA17949}"/>
              </a:ext>
            </a:extLst>
          </p:cNvPr>
          <p:cNvSpPr/>
          <p:nvPr/>
        </p:nvSpPr>
        <p:spPr>
          <a:xfrm>
            <a:off x="10121737" y="3714160"/>
            <a:ext cx="141403" cy="369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035234D0-64E7-4F25-8CF8-9864B2B2E977}"/>
              </a:ext>
            </a:extLst>
          </p:cNvPr>
          <p:cNvSpPr txBox="1"/>
          <p:nvPr/>
        </p:nvSpPr>
        <p:spPr>
          <a:xfrm>
            <a:off x="10074601" y="3676610"/>
            <a:ext cx="1633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isothermes</a:t>
            </a:r>
          </a:p>
        </p:txBody>
      </p:sp>
    </p:spTree>
    <p:extLst>
      <p:ext uri="{BB962C8B-B14F-4D97-AF65-F5344CB8AC3E}">
        <p14:creationId xmlns:p14="http://schemas.microsoft.com/office/powerpoint/2010/main" val="269269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BE38F17-E81C-40C9-BC53-75712D23E3F5}"/>
              </a:ext>
            </a:extLst>
          </p:cNvPr>
          <p:cNvSpPr txBox="1"/>
          <p:nvPr/>
        </p:nvSpPr>
        <p:spPr>
          <a:xfrm>
            <a:off x="2415621" y="582775"/>
            <a:ext cx="770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Description de l’équilibre binaire solide-liquide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D9B827-1F30-4ED8-BF0F-C43697D2A75F}"/>
              </a:ext>
            </a:extLst>
          </p:cNvPr>
          <p:cNvSpPr txBox="1"/>
          <p:nvPr/>
        </p:nvSpPr>
        <p:spPr>
          <a:xfrm>
            <a:off x="3159547" y="2439928"/>
            <a:ext cx="577863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une seule phase liquide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une ou deux phases solides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800" dirty="0"/>
              <a:t>une phase liquide en équilibre avec</a:t>
            </a:r>
          </a:p>
          <a:p>
            <a:r>
              <a:rPr lang="fr-FR" sz="2800" dirty="0"/>
              <a:t>    une ou deux phases solides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003F99-344E-410A-ADA8-B0884F2ECFE6}"/>
              </a:ext>
            </a:extLst>
          </p:cNvPr>
          <p:cNvSpPr txBox="1"/>
          <p:nvPr/>
        </p:nvSpPr>
        <p:spPr>
          <a:xfrm>
            <a:off x="4326906" y="1650461"/>
            <a:ext cx="318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Phases du système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33534C-1BF1-44B7-A2F4-CB2BAC9EF9C5}"/>
              </a:ext>
            </a:extLst>
          </p:cNvPr>
          <p:cNvSpPr/>
          <p:nvPr/>
        </p:nvSpPr>
        <p:spPr>
          <a:xfrm>
            <a:off x="2630076" y="2262430"/>
            <a:ext cx="6561056" cy="3393649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611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8246D70-7B49-4D65-A700-B312FAC89AC5}"/>
              </a:ext>
            </a:extLst>
          </p:cNvPr>
          <p:cNvSpPr txBox="1"/>
          <p:nvPr/>
        </p:nvSpPr>
        <p:spPr>
          <a:xfrm>
            <a:off x="3883846" y="1461925"/>
            <a:ext cx="414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Variables de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043AFD7-1D37-48FA-9326-EEC491197136}"/>
                  </a:ext>
                </a:extLst>
              </p:cNvPr>
              <p:cNvSpPr txBox="1"/>
              <p:nvPr/>
            </p:nvSpPr>
            <p:spPr>
              <a:xfrm>
                <a:off x="2376022" y="2979074"/>
                <a:ext cx="2489335" cy="1023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043AFD7-1D37-48FA-9326-EEC491197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22" y="2979074"/>
                <a:ext cx="2489335" cy="10232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4525581-C2D4-4BBF-8C73-F2492C049C3C}"/>
              </a:ext>
            </a:extLst>
          </p:cNvPr>
          <p:cNvSpPr/>
          <p:nvPr/>
        </p:nvSpPr>
        <p:spPr>
          <a:xfrm>
            <a:off x="2158020" y="2748878"/>
            <a:ext cx="3026006" cy="158370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B78A61-041B-40C0-A798-531DF1F94D00}"/>
              </a:ext>
            </a:extLst>
          </p:cNvPr>
          <p:cNvSpPr txBox="1"/>
          <p:nvPr/>
        </p:nvSpPr>
        <p:spPr>
          <a:xfrm>
            <a:off x="2415621" y="582775"/>
            <a:ext cx="770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Description de l’équilibre binaire solide-liquide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60278D-63E6-47FD-84A7-CCAB595AB150}"/>
              </a:ext>
            </a:extLst>
          </p:cNvPr>
          <p:cNvSpPr txBox="1"/>
          <p:nvPr/>
        </p:nvSpPr>
        <p:spPr>
          <a:xfrm>
            <a:off x="5452362" y="3121383"/>
            <a:ext cx="5285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Fraction massique du constituant 1 dans la phase liquide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452CDBA-5EF6-47A7-A3DE-EBDA800D4403}"/>
                  </a:ext>
                </a:extLst>
              </p:cNvPr>
              <p:cNvSpPr txBox="1"/>
              <p:nvPr/>
            </p:nvSpPr>
            <p:spPr>
              <a:xfrm>
                <a:off x="3289883" y="5211728"/>
                <a:ext cx="5795393" cy="54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On définit de même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fr-FR" sz="2800" dirty="0"/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fr-FR" sz="2800" dirty="0"/>
                  <a:t> 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452CDBA-5EF6-47A7-A3DE-EBDA800D4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883" y="5211728"/>
                <a:ext cx="5795393" cy="540276"/>
              </a:xfrm>
              <a:prstGeom prst="rect">
                <a:avLst/>
              </a:prstGeom>
              <a:blipFill>
                <a:blip r:embed="rId3"/>
                <a:stretch>
                  <a:fillRect l="-2211" t="-7865" b="-314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3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C8246D70-7B49-4D65-A700-B312FAC89AC5}"/>
              </a:ext>
            </a:extLst>
          </p:cNvPr>
          <p:cNvSpPr txBox="1"/>
          <p:nvPr/>
        </p:nvSpPr>
        <p:spPr>
          <a:xfrm>
            <a:off x="3883846" y="1461925"/>
            <a:ext cx="414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</a:rPr>
              <a:t>Variables de 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043AFD7-1D37-48FA-9326-EEC491197136}"/>
                  </a:ext>
                </a:extLst>
              </p:cNvPr>
              <p:cNvSpPr txBox="1"/>
              <p:nvPr/>
            </p:nvSpPr>
            <p:spPr>
              <a:xfrm>
                <a:off x="2709236" y="3161345"/>
                <a:ext cx="2395015" cy="80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043AFD7-1D37-48FA-9326-EEC491197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236" y="3161345"/>
                <a:ext cx="2395015" cy="8084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4525581-C2D4-4BBF-8C73-F2492C049C3C}"/>
              </a:ext>
            </a:extLst>
          </p:cNvPr>
          <p:cNvSpPr/>
          <p:nvPr/>
        </p:nvSpPr>
        <p:spPr>
          <a:xfrm>
            <a:off x="2416030" y="2789808"/>
            <a:ext cx="3020036" cy="158370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B78A61-041B-40C0-A798-531DF1F94D00}"/>
              </a:ext>
            </a:extLst>
          </p:cNvPr>
          <p:cNvSpPr txBox="1"/>
          <p:nvPr/>
        </p:nvSpPr>
        <p:spPr>
          <a:xfrm>
            <a:off x="2415621" y="582775"/>
            <a:ext cx="770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Description de l’équilibre binaire solide-liquide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60278D-63E6-47FD-84A7-CCAB595AB150}"/>
              </a:ext>
            </a:extLst>
          </p:cNvPr>
          <p:cNvSpPr txBox="1"/>
          <p:nvPr/>
        </p:nvSpPr>
        <p:spPr>
          <a:xfrm>
            <a:off x="5678939" y="3145245"/>
            <a:ext cx="4085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Fraction massique </a:t>
            </a:r>
            <a:r>
              <a:rPr lang="fr-FR" sz="2800" b="1" dirty="0"/>
              <a:t>globale</a:t>
            </a:r>
            <a:r>
              <a:rPr lang="fr-FR" sz="2800" dirty="0"/>
              <a:t> du constituant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452CDBA-5EF6-47A7-A3DE-EBDA800D4403}"/>
                  </a:ext>
                </a:extLst>
              </p:cNvPr>
              <p:cNvSpPr txBox="1"/>
              <p:nvPr/>
            </p:nvSpPr>
            <p:spPr>
              <a:xfrm>
                <a:off x="4002949" y="5211728"/>
                <a:ext cx="36981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/>
                  <a:t>On définit de même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452CDBA-5EF6-47A7-A3DE-EBDA800D4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949" y="5211728"/>
                <a:ext cx="3698146" cy="523220"/>
              </a:xfrm>
              <a:prstGeom prst="rect">
                <a:avLst/>
              </a:prstGeom>
              <a:blipFill>
                <a:blip r:embed="rId3"/>
                <a:stretch>
                  <a:fillRect l="-3465" t="-11628" b="-325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77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E29CAD9E-85D3-442B-9133-36685B968A53}"/>
              </a:ext>
            </a:extLst>
          </p:cNvPr>
          <p:cNvSpPr txBox="1"/>
          <p:nvPr/>
        </p:nvSpPr>
        <p:spPr>
          <a:xfrm>
            <a:off x="2366426" y="651858"/>
            <a:ext cx="792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Construction du diagramme binaire Cuivre - Nickel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EEBEA8F-5EF6-490F-96E2-6D25F9B4EECF}"/>
              </a:ext>
            </a:extLst>
          </p:cNvPr>
          <p:cNvGrpSpPr/>
          <p:nvPr/>
        </p:nvGrpSpPr>
        <p:grpSpPr>
          <a:xfrm>
            <a:off x="437560" y="1720587"/>
            <a:ext cx="11316879" cy="4396105"/>
            <a:chOff x="437560" y="1720587"/>
            <a:chExt cx="11316879" cy="439610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1902F8E-6D09-46CC-A051-9F5BE4B1B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560" y="1720587"/>
              <a:ext cx="11316879" cy="439610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15F1634-D910-4784-8F6C-CCA410CA0289}"/>
                </a:ext>
              </a:extLst>
            </p:cNvPr>
            <p:cNvSpPr/>
            <p:nvPr/>
          </p:nvSpPr>
          <p:spPr>
            <a:xfrm rot="20451279">
              <a:off x="9452024" y="2707155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4ABF7D-1DCE-4A6F-9524-C5BCD2CBB9A5}"/>
                </a:ext>
              </a:extLst>
            </p:cNvPr>
            <p:cNvSpPr/>
            <p:nvPr/>
          </p:nvSpPr>
          <p:spPr>
            <a:xfrm rot="20451279">
              <a:off x="7981332" y="4427716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8539AD9-3C66-418F-A95A-8DDD03D7A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526" r="50477" b="19970"/>
            <a:stretch/>
          </p:blipFill>
          <p:spPr>
            <a:xfrm>
              <a:off x="9397339" y="2870617"/>
              <a:ext cx="897493" cy="1166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F4C16E-3A32-4C30-9857-C5535570DFE5}"/>
                </a:ext>
              </a:extLst>
            </p:cNvPr>
            <p:cNvSpPr/>
            <p:nvPr/>
          </p:nvSpPr>
          <p:spPr>
            <a:xfrm>
              <a:off x="8682091" y="5597734"/>
              <a:ext cx="1442298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EB4FCE-7B6E-4A49-902B-FF345A340759}"/>
                </a:ext>
              </a:extLst>
            </p:cNvPr>
            <p:cNvSpPr/>
            <p:nvPr/>
          </p:nvSpPr>
          <p:spPr>
            <a:xfrm>
              <a:off x="10740480" y="5332258"/>
              <a:ext cx="458563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/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0A0A0A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353" r="-588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CDE36C-6EB7-419A-BB49-79627FA79458}"/>
                </a:ext>
              </a:extLst>
            </p:cNvPr>
            <p:cNvSpPr/>
            <p:nvPr/>
          </p:nvSpPr>
          <p:spPr>
            <a:xfrm>
              <a:off x="7250120" y="58106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A11B87-AF5E-41CC-8B73-02D99238263B}"/>
                </a:ext>
              </a:extLst>
            </p:cNvPr>
            <p:cNvSpPr/>
            <p:nvPr/>
          </p:nvSpPr>
          <p:spPr>
            <a:xfrm>
              <a:off x="10147069" y="58038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8793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E29CAD9E-85D3-442B-9133-36685B968A53}"/>
              </a:ext>
            </a:extLst>
          </p:cNvPr>
          <p:cNvSpPr txBox="1"/>
          <p:nvPr/>
        </p:nvSpPr>
        <p:spPr>
          <a:xfrm>
            <a:off x="2366426" y="651858"/>
            <a:ext cx="792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Construction du diagramme binaire Cuivre - Nickel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EEBEA8F-5EF6-490F-96E2-6D25F9B4EECF}"/>
              </a:ext>
            </a:extLst>
          </p:cNvPr>
          <p:cNvGrpSpPr/>
          <p:nvPr/>
        </p:nvGrpSpPr>
        <p:grpSpPr>
          <a:xfrm>
            <a:off x="437560" y="1720587"/>
            <a:ext cx="11316879" cy="4396105"/>
            <a:chOff x="437560" y="1720587"/>
            <a:chExt cx="11316879" cy="439610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1902F8E-6D09-46CC-A051-9F5BE4B1B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560" y="1720587"/>
              <a:ext cx="11316879" cy="4396105"/>
            </a:xfrm>
            <a:prstGeom prst="rect">
              <a:avLst/>
            </a:prstGeom>
          </p:spPr>
        </p:pic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DADF4ECD-C975-46D3-9F70-276FEA2101D5}"/>
                </a:ext>
              </a:extLst>
            </p:cNvPr>
            <p:cNvSpPr/>
            <p:nvPr/>
          </p:nvSpPr>
          <p:spPr>
            <a:xfrm rot="19937065">
              <a:off x="1907808" y="2225237"/>
              <a:ext cx="832611" cy="3018863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15F1634-D910-4784-8F6C-CCA410CA0289}"/>
                </a:ext>
              </a:extLst>
            </p:cNvPr>
            <p:cNvSpPr/>
            <p:nvPr/>
          </p:nvSpPr>
          <p:spPr>
            <a:xfrm rot="20451279">
              <a:off x="9452024" y="2707155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4ABF7D-1DCE-4A6F-9524-C5BCD2CBB9A5}"/>
                </a:ext>
              </a:extLst>
            </p:cNvPr>
            <p:cNvSpPr/>
            <p:nvPr/>
          </p:nvSpPr>
          <p:spPr>
            <a:xfrm rot="20451279">
              <a:off x="7981332" y="4427716"/>
              <a:ext cx="810591" cy="340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68539AD9-3C66-418F-A95A-8DDD03D7A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t="36526" r="50477" b="19970"/>
            <a:stretch/>
          </p:blipFill>
          <p:spPr>
            <a:xfrm>
              <a:off x="9397339" y="2870617"/>
              <a:ext cx="897493" cy="1166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F4C16E-3A32-4C30-9857-C5535570DFE5}"/>
                </a:ext>
              </a:extLst>
            </p:cNvPr>
            <p:cNvSpPr/>
            <p:nvPr/>
          </p:nvSpPr>
          <p:spPr>
            <a:xfrm>
              <a:off x="8682091" y="5597734"/>
              <a:ext cx="1442298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173F504-8151-4DB5-AF87-61E9CB304B31}"/>
                </a:ext>
              </a:extLst>
            </p:cNvPr>
            <p:cNvSpPr/>
            <p:nvPr/>
          </p:nvSpPr>
          <p:spPr>
            <a:xfrm>
              <a:off x="8715444" y="5171960"/>
              <a:ext cx="504000" cy="504000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EB4FCE-7B6E-4A49-902B-FF345A340759}"/>
                </a:ext>
              </a:extLst>
            </p:cNvPr>
            <p:cNvSpPr/>
            <p:nvPr/>
          </p:nvSpPr>
          <p:spPr>
            <a:xfrm>
              <a:off x="10740480" y="5332258"/>
              <a:ext cx="458563" cy="265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/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b="0" i="1" smtClean="0">
                                <a:solidFill>
                                  <a:srgbClr val="0A0A0A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rgbClr val="0A0A0A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58C85FE8-16E8-41AC-AF4C-F40F46ACF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2647" y="5320735"/>
                  <a:ext cx="41639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7353" r="-5882" b="-1777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CDE36C-6EB7-419A-BB49-79627FA79458}"/>
                </a:ext>
              </a:extLst>
            </p:cNvPr>
            <p:cNvSpPr/>
            <p:nvPr/>
          </p:nvSpPr>
          <p:spPr>
            <a:xfrm>
              <a:off x="7250120" y="58106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A11B87-AF5E-41CC-8B73-02D99238263B}"/>
                </a:ext>
              </a:extLst>
            </p:cNvPr>
            <p:cNvSpPr/>
            <p:nvPr/>
          </p:nvSpPr>
          <p:spPr>
            <a:xfrm>
              <a:off x="10147069" y="5803839"/>
              <a:ext cx="736005" cy="1844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803818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424</Words>
  <Application>Microsoft Office PowerPoint</Application>
  <PresentationFormat>Grand écran</PresentationFormat>
  <Paragraphs>137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Thème Office</vt:lpstr>
      <vt:lpstr>LC 18 : Corps purs et mélanges binaires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</dc:creator>
  <cp:lastModifiedBy>Armel JOUAN-POURCHET</cp:lastModifiedBy>
  <cp:revision>77</cp:revision>
  <dcterms:created xsi:type="dcterms:W3CDTF">2021-01-23T12:42:39Z</dcterms:created>
  <dcterms:modified xsi:type="dcterms:W3CDTF">2021-05-02T15:25:07Z</dcterms:modified>
</cp:coreProperties>
</file>