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FA348B2-1F17-49BA-B7FD-6D2ECE1BD72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  <a:effectLst>
            <a:outerShdw dist="35638" dir="2700000" algn="tl">
              <a:srgbClr val="3465A4"/>
            </a:outerShdw>
          </a:effectLst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AEE690-65A5-4AF8-83CA-B6F6B8783F9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  <a:effectLst>
            <a:outerShdw dist="35638" dir="2700000" algn="tl">
              <a:srgbClr val="3465A4"/>
            </a:outerShdw>
          </a:effectLst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45CEA2-18E0-4F77-BDA7-C08B1348720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  <a:effectLst>
            <a:outerShdw dist="35638" dir="2700000" algn="tl">
              <a:srgbClr val="3465A4"/>
            </a:outerShdw>
          </a:effectLst>
        </p:spPr>
        <p:txBody>
          <a:bodyPr vert="horz" wrap="square" lIns="90004" tIns="44997" rIns="90004" bIns="44997" anchor="b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47CE5-5621-4FC0-B41B-ED388656291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>
            <a:outerShdw dist="35638" dir="2700000" algn="tl">
              <a:srgbClr val="3465A4"/>
            </a:outerShdw>
          </a:effectLst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74E65-33C7-4C43-A23F-358309D4437F}" type="slidenum">
              <a:t>‹N°›</a:t>
            </a:fld>
            <a:endParaRPr lang="fr-FR" sz="14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397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5D3747-D1CF-41DB-8664-F5DF2A036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998" y="899998"/>
            <a:ext cx="6119996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9A1FEA-69F7-49C3-8C74-97BB7381AB9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9998" y="4679999"/>
            <a:ext cx="6119996" cy="503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8EBCDA68-585B-4352-BFD5-7EADBE9CABB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1A1C6-2858-4508-86F2-D461E17762F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571E-3032-44FF-B814-787B2C87B95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D86CDE-3EC2-4A02-8260-0C285C3480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5C70867-07D3-4791-993B-4FE5A3875E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4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A9B05E9-B3C6-4250-BE47-CC26EF32D7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8E6F74-E9F8-4A24-8635-7CA301D1C9E2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112C3DD-1F17-4DF1-9A5A-DA1891BAE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1117597"/>
            <a:ext cx="6643692" cy="373856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007B877-87C5-4A96-8C33-930F37F72B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43997" y="5096518"/>
            <a:ext cx="5471641" cy="4487043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3F78FAB-CE32-415A-8EED-87A591CCC88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C9F54F-F8D8-4CD3-A685-B59FEFFE45B0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5C20300-740A-4443-9B82-6E1EA681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11CB498-27A9-45A3-A62A-819CA1D08D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4C93F9-6FBE-4AB3-BFD3-8C5298AEC1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5A1945-BC15-4E31-953E-7BCF9B2CAF83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272F471-A9C4-4483-8020-343EBBDEC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9ECFEA7-4823-4827-9D4B-9921D2C912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662DDAD-6727-4264-8AE8-5FA9678402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72D67-A42F-4A42-ACF0-47C218474A9F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92EA759-D5BC-472E-87FE-B0F1AA748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BC1E5FB-79DD-4819-B339-C10BE85952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4BCBD4C-F173-4809-98EF-B3FA9BC964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E4EEB8-C1D1-4928-868F-0B1512C24423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D59787E-7A30-4A36-8F03-C819AA220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8868BFB-D7A1-4904-B4C1-C6D63FB96A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E07F05F-DEA1-47C9-A222-8F1D9C4FA82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B8E540-648C-4F73-8386-34AEBB46E55D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9DCEBDD-33DB-49A5-BECB-6425BB6AE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6B1096D-697D-4A41-9EFF-EC597BED0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A1A0E02-128B-47BC-A258-F5F4D54782A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5F65B1-0FD6-4458-BCE0-30784F35CDA5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4A33122-15C5-4173-B6AE-86F4EF0A4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D0A0D1E-96AC-41C8-A572-DF05807F59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3C044D2-FCC5-44EC-94CF-D9E84B33FA4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7AA50F-0F8E-4506-A089-D94BDA6C440A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7AD7FD2-29C2-418B-BC8B-1FEEDD30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521A074-918D-4629-85F4-50705ACB17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3A4A81A-B1BA-45C3-867D-8C687D46971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D76A07-1F2B-4F2A-903A-208F7A1E107C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23413B7-E88F-4DAA-802A-E15A4B342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F0295BA-6956-412D-98C5-F7C9D7B906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0A5B017-86B3-4283-9011-0730A8FCD5A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8D8190-EEFF-4BAE-8347-760F28DBCD65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6F53F6A-2C25-41ED-89F4-2109FC8B5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FAD4BF4-02C8-4010-9FB3-A34F598740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4A46D30-3182-4184-9ECA-F1392750107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6DF867-0247-4F4E-BE40-857A4CBE7DF5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777DF31-E023-4287-BBA1-FBFCE1F7A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8D8CDC-9505-4D94-B174-4C8CD5E395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49D2C94-8B04-4805-AE60-F9235CF17A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38ED85-271E-4FFA-8AB1-EBB2B21D8D20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E0183B4-2C56-4B9F-8F5A-EEFC2F2B9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DB28FE7-E8BE-4130-BD5F-0F469A5F8A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9F1F71-0216-4A19-947D-FBD2E45399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42A61D-FF33-4D2F-A7C0-6E7125557491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1C27849-E134-4652-9867-A3D5E76A4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2A674D7-0C7C-4EE9-A7BE-1F8DFF2F69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3014F9E-0380-44D6-8238-6BCE3086F3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ED786B-EE8F-4F3B-9964-391D7753C111}" type="slidenum">
              <a:t>21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D14BA1D-A3DE-4556-99AE-6EB0AB515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5A96F92-6681-4514-B5BC-9B3B63CA4F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20A4A00-23BA-4FF2-99C4-C453E6DAC4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0FECD0-1EA1-4701-8332-374918DA3879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08BE43E-6F51-4160-A45A-745D25AB4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C9C4B32-D7D5-434F-B552-69D1DF27A7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188DF87-435E-499A-8785-CB30C4898D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D189D2-9735-4051-9A21-775BC12177A5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0139721-5F5C-45CA-9EE7-91A9BF5BE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DFF1981-41CD-4AFB-BF7A-2E76BD31BA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ED3B924-983E-4139-A1BD-D29D69C193C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528286-AF78-40F2-8CF4-B736E8E1D545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8ADB709-F8EE-4839-8D7A-74DCB6372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C9F88AE-3146-4732-9414-A73D16024E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53E4B9E-BCC3-47DB-AB34-5F1AEE0EA5A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DB752-ECD8-428E-8378-2BF24BAF1C32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E8FACF1-0D43-4ED9-8328-A7807975E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538954A-48E2-4714-838C-A8E5DECAE7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D5C44CD-1C5D-46F8-B67C-B61477E8E40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CFDDDF-4C72-4960-976A-AD2118C810C4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28A0F19-B46A-4B70-859B-0E7412ED0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9B02C32-5125-431A-A495-A8967A8535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27A5FBF-7BC3-4512-B935-D4E2BA993B7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67DDA3-7364-4FF1-A408-FEE159DF5C63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86923D4-06D2-46A2-9ACC-9C812DD2C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DF6E6A3-935D-4578-BD19-1275C3D1C5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564E5FA-BA73-442A-97E8-67E05867979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975FBB-B2F1-4088-92C8-27F8C3E20D33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D244D9D-0269-4569-AF0C-42646E189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1E4A42D-3A4B-482C-8C75-3DDE89B0CC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E873C-66DF-4F57-9294-399C35A8E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FFB910-6E5F-48C9-85A3-E2F7CAEE9E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7B32C-E4C7-4489-B985-66A8DFEB58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537FE-28BE-40B7-9D85-6CA796D278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FBC01-77C5-4532-A5FE-6387692602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93E7A-63A4-4F95-86E7-EB5D6EA7F1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0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F1A85-EAC6-4BB7-AEFB-762E311DD2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E2DF09-3486-4162-8B52-2B3DC62411D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2B44CD-F312-4F8F-9DC8-BFD74504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57082-0D57-4873-9BC9-55C1AE398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D907A-7949-4DF4-A9C0-7E2F0AE802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B7E6B-C9DD-4DE9-9156-96CEA2E66B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6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7D440D-8F17-42BA-8838-842133699CC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80279" y="269876"/>
            <a:ext cx="2259016" cy="45894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292AC7-A975-4F34-B023-3BD64767AE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69876"/>
            <a:ext cx="6624635" cy="45894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A7E32-376D-44FC-AC5C-DC8ADCE4A5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91497-D055-49AD-B998-C1070626A4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CD656-60B1-4AFA-B122-6F1855E27A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460F3-B9C0-4016-80BE-1411A5C7AA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6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39165-2B0D-41FF-87E9-DE6E1912BA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C5246E-99DC-4B1A-A880-EFF532B95E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952D1-20B5-4AB1-86E8-FC51D738A4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A30EB-1669-4209-A8FA-4B5CFA4B45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18DFA-FB22-45D9-B00D-E7CB901325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5412-D7F7-4F9C-BCD3-8E128DAEAF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1ADE6-23A1-4095-A3F6-2E71A0853E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AA192-327C-458E-BF3E-CECC8C03874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67B5F-CDC3-4BFD-8397-096FF527B5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66CC1-842A-46D3-9B63-38F323F6F5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420C6-AE76-4DDC-8318-E37BA38EE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B6931-DA55-4D46-AF80-6936DA70C7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01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8DAEB-EAC1-4C8B-B9FD-E251CB822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2C69BA-C29A-4C59-903D-3587E93A6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5107C-C130-4076-A756-6A0FA20B88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894C6-5E99-4375-892A-24745B0353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4360C-C484-442A-A98D-D2DEF53CA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530E9E-4A3F-4BD1-A40E-E11FD594B4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75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DC231-E2C9-4584-A55C-3C50B67952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14C5C-06BD-4922-A4BC-A0AA4755C3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A05AB-1DAA-41CE-B7E3-0749FE5CBA9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D43DFA-85C3-478B-AB91-D8132683C4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F0C83-6ADA-495B-A64B-B9F670D333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127B1-80BC-4112-8E71-C9B9E8640D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CED533-6DF6-42B0-963F-F279C6436A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4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72E23-1571-4C12-AD98-20454DF74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7F818-FA2D-4A75-A67C-DB0CAE68C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AE6BBA-D274-4D65-B3BB-D8495AEDF2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EEA3A-1C90-464E-9739-8C19285148F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505F0B-E558-4CB9-AC23-23241A86283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5D02E4-A242-47AB-B6AC-102BB8DD49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09F522-1FC4-4285-97B1-35399AD6AD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B883A0-8D3C-4209-981F-CAA77F4AA0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0DFB9B-916E-4E94-903C-59AB876A0E9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6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62ECD-BFFF-4E88-8296-A2BCDF2D38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A3249F-841E-4CC4-B309-7A4AA74EAF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B6A15C-8C10-475E-8399-A389B7771D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827084-9327-4D34-A5D7-F8703698D4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7A26AB-CD33-4116-A03C-21A1BEA8D4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825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80D19A-5F85-4BFF-9ED8-047769C72B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4934ED-BC36-44B9-B9D9-24281948E7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295F42-63AD-4A44-8670-436B286720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742A3-3520-4D0A-8776-8B01232603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610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C0D61-8BEC-452A-A471-4D1918F1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13985-530F-42A6-9083-4C9F529318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9FDBE0-FE9C-4ABE-9E4D-FBB430C3B0C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2CEA6-FCCC-415E-9C01-6D9A42083B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5EFA01-9218-4D84-8078-4C2B481E78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8D631F-F388-4525-8F28-DF0B3F4459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505E1-74C6-4B1C-9163-05CEE8390F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9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7A54E-5DAE-45EE-B08B-20F759A1D1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E9359-D4E5-4268-BF97-0903F5E243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A0414-2A9C-4F89-A9B5-484CD76AC2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BBD9D-58F5-4321-8EE8-ED17F65B1F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D86173-32DC-4F5A-B30A-F10CA98A1F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3BCEBF-9319-447F-BF27-BADA238EF7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3BEEA-6D30-4E26-9E96-5EF17FCEB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599F5A-CDFC-4A42-9101-AB20FE16D7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75E413-3C82-471D-9D27-8C991214261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8E244-3126-4EAC-9DA5-EED65726D1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88C93-BB87-417C-A3CD-A464DADAA6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1C28B8-9040-47CB-A111-70E154596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E32B5-F101-4B8D-9018-6EB6B4FBFE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1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96BFF-D933-459B-B20E-C4A56C1A44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904726-051E-421F-8677-16DD712284E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4ECC54-AEA3-4E22-90B4-009EEE9B21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82CAC-FD65-40D8-BF8D-16FBF67444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C5DCFC-DA57-4416-8B6F-19DE7C619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1A2134-88AD-4933-85EF-964A0C51D8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9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EC3993-3DCF-44DF-A8ED-190A3811BE3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D17332-E552-4117-BD3B-6D4BC35538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64073-7526-49A9-9A7A-725CD95B48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CD4566-402C-48CB-8461-EFC96D6F4E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C7FFA9-435F-47C8-98AA-028F77E609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BC1DA-C74F-43CC-B15D-1233CBE2CCD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7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24050-4BC3-4D59-B2A1-0500BA3A2B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931208-02B4-45F3-BD4A-8402C5428E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A48755-1CB8-49D6-9D12-707B9D5A73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9ED35-3DEF-439F-9C9E-C808023FD8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C978A-291E-4611-87E0-818966D034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5D54E-417B-4A0D-B62D-75A59C4C8403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07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1A979-A4EB-499A-B9EA-7E134F47D0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31002-0CD4-4B2E-ABEB-2B0069D85B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F9257-9058-4A74-88F6-CA93B6299A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895B9-2E01-488A-99A1-EEF1244C29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A91D51-2371-47C6-A851-90136E8AB0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FD298D-70C8-4C09-B649-718BD19ECECA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258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184C3-B6BD-4A5D-9157-46B0C622B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1117EB-D53A-4A4D-B025-39EB4F845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BD3603-96F3-4960-B504-AB30B9A3AD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F9E71C-DD60-4F21-9281-D10C4521D3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9BEF0-9002-42ED-8871-3E56A85FA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BEA50-149C-46EB-B0EB-A21F820C8ED1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35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57D37-C0A8-4FEE-BB34-826F092D83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48D1B-C66F-4822-B4F6-36C0C45DA3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9263" y="3870326"/>
            <a:ext cx="4424360" cy="11699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40EBCB-7F0F-4EC8-8FCF-BF40D49EA0F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26027" y="3870326"/>
            <a:ext cx="4424360" cy="11699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2E2A5F-17C7-4C36-AEC5-15C42FB654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26B648-F329-4863-9C2A-3E7514139D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22D7F-769B-4E4B-BE59-77B5EC51CE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E0331-24F3-4506-9AAD-458841D16E9F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42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119C3-0673-41C9-B23B-556373D52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ED8E8-4C7C-4C34-A8D3-F10F30C1F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6F2C1E-C7A3-4119-BCD7-2D7B210430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5EF48-24F9-4B7A-9FD8-4BF4E78A1CA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BD0E93-1E32-4231-97AF-1F0A13CD07D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C04D6A-8F62-47F3-AA9F-57D820D5AF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3C88F-BD81-4126-A733-33B301C30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F942B9-4F17-4DD2-8618-96E10C2F7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6D0AA2-46C9-4AAB-921C-32742810FBD1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096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B17E4-A178-4EE9-B3D2-D4AD6285C7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A39C9B-A492-473F-B1E5-F5117D5E24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3BD462-0A07-4E9F-9A64-F55964AFEB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58CD32-8EC4-445A-A8CB-3C02AE9EB7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C8981-9D87-46AE-BD89-82F623F0D6D9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02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6EA63E-3059-4E6F-9191-97258AED1D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B9D8E9-A973-49AD-9F7A-C015236E77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0A89F-4AAA-4597-AA57-661B2C329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322BE8-9016-48DF-90FD-EF1926C151A9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0078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73132-582C-41EE-8EB2-166110790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CB7DC1-1E2D-4B06-A9AD-0DA33DB7D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5B104-519B-425C-80B7-B56D01D8D6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63A3D-A384-4B97-A156-948803D12B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4D987-E422-4DC3-B1FE-753BD1D532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774F1A-CC27-421B-865B-BEFB5FD5D6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01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C819D-F756-42EE-9D15-D1846E58E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4C66B-3C51-417E-AD8B-92DEAF18F3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FD5216-8E0E-4131-926C-82FD6253A7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3E3ED-876E-4A49-99E2-8CDA3E140D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EA946F-1497-4F3A-81E5-0C5E3B3052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2E3875-4713-4E4F-A891-CF79273FED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76103F-C8E7-46B3-93F9-ECE288FF25B6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58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8E8A-C7BA-466D-9805-18C4092FC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4CF7FF-AC04-41FB-9A2A-CEBA616A00D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6EF5C3-5A45-4EA7-B6C8-81A984CBCB5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EF7CCC-B043-4027-B190-96AC28DC49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4D42B9-D66A-40BB-B522-B5AD681073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7F6689-75F7-47EA-AC41-1D89927BB0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1CA2A-0EC6-4BB8-BC50-2DC5358DC7C3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264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2996D-8DC4-4BA1-8442-86C72B0C9D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4AA0C5-8E10-42BC-AF5A-38686F8481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3B21AF-92A1-4AD8-927D-55D980F35B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162EEF-911B-4181-8763-1487D3A00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BC3A2-9A4D-4754-AB4E-84257E1844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4ECC3-A316-4007-BD8C-38AF6EA673E3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26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CBC406-2012-4286-BD3E-D56EAAC3E3F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00900" y="269876"/>
            <a:ext cx="2249488" cy="47704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FA22F1-04AA-46FF-82E4-DC361CB8A90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49263" y="269876"/>
            <a:ext cx="6599233" cy="47704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5A44F-C392-419F-AE0E-86014A82CA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F436A5-9A68-4D8F-892C-2EDB1A4AE1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3F3BC-B689-48D4-B518-781CE7DBEE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B7776-9AFE-44DC-9A96-918F8B0459FE}" type="slidenum"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73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F6328-76EA-4197-80C8-92153CA27B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22CB9-CE9B-4257-B74B-ECB5962145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752" y="1439859"/>
            <a:ext cx="4422779" cy="34194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99AC17-36F3-4F4C-AC95-927550826C0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439859"/>
            <a:ext cx="4424360" cy="34194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3A89F-99F6-4B65-B7E4-66AAE87DA3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47688B-A37E-4115-B307-23B6E273D9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A9A94-A470-4738-B8D3-7497B0E59B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3916CF-72BF-49F7-B1E4-927619F406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3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46F90-0177-4C51-8830-7AE7EBB3EB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6243D2-6D18-41FA-BCAC-8818DD548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61E085-AEF6-471E-9F26-F1940C27508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A1E18C-7C65-42F5-9035-E93E34765CE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C8565F-00C9-4AE7-8B05-E0D2534C68F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DA5FBD-81BF-4418-9143-5F57903F79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41B447-3840-4121-AA58-310B5AACFF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084AAD-4A5F-4E00-91E9-6CB8DB0E56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AEAA56-9872-41DF-A11D-3022CB2DFDA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8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ACCB9-E6A9-4CD1-90C4-FC65D0CFE4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8016E7-556B-4F5C-AA44-5131CDA39C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F812BB-A91B-4AC0-B6B5-41FCCBE1CE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97DE5C-DB88-4F23-8686-B9E755438A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D5720D-AF0B-4B22-A80A-05E57B25F7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8DA6E0-2AFC-4611-A5E9-8BC98DD946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467650-9C6A-4E98-A803-E61FEB90DB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1AB14-0BF5-4134-BF99-394EDDF6F6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8F4690-7F78-4DAA-A7AE-1CF5A50AAF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2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91BFD-F2B2-43AB-A0C0-19191313C1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CAE8E-D383-4EF8-B80A-7A12D30282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31A9F7-69DC-4A6C-B10E-30681BA2AA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DCC1FA-86CB-4A88-9B23-2761159CC6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9FA375-216E-4D97-BB33-0990E4DE33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A30EFF-48AB-4BA0-96B2-A4A7AF018C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63690-8ECE-4FED-8B0E-13C25419ABA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9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C309A-609D-41C3-85CF-4254AFBCA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4A06F7-831A-4A37-A1E8-FB7623F34F4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F9B24-161B-48A8-9CA6-49F7188A5C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E707E-E28A-4486-8CC5-63EB964405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8B2F40-7ADB-486C-B26E-C157ABAFF3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123A7A-F4B1-47F2-B370-1BAB1B2310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79F00-FEF1-416B-9F26-9275E970BA0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0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FC3AE85-8FCB-4192-A67A-454E40F40286}"/>
              </a:ext>
            </a:extLst>
          </p:cNvPr>
          <p:cNvSpPr/>
          <p:nvPr/>
        </p:nvSpPr>
        <p:spPr>
          <a:xfrm>
            <a:off x="35999" y="90004"/>
            <a:ext cx="7740002" cy="11700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465A4"/>
          </a:solidFill>
          <a:ln w="18004" cap="flat">
            <a:solidFill>
              <a:srgbClr val="FFBF00"/>
            </a:solidFill>
            <a:prstDash val="solid"/>
            <a:miter/>
          </a:ln>
          <a:effectLst>
            <a:outerShdw dist="35638" dir="2700000" algn="tl">
              <a:srgbClr val="3465A4"/>
            </a:outerShdw>
          </a:effectLst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368C7A2-570F-4315-99C4-F43254B204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70004"/>
            <a:ext cx="7020004" cy="89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BB00AA-F20D-48A5-982F-867A5561A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998" y="1439997"/>
            <a:ext cx="9000000" cy="3420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DC0D5-64FA-43C8-9507-51A067F871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A79796-86B0-408B-9BD0-157030624D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4" y="5164924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6BF6F-7085-4945-845A-959B0C75B92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10BA99A-BBCD-4829-8061-EFA87FC9D2D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150"/>
        </a:spcAft>
        <a:buNone/>
        <a:tabLst/>
        <a:defRPr lang="fr-FR" sz="26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A59F22-608D-4736-898A-9756735C5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2DAFB-0538-4B9B-A417-DA471FC1C0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093C7-DEAF-4B31-89CA-D5E1F880F34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BC43F3-88D1-4209-914F-219156D264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07675-C127-44A1-9D83-4B8EF1D8977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9489EFC-A15B-4E4C-BEDB-47E2EA0BD34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F3EF959-F82E-478A-BC65-46ABB50FA160}"/>
              </a:ext>
            </a:extLst>
          </p:cNvPr>
          <p:cNvSpPr/>
          <p:nvPr/>
        </p:nvSpPr>
        <p:spPr>
          <a:xfrm>
            <a:off x="0" y="3780001"/>
            <a:ext cx="10079998" cy="189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FE7F5"/>
          </a:solidFill>
          <a:ln w="25402" cap="flat">
            <a:solidFill>
              <a:srgbClr val="808080"/>
            </a:solidFill>
            <a:prstDash val="solid"/>
            <a:miter/>
          </a:ln>
        </p:spPr>
        <p:txBody>
          <a:bodyPr vert="horz" wrap="non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8D1E52-B05B-4E4A-8C5B-3367AD597AD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0003" y="5130003"/>
            <a:ext cx="2340004" cy="45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DBF5F9"/>
                </a:solidFill>
                <a:uFillTx/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83262D-7458-4CA7-AA0A-E583B5A4F11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2" y="5130003"/>
            <a:ext cx="3240002" cy="45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DBF5F9"/>
                </a:solidFill>
                <a:uFillTx/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76240D-E9C9-4A11-B746-A794F08D6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3" y="5130003"/>
            <a:ext cx="2340004" cy="45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DBF5F9"/>
                </a:solidFill>
                <a:uFillTx/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C6694F73-DAE5-4C33-93F3-D9B18412ECE3}" type="slidenum">
              <a:t>‹N°›</a:t>
            </a:fld>
            <a:r>
              <a:rPr lang="fr-FR"/>
              <a:t> </a:t>
            </a:r>
          </a:p>
        </p:txBody>
      </p:sp>
      <p:sp>
        <p:nvSpPr>
          <p:cNvPr id="6" name="Espace réservé du titre 5">
            <a:extLst>
              <a:ext uri="{FF2B5EF4-FFF2-40B4-BE49-F238E27FC236}">
                <a16:creationId xmlns:a16="http://schemas.microsoft.com/office/drawing/2014/main" id="{F6C7076E-2A2A-4130-BB42-D5A5E21C1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03" y="270004"/>
            <a:ext cx="9000000" cy="324000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>
            <a:normAutofit/>
          </a:bodyPr>
          <a:lstStyle/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20F516F-87F2-4138-B46D-38B41AB1D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003" y="3869996"/>
            <a:ext cx="9000000" cy="1170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solidFill>
            <a:srgbClr val="04617B"/>
          </a:solidFill>
          <a:uFillTx/>
          <a:latin typeface="Source Sans Pro Light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0" i="0" u="none" strike="noStrike" kern="0" cap="none" spc="0" baseline="0">
          <a:solidFill>
            <a:srgbClr val="000000"/>
          </a:solidFill>
          <a:uFillTx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8D5451-B0AF-49A9-A2E8-CC81B560A551}"/>
              </a:ext>
            </a:extLst>
          </p:cNvPr>
          <p:cNvSpPr txBox="1"/>
          <p:nvPr/>
        </p:nvSpPr>
        <p:spPr>
          <a:xfrm>
            <a:off x="450003" y="5171946"/>
            <a:ext cx="2340004" cy="450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DBF5F9"/>
                </a:solidFill>
                <a:uFillTx/>
                <a:latin typeface="Source Sans Pro" pitchFamily="2"/>
                <a:ea typeface="Segoe UI" pitchFamily="2"/>
                <a:cs typeface="Tahoma" pitchFamily="2"/>
              </a:rPr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56C321-8AB6-4EA5-8946-5B8BB119A08C}"/>
              </a:ext>
            </a:extLst>
          </p:cNvPr>
          <p:cNvSpPr txBox="1"/>
          <p:nvPr/>
        </p:nvSpPr>
        <p:spPr>
          <a:xfrm>
            <a:off x="3420002" y="5171946"/>
            <a:ext cx="3240002" cy="450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DBF5F9"/>
                </a:solidFill>
                <a:uFillTx/>
                <a:latin typeface="Source Sans Pro" pitchFamily="2"/>
                <a:ea typeface="Segoe UI" pitchFamily="2"/>
                <a:cs typeface="Tahoma" pitchFamily="2"/>
              </a:rPr>
              <a:t>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59A8AE6-ED56-4D4F-850B-E92132D141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6197" y="1010521"/>
            <a:ext cx="9001801" cy="959041"/>
          </a:xfrm>
        </p:spPr>
        <p:txBody>
          <a:bodyPr anchorCtr="1">
            <a:spAutoFit/>
          </a:bodyPr>
          <a:lstStyle/>
          <a:p>
            <a:pPr lvl="0" algn="ctr"/>
            <a:r>
              <a:rPr lang="fr-FR">
                <a:cs typeface="Tahoma" pitchFamily="2"/>
              </a:rPr>
              <a:t>Solides Cristallins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EA4AD6A-4224-4053-B26C-55F9425DEE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003" y="3911949"/>
            <a:ext cx="9000000" cy="1170002"/>
          </a:xfrm>
        </p:spPr>
        <p:txBody>
          <a:bodyPr>
            <a:normAutofit/>
          </a:bodyPr>
          <a:lstStyle/>
          <a:p>
            <a:pPr lvl="0">
              <a:spcAft>
                <a:spcPts val="925"/>
              </a:spcAft>
            </a:pPr>
            <a:r>
              <a:rPr lang="fr-FR" sz="2100" u="sng" kern="1200">
                <a:latin typeface="Source Sans Pro" pitchFamily="2"/>
                <a:cs typeface="Tahoma" pitchFamily="2"/>
              </a:rPr>
              <a:t>Niveau :</a:t>
            </a:r>
            <a:r>
              <a:rPr lang="fr-FR" sz="2100" kern="1200">
                <a:latin typeface="Source Sans Pro" pitchFamily="2"/>
                <a:cs typeface="Tahoma" pitchFamily="2"/>
              </a:rPr>
              <a:t> CPGE</a:t>
            </a:r>
          </a:p>
          <a:p>
            <a:pPr lvl="0">
              <a:spcAft>
                <a:spcPts val="925"/>
              </a:spcAft>
            </a:pPr>
            <a:r>
              <a:rPr lang="fr-FR" sz="2100" u="sng" kern="1200">
                <a:latin typeface="Source Sans Pro" pitchFamily="2"/>
                <a:cs typeface="Tahoma" pitchFamily="2"/>
              </a:rPr>
              <a:t>Prérequis :</a:t>
            </a:r>
            <a:r>
              <a:rPr lang="fr-FR" sz="2100" kern="1200">
                <a:latin typeface="Source Sans Pro" pitchFamily="2"/>
                <a:cs typeface="Tahoma" pitchFamily="2"/>
              </a:rPr>
              <a:t>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D231B-8960-467E-8969-5F19A802C4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9997" y="215999"/>
            <a:ext cx="7020004" cy="935998"/>
          </a:xfrm>
        </p:spPr>
        <p:txBody>
          <a:bodyPr/>
          <a:lstStyle/>
          <a:p>
            <a:pPr lvl="0"/>
            <a:r>
              <a:rPr lang="fr-FR" sz="3200"/>
              <a:t>Principe d’une mesure au pycnomètre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1B74753-0C6E-4026-9C7E-709B083F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5160" y="1259997"/>
            <a:ext cx="2544839" cy="4018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3E0772-37D2-4B8A-8E8D-9249CBEAB8B5}"/>
              </a:ext>
            </a:extLst>
          </p:cNvPr>
          <p:cNvSpPr txBox="1"/>
          <p:nvPr/>
        </p:nvSpPr>
        <p:spPr>
          <a:xfrm>
            <a:off x="388437" y="1811517"/>
            <a:ext cx="1267559" cy="390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Capillaire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30AACA-14BE-43F6-B632-7B127B4E9DE5}"/>
              </a:ext>
            </a:extLst>
          </p:cNvPr>
          <p:cNvSpPr txBox="1"/>
          <p:nvPr/>
        </p:nvSpPr>
        <p:spPr>
          <a:xfrm>
            <a:off x="0" y="2734202"/>
            <a:ext cx="1807201" cy="32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Bouchon percé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BA78516-FA0D-4E10-940B-B5BCC805942A}"/>
                  </a:ext>
                </a:extLst>
              </p:cNvPr>
              <p:cNvSpPr txBox="1"/>
              <p:nvPr/>
            </p:nvSpPr>
            <p:spPr>
              <a:xfrm>
                <a:off x="5795997" y="2231995"/>
                <a:ext cx="3044878" cy="14043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𝑁𝑎𝐶𝑙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𝑝𝑦𝑐</m:t>
                              </m:r>
                            </m:sub>
                          </m:s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𝑐𝑦𝑐𝑙𝑜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𝑐𝑦𝑐𝑙𝑜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BA78516-FA0D-4E10-940B-B5BCC8059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97" y="2231995"/>
                <a:ext cx="3044878" cy="1404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D80FE78A-C978-48D4-B406-B41325953705}"/>
              </a:ext>
            </a:extLst>
          </p:cNvPr>
          <p:cNvSpPr/>
          <p:nvPr/>
        </p:nvSpPr>
        <p:spPr>
          <a:xfrm>
            <a:off x="1619996" y="1979996"/>
            <a:ext cx="1562755" cy="122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2131D360-5C69-4AAF-8845-2E17D8A68ED1}"/>
              </a:ext>
            </a:extLst>
          </p:cNvPr>
          <p:cNvSpPr/>
          <p:nvPr/>
        </p:nvSpPr>
        <p:spPr>
          <a:xfrm>
            <a:off x="1807201" y="2861642"/>
            <a:ext cx="13712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C6048-B61F-4482-A1D1-9A15B28ED4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>
            <a:spAutoFit/>
          </a:bodyPr>
          <a:lstStyle/>
          <a:p>
            <a:pPr lvl="0"/>
            <a:r>
              <a:rPr lang="fr-FR" sz="3600"/>
              <a:t>Cristaux métalliques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8E9F1F-79C7-4D73-83B5-E6E0A59AE4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4426921" cy="3288237"/>
          </a:xfrm>
        </p:spPr>
        <p:txBody>
          <a:bodyPr/>
          <a:lstStyle/>
          <a:p>
            <a:pPr lvl="0"/>
            <a:r>
              <a:rPr lang="fr-FR" u="sng"/>
              <a:t>La liaison métallique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Provient de la mise en commun des électrons libres délocalisés sur tout le cristal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Liaison forte (quelques centaines de kJ/mol)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Directive</a:t>
            </a:r>
            <a:endParaRPr lang="fr-FR" u="sng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EE97F8-C639-41BE-8B77-9E8D13EBE5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326602"/>
            <a:ext cx="4426921" cy="3288237"/>
          </a:xfrm>
        </p:spPr>
        <p:txBody>
          <a:bodyPr/>
          <a:lstStyle/>
          <a:p>
            <a:pPr lvl="0"/>
            <a:r>
              <a:rPr lang="fr-FR" u="sng"/>
              <a:t>Propriétés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Très bon conducteurs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Bonne résistance mécanique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95F6D-4143-42B3-9CAD-4AE0D11DB6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Empilements compacts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AE2B16-443D-4019-9BD6-F04624D8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3566" r="9608" b="10443"/>
          <a:stretch>
            <a:fillRect/>
          </a:stretch>
        </p:blipFill>
        <p:spPr>
          <a:xfrm>
            <a:off x="1427396" y="1230837"/>
            <a:ext cx="2712238" cy="2909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58EDAC-A3A5-431A-828A-124F94043CB9}"/>
              </a:ext>
            </a:extLst>
          </p:cNvPr>
          <p:cNvSpPr txBox="1"/>
          <p:nvPr/>
        </p:nvSpPr>
        <p:spPr>
          <a:xfrm>
            <a:off x="1295997" y="4356000"/>
            <a:ext cx="2664003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Empilement type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ABCA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–&gt;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structure CFC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5E1F7-247E-4085-8AE1-A09534C67A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Empilements compacts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227AA6C-F333-4745-B473-2AC086335EE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3566" r="9608" b="10443"/>
          <a:stretch>
            <a:fillRect/>
          </a:stretch>
        </p:blipFill>
        <p:spPr>
          <a:xfrm>
            <a:off x="1427396" y="1230837"/>
            <a:ext cx="2712238" cy="2909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EE59ABE8-0A59-4EAA-8B22-45CB1C48A3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9404">
            <a:off x="6037216" y="1207859"/>
            <a:ext cx="2324880" cy="30196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83E372-8744-4ABC-82C8-E96289132CD4}"/>
              </a:ext>
            </a:extLst>
          </p:cNvPr>
          <p:cNvSpPr txBox="1"/>
          <p:nvPr/>
        </p:nvSpPr>
        <p:spPr>
          <a:xfrm>
            <a:off x="1295997" y="4356000"/>
            <a:ext cx="2664003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Empilement type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ABCA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–&gt;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structure CFC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8D0063-6119-47BE-A8ED-B2546EBA8C1D}"/>
              </a:ext>
            </a:extLst>
          </p:cNvPr>
          <p:cNvSpPr txBox="1"/>
          <p:nvPr/>
        </p:nvSpPr>
        <p:spPr>
          <a:xfrm>
            <a:off x="5867997" y="4356357"/>
            <a:ext cx="3780001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Empilement type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ABA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–&gt;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structure hexagonale compacte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0CA73-0007-4E8D-8287-585737E5A5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0442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Empilement non compact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1837F86-E7AF-4D2A-A6AC-6DF354446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45883" t="3091" r="1709" b="1390"/>
          <a:stretch/>
        </p:blipFill>
        <p:spPr>
          <a:xfrm>
            <a:off x="3598606" y="1079997"/>
            <a:ext cx="3061032" cy="2999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685569-2F83-4902-8211-19EC15544D99}"/>
              </a:ext>
            </a:extLst>
          </p:cNvPr>
          <p:cNvSpPr txBox="1"/>
          <p:nvPr/>
        </p:nvSpPr>
        <p:spPr>
          <a:xfrm>
            <a:off x="2880003" y="4428000"/>
            <a:ext cx="4068001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–&gt;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cubique centrée : compacité=68 %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CDC2-0560-475F-A9A9-0BDDF83D9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200"/>
              <a:t>Recalescence du fer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787168F-3356-4C9A-81AC-E6F3237B07A0}"/>
              </a:ext>
            </a:extLst>
          </p:cNvPr>
          <p:cNvPicPr>
            <a:picLocks noGrp="1" noChangeAspect="1"/>
          </p:cNvPicPr>
          <p:nvPr>
            <p:ph type="pic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234" y="1036993"/>
            <a:ext cx="7841162" cy="4407481"/>
          </a:xfrm>
          <a:solidFill>
            <a:srgbClr val="3465A4"/>
          </a:solidFill>
          <a:ln w="18004">
            <a:solidFill>
              <a:srgbClr val="DEE6EF"/>
            </a:solidFill>
            <a:prstDash val="solid"/>
          </a:ln>
          <a:effectLst>
            <a:outerShdw dist="35638" dir="2700000" algn="tl">
              <a:srgbClr val="3465A4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CBCA-1785-4F18-8798-20F9F1C4E1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Alliages de substitution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4E58ABB-A3DB-4FC9-8279-D641498B3F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16516" y="1357563"/>
            <a:ext cx="3543482" cy="2971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DD805B4-7AA8-4409-8CCA-163B6EC266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9998" y="1357198"/>
            <a:ext cx="3543482" cy="29718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917405B-A1AB-49BA-8297-F7FFCAF9A704}"/>
              </a:ext>
            </a:extLst>
          </p:cNvPr>
          <p:cNvSpPr/>
          <p:nvPr/>
        </p:nvSpPr>
        <p:spPr>
          <a:xfrm>
            <a:off x="4500000" y="2628003"/>
            <a:ext cx="1079997" cy="35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C9211E"/>
          </a:solidFill>
          <a:ln w="18004" cap="flat">
            <a:solidFill>
              <a:srgbClr val="C9211E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3DF04B-77E1-41AC-AA77-7A76397F1746}"/>
              </a:ext>
            </a:extLst>
          </p:cNvPr>
          <p:cNvSpPr txBox="1"/>
          <p:nvPr/>
        </p:nvSpPr>
        <p:spPr>
          <a:xfrm>
            <a:off x="1475997" y="4328998"/>
            <a:ext cx="1799996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Cuivre en CFC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DF0FF7-4C09-4E7E-8B3B-CB074CDE4FC2}"/>
              </a:ext>
            </a:extLst>
          </p:cNvPr>
          <p:cNvSpPr txBox="1"/>
          <p:nvPr/>
        </p:nvSpPr>
        <p:spPr>
          <a:xfrm>
            <a:off x="5903997" y="4328998"/>
            <a:ext cx="3240002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Cuivre + substitution de Zinc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3EE3DA-76FC-48BE-9962-E6F057B3A2DE}"/>
              </a:ext>
            </a:extLst>
          </p:cNvPr>
          <p:cNvSpPr txBox="1"/>
          <p:nvPr/>
        </p:nvSpPr>
        <p:spPr>
          <a:xfrm>
            <a:off x="539998" y="1619996"/>
            <a:ext cx="539998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5983B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B2F912-5A89-49DD-8B5D-AF1E7E9A5AD9}"/>
              </a:ext>
            </a:extLst>
          </p:cNvPr>
          <p:cNvSpPr txBox="1"/>
          <p:nvPr/>
        </p:nvSpPr>
        <p:spPr>
          <a:xfrm>
            <a:off x="5615997" y="1620362"/>
            <a:ext cx="539998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5983B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6EBEA5-0C10-4E4E-9731-382CD0475EA1}"/>
              </a:ext>
            </a:extLst>
          </p:cNvPr>
          <p:cNvSpPr txBox="1"/>
          <p:nvPr/>
        </p:nvSpPr>
        <p:spPr>
          <a:xfrm>
            <a:off x="7560003" y="1296719"/>
            <a:ext cx="539998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3FAF46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Zn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55050-D638-4EEA-A42F-F39FBE3B1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Alliages d’insertion</a:t>
            </a:r>
          </a:p>
        </p:txBody>
      </p:sp>
      <p:pic>
        <p:nvPicPr>
          <p:cNvPr id="3" name="Image 7_0">
            <a:extLst>
              <a:ext uri="{FF2B5EF4-FFF2-40B4-BE49-F238E27FC236}">
                <a16:creationId xmlns:a16="http://schemas.microsoft.com/office/drawing/2014/main" id="{AC78FFC5-C9D4-4368-8855-689504886C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3" y="1079997"/>
            <a:ext cx="3801599" cy="3960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5FE4BDF-F449-4491-B6CD-2A0F2EC0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95242" y="1259997"/>
            <a:ext cx="343082" cy="359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69B18EA-8AED-414B-A7D3-2C3589D1A079}"/>
              </a:ext>
            </a:extLst>
          </p:cNvPr>
          <p:cNvSpPr/>
          <p:nvPr/>
        </p:nvSpPr>
        <p:spPr>
          <a:xfrm rot="1499992">
            <a:off x="1959909" y="2140284"/>
            <a:ext cx="3159718" cy="179999"/>
          </a:xfrm>
          <a:custGeom>
            <a:avLst>
              <a:gd name="f0" fmla="val 18258"/>
              <a:gd name="f1" fmla="val 7544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AFD095"/>
          </a:solidFill>
          <a:ln w="18004" cap="flat">
            <a:solidFill>
              <a:srgbClr val="AFD095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AC6484FB-5720-4D93-8B74-1A864EE436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32782" y="3551573"/>
            <a:ext cx="343082" cy="359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224A530-D725-4E79-BFB9-E4C39A8B5A50}"/>
              </a:ext>
            </a:extLst>
          </p:cNvPr>
          <p:cNvSpPr/>
          <p:nvPr/>
        </p:nvSpPr>
        <p:spPr>
          <a:xfrm rot="21059999" flipH="1">
            <a:off x="5568367" y="3909307"/>
            <a:ext cx="2286356" cy="178564"/>
          </a:xfrm>
          <a:custGeom>
            <a:avLst>
              <a:gd name="f0" fmla="val 18258"/>
              <a:gd name="f1" fmla="val 7544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AFD095"/>
          </a:solidFill>
          <a:ln w="18004" cap="flat">
            <a:solidFill>
              <a:srgbClr val="AFD095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4BB61-2751-4A43-ACB2-2893019F64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169922"/>
            <a:ext cx="9071643" cy="946440"/>
          </a:xfrm>
        </p:spPr>
        <p:txBody>
          <a:bodyPr>
            <a:spAutoFit/>
          </a:bodyPr>
          <a:lstStyle/>
          <a:p>
            <a:pPr lvl="0"/>
            <a:r>
              <a:rPr lang="fr-FR" sz="3200"/>
              <a:t>Principe du dosage du cuivre dans du laiton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09CA55E-08D9-47E2-AB67-E8C86EC266B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r="8" b="18846"/>
          <a:stretch>
            <a:fillRect/>
          </a:stretch>
        </p:blipFill>
        <p:spPr>
          <a:xfrm>
            <a:off x="1400760" y="1697400"/>
            <a:ext cx="7599240" cy="312659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1C3DE7-5B33-4DEF-B7A5-DCA335FAFB48}"/>
              </a:ext>
            </a:extLst>
          </p:cNvPr>
          <p:cNvSpPr txBox="1"/>
          <p:nvPr/>
        </p:nvSpPr>
        <p:spPr>
          <a:xfrm>
            <a:off x="4464000" y="5039999"/>
            <a:ext cx="1799996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Fiole de garde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AB1D935C-1093-46BF-90C2-D932D73641BC}"/>
              </a:ext>
            </a:extLst>
          </p:cNvPr>
          <p:cNvSpPr/>
          <p:nvPr/>
        </p:nvSpPr>
        <p:spPr>
          <a:xfrm flipV="1">
            <a:off x="5363998" y="4140000"/>
            <a:ext cx="0" cy="89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FDE9A5-B88D-4D00-9311-AB03A678934A}"/>
              </a:ext>
            </a:extLst>
          </p:cNvPr>
          <p:cNvSpPr txBox="1"/>
          <p:nvPr/>
        </p:nvSpPr>
        <p:spPr>
          <a:xfrm>
            <a:off x="7704002" y="3780001"/>
            <a:ext cx="1799996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Fioles de lavage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53AA518D-1718-43DF-9CF4-C4FA19E1C983}"/>
              </a:ext>
            </a:extLst>
          </p:cNvPr>
          <p:cNvSpPr/>
          <p:nvPr/>
        </p:nvSpPr>
        <p:spPr>
          <a:xfrm flipH="1" flipV="1">
            <a:off x="6803995" y="3780001"/>
            <a:ext cx="899998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8F09E74F-B943-4998-BAF7-F3D395D84483}"/>
              </a:ext>
            </a:extLst>
          </p:cNvPr>
          <p:cNvSpPr/>
          <p:nvPr/>
        </p:nvSpPr>
        <p:spPr>
          <a:xfrm flipH="1">
            <a:off x="6083996" y="3959635"/>
            <a:ext cx="1624678" cy="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E1288B-A7F2-49EE-8387-B9EF22EDBFB1}"/>
              </a:ext>
            </a:extLst>
          </p:cNvPr>
          <p:cNvSpPr txBox="1"/>
          <p:nvPr/>
        </p:nvSpPr>
        <p:spPr>
          <a:xfrm>
            <a:off x="2123995" y="1079997"/>
            <a:ext cx="1799996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Acide nitrique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2A7EFD71-F248-4B4F-B7C0-081C7E56EC1C}"/>
              </a:ext>
            </a:extLst>
          </p:cNvPr>
          <p:cNvSpPr/>
          <p:nvPr/>
        </p:nvSpPr>
        <p:spPr>
          <a:xfrm flipH="1">
            <a:off x="2385358" y="1379518"/>
            <a:ext cx="617759" cy="1091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75C5E4-4ED3-49D0-B286-477B36015200}"/>
              </a:ext>
            </a:extLst>
          </p:cNvPr>
          <p:cNvSpPr txBox="1"/>
          <p:nvPr/>
        </p:nvSpPr>
        <p:spPr>
          <a:xfrm>
            <a:off x="251999" y="3600001"/>
            <a:ext cx="1799996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Pièce de laiton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E38944E0-4035-4219-BA10-3062EDA5EADE}"/>
              </a:ext>
            </a:extLst>
          </p:cNvPr>
          <p:cNvSpPr/>
          <p:nvPr/>
        </p:nvSpPr>
        <p:spPr>
          <a:xfrm>
            <a:off x="1783802" y="3866037"/>
            <a:ext cx="1420556" cy="1879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9F6CBDC-76B2-483F-B9AF-3D0FF5FDC1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0003" y="1038237"/>
            <a:ext cx="2453755" cy="3603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FF3E9B-718C-4B87-B4FA-844237F01D2C}"/>
              </a:ext>
            </a:extLst>
          </p:cNvPr>
          <p:cNvSpPr txBox="1"/>
          <p:nvPr/>
        </p:nvSpPr>
        <p:spPr>
          <a:xfrm>
            <a:off x="7020004" y="179999"/>
            <a:ext cx="3060003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Solution de cuivre obtenue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0745D48-C2BD-47E2-946B-9005072B9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t="34168" b="34233"/>
          <a:stretch/>
        </p:blipFill>
        <p:spPr>
          <a:xfrm>
            <a:off x="243368" y="1327355"/>
            <a:ext cx="6776636" cy="39968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D32CA3-1F50-44F6-B693-ECBA8661D254}"/>
              </a:ext>
            </a:extLst>
          </p:cNvPr>
          <p:cNvSpPr txBox="1"/>
          <p:nvPr/>
        </p:nvSpPr>
        <p:spPr>
          <a:xfrm>
            <a:off x="1799996" y="257760"/>
            <a:ext cx="3060003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Montage réalisé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4180F-B5F8-47E5-A261-0DB5C18EA5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Cristaux ioniques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275CB-D697-4417-85BB-ACEF10A150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999" y="1326602"/>
            <a:ext cx="4859999" cy="3893396"/>
          </a:xfrm>
        </p:spPr>
        <p:txBody>
          <a:bodyPr/>
          <a:lstStyle/>
          <a:p>
            <a:pPr lvl="0"/>
            <a:r>
              <a:rPr lang="fr-FR" u="sng"/>
              <a:t>La liaison ionique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Résulte des interactions coulombienne attractives entre charges opposées et de la répulsion des nuages électroniques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Liaison forte (quelques centaines de kJ/mol)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Non directive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8F6C79-2B06-49C3-B18A-13584D1ADB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1998" y="1326602"/>
            <a:ext cx="4536000" cy="3288237"/>
          </a:xfrm>
        </p:spPr>
        <p:txBody>
          <a:bodyPr/>
          <a:lstStyle/>
          <a:p>
            <a:pPr lvl="0"/>
            <a:r>
              <a:rPr lang="fr-FR" u="sng"/>
              <a:t>Propriétés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Non conducteurs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/>
              <a:t>Assez fragiles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9BB08AC-BA3C-4362-93F2-A21A9C63995A}"/>
              </a:ext>
            </a:extLst>
          </p:cNvPr>
          <p:cNvSpPr/>
          <p:nvPr/>
        </p:nvSpPr>
        <p:spPr>
          <a:xfrm>
            <a:off x="2592003" y="1259997"/>
            <a:ext cx="3780001" cy="378000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val f6"/>
              <a:gd name="f14" fmla="val f7"/>
              <a:gd name="f15" fmla="pin 0 f0 21600"/>
              <a:gd name="f16" fmla="*/ f10 f1 1"/>
              <a:gd name="f17" fmla="+- f14 0 f13"/>
              <a:gd name="f18" fmla="val f15"/>
              <a:gd name="f19" fmla="*/ f15 f11 1"/>
              <a:gd name="f20" fmla="*/ 0 f12 1"/>
              <a:gd name="f21" fmla="*/ f16 1 f3"/>
              <a:gd name="f22" fmla="*/ f17 1 21600"/>
              <a:gd name="f23" fmla="*/ f18 1 2"/>
              <a:gd name="f24" fmla="+- 21600 0 f18"/>
              <a:gd name="f25" fmla="*/ f18 f11 1"/>
              <a:gd name="f26" fmla="+- f21 0 f2"/>
              <a:gd name="f27" fmla="*/ 18000 f22 1"/>
              <a:gd name="f28" fmla="*/ 10800 f22 1"/>
              <a:gd name="f29" fmla="*/ 0 f22 1"/>
              <a:gd name="f30" fmla="*/ 21600 f22 1"/>
              <a:gd name="f31" fmla="+- f23 10800 0"/>
              <a:gd name="f32" fmla="*/ f24 1 2"/>
              <a:gd name="f33" fmla="*/ f23 f11 1"/>
              <a:gd name="f34" fmla="+- 21600 0 f32"/>
              <a:gd name="f35" fmla="*/ f29 1 f22"/>
              <a:gd name="f36" fmla="*/ f28 1 f22"/>
              <a:gd name="f37" fmla="*/ f30 1 f22"/>
              <a:gd name="f38" fmla="*/ f27 1 f22"/>
              <a:gd name="f39" fmla="*/ f31 f11 1"/>
              <a:gd name="f40" fmla="*/ f38 f12 1"/>
              <a:gd name="f41" fmla="*/ f36 f12 1"/>
              <a:gd name="f42" fmla="*/ f35 f12 1"/>
              <a:gd name="f43" fmla="*/ f35 f11 1"/>
              <a:gd name="f44" fmla="*/ f37 f12 1"/>
              <a:gd name="f45" fmla="*/ f36 f11 1"/>
              <a:gd name="f46" fmla="*/ f37 f11 1"/>
              <a:gd name="f47" fmla="*/ f34 f11 1"/>
            </a:gdLst>
            <a:ahLst>
              <a:ahXY gdRefX="f0" minX="f6" maxX="f7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25" y="f42"/>
              </a:cxn>
              <a:cxn ang="f26">
                <a:pos x="f33" y="f41"/>
              </a:cxn>
              <a:cxn ang="f26">
                <a:pos x="f43" y="f44"/>
              </a:cxn>
              <a:cxn ang="f26">
                <a:pos x="f45" y="f44"/>
              </a:cxn>
              <a:cxn ang="f26">
                <a:pos x="f46" y="f44"/>
              </a:cxn>
              <a:cxn ang="f26">
                <a:pos x="f47" y="f41"/>
              </a:cxn>
            </a:cxnLst>
            <a:rect l="f33" t="f41" r="f39" b="f40"/>
            <a:pathLst>
              <a:path w="21600" h="21600">
                <a:moveTo>
                  <a:pt x="f18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noFill/>
          <a:ln w="38157" cap="flat">
            <a:solidFill>
              <a:srgbClr val="000000"/>
            </a:solidFill>
            <a:prstDash val="solid"/>
            <a:miter/>
          </a:ln>
        </p:spPr>
        <p:txBody>
          <a:bodyPr vert="horz" wrap="square" lIns="100081" tIns="55083" rIns="100081" bIns="55083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62BD83-0326-4155-9316-2C63B8E8B593}"/>
              </a:ext>
            </a:extLst>
          </p:cNvPr>
          <p:cNvSpPr txBox="1"/>
          <p:nvPr/>
        </p:nvSpPr>
        <p:spPr>
          <a:xfrm>
            <a:off x="2628003" y="2015995"/>
            <a:ext cx="3780001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Ionique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A3AD1A-7719-4EF3-902B-96FCF18397BD}"/>
              </a:ext>
            </a:extLst>
          </p:cNvPr>
          <p:cNvSpPr txBox="1"/>
          <p:nvPr/>
        </p:nvSpPr>
        <p:spPr>
          <a:xfrm>
            <a:off x="3744001" y="4572000"/>
            <a:ext cx="3780001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Covalent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EDA4E7-8F8E-46BB-872E-0048907EC042}"/>
              </a:ext>
            </a:extLst>
          </p:cNvPr>
          <p:cNvSpPr txBox="1"/>
          <p:nvPr/>
        </p:nvSpPr>
        <p:spPr>
          <a:xfrm>
            <a:off x="1547996" y="4572000"/>
            <a:ext cx="3780001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Métallique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02848BD6-526B-43E4-8C6A-3B63C8567C9A}"/>
              </a:ext>
            </a:extLst>
          </p:cNvPr>
          <p:cNvSpPr/>
          <p:nvPr/>
        </p:nvSpPr>
        <p:spPr>
          <a:xfrm flipV="1">
            <a:off x="2592003" y="5039999"/>
            <a:ext cx="5291998" cy="25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076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6035" tIns="41038" rIns="86035" bIns="41038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AA6F39A6-1919-4624-960F-897D887D6560}"/>
              </a:ext>
            </a:extLst>
          </p:cNvPr>
          <p:cNvSpPr/>
          <p:nvPr/>
        </p:nvSpPr>
        <p:spPr>
          <a:xfrm flipV="1">
            <a:off x="2592003" y="899998"/>
            <a:ext cx="0" cy="4142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076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6035" tIns="41038" rIns="86035" bIns="41038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2DB1F6B-C2BF-4C5D-B15D-416E9A61B1E6}"/>
                  </a:ext>
                </a:extLst>
              </p:cNvPr>
              <p:cNvSpPr txBox="1"/>
              <p:nvPr/>
            </p:nvSpPr>
            <p:spPr>
              <a:xfrm>
                <a:off x="2098511" y="631270"/>
                <a:ext cx="1058983" cy="14649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2DB1F6B-C2BF-4C5D-B15D-416E9A61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11" y="631270"/>
                <a:ext cx="1058983" cy="146494"/>
              </a:xfrm>
              <a:prstGeom prst="rect">
                <a:avLst/>
              </a:prstGeom>
              <a:blipFill>
                <a:blip r:embed="rId3"/>
                <a:stretch>
                  <a:fillRect b="-9166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6DACDDC-04C2-43A3-BFC6-CE6145AB9BDC}"/>
                  </a:ext>
                </a:extLst>
              </p:cNvPr>
              <p:cNvSpPr txBox="1"/>
              <p:nvPr/>
            </p:nvSpPr>
            <p:spPr>
              <a:xfrm>
                <a:off x="8011328" y="4918319"/>
                <a:ext cx="1042602" cy="23543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6DACDDC-04C2-43A3-BFC6-CE6145AB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328" y="4918319"/>
                <a:ext cx="1042602" cy="235439"/>
              </a:xfrm>
              <a:prstGeom prst="rect">
                <a:avLst/>
              </a:prstGeom>
              <a:blipFill>
                <a:blip r:embed="rId4"/>
                <a:stretch>
                  <a:fillRect b="-42105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15F8F169-0D87-4970-9AE6-660FD9CE7A8B}"/>
              </a:ext>
            </a:extLst>
          </p:cNvPr>
          <p:cNvSpPr txBox="1"/>
          <p:nvPr/>
        </p:nvSpPr>
        <p:spPr>
          <a:xfrm>
            <a:off x="2880003" y="179999"/>
            <a:ext cx="3960001" cy="402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Triangle de Ketelaar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0E0E1-89E3-46BE-AF11-6D2D5266AF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0076"/>
            <a:ext cx="9071643" cy="946440"/>
          </a:xfrm>
        </p:spPr>
        <p:txBody>
          <a:bodyPr>
            <a:spAutoFit/>
          </a:bodyPr>
          <a:lstStyle/>
          <a:p>
            <a:pPr lvl="0"/>
            <a:r>
              <a:rPr lang="fr-FR" sz="3600"/>
              <a:t>Structure hexagonale compacte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482270A-1D94-4B15-9949-DFD1B3440F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9989">
            <a:off x="1106030" y="1639703"/>
            <a:ext cx="2324880" cy="30196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AC64B1F2-CAAD-4D67-8E85-F4CD1C741965}"/>
              </a:ext>
            </a:extLst>
          </p:cNvPr>
          <p:cNvSpPr/>
          <p:nvPr/>
        </p:nvSpPr>
        <p:spPr>
          <a:xfrm>
            <a:off x="2387882" y="2071801"/>
            <a:ext cx="771479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2F516EC1-653E-4BED-A30B-04C92EC40368}"/>
              </a:ext>
            </a:extLst>
          </p:cNvPr>
          <p:cNvSpPr/>
          <p:nvPr/>
        </p:nvSpPr>
        <p:spPr>
          <a:xfrm flipV="1">
            <a:off x="3297244" y="2181237"/>
            <a:ext cx="0" cy="18147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5841" tIns="60844" rIns="105841" bIns="60844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EB9076C1-7FCE-4604-8B8A-CDC7096046A8}"/>
              </a:ext>
            </a:extLst>
          </p:cNvPr>
          <p:cNvSpPr/>
          <p:nvPr/>
        </p:nvSpPr>
        <p:spPr>
          <a:xfrm>
            <a:off x="1928515" y="2340004"/>
            <a:ext cx="887763" cy="17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EA1DBFD9-DCC8-426F-88FE-D9A3A927CDAB}"/>
              </a:ext>
            </a:extLst>
          </p:cNvPr>
          <p:cNvSpPr/>
          <p:nvPr/>
        </p:nvSpPr>
        <p:spPr>
          <a:xfrm flipV="1">
            <a:off x="1906917" y="2114641"/>
            <a:ext cx="271439" cy="1666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5841" tIns="60844" rIns="105841" bIns="60844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ABD63EE8-2744-425E-895B-862567104CC3}"/>
              </a:ext>
            </a:extLst>
          </p:cNvPr>
          <p:cNvSpPr/>
          <p:nvPr/>
        </p:nvSpPr>
        <p:spPr>
          <a:xfrm flipV="1">
            <a:off x="3035524" y="2157481"/>
            <a:ext cx="171358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C7EF783E-CDBE-408E-B0EC-9FE1B7C4EC1E}"/>
              </a:ext>
            </a:extLst>
          </p:cNvPr>
          <p:cNvSpPr/>
          <p:nvPr/>
        </p:nvSpPr>
        <p:spPr>
          <a:xfrm flipH="1" flipV="1">
            <a:off x="2937235" y="2469602"/>
            <a:ext cx="26636" cy="18453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196621BA-A783-45B9-9B53-9DC6E61FEA02}"/>
              </a:ext>
            </a:extLst>
          </p:cNvPr>
          <p:cNvSpPr/>
          <p:nvPr/>
        </p:nvSpPr>
        <p:spPr>
          <a:xfrm flipH="1" flipV="1">
            <a:off x="1797116" y="2505236"/>
            <a:ext cx="19083" cy="18432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A68BDDF9-BA1D-4D5C-B5AE-CF4D54AE8587}"/>
              </a:ext>
            </a:extLst>
          </p:cNvPr>
          <p:cNvSpPr/>
          <p:nvPr/>
        </p:nvSpPr>
        <p:spPr>
          <a:xfrm>
            <a:off x="1928515" y="4428356"/>
            <a:ext cx="887763" cy="17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5841" tIns="60844" rIns="105841" bIns="60844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F703D92C-F713-4261-9B33-2C347D7E3ED8}"/>
              </a:ext>
            </a:extLst>
          </p:cNvPr>
          <p:cNvSpPr/>
          <p:nvPr/>
        </p:nvSpPr>
        <p:spPr>
          <a:xfrm>
            <a:off x="2354397" y="4167359"/>
            <a:ext cx="821881" cy="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6198" tIns="61200" rIns="106198" bIns="6120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73948FCF-53BC-4A1D-95EF-2BF5E88B96EF}"/>
              </a:ext>
            </a:extLst>
          </p:cNvPr>
          <p:cNvSpPr/>
          <p:nvPr/>
        </p:nvSpPr>
        <p:spPr>
          <a:xfrm flipV="1">
            <a:off x="3035524" y="4209476"/>
            <a:ext cx="171358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5841" tIns="60844" rIns="105841" bIns="60844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D7309FF8-1F71-4836-A03D-AFA57C095690}"/>
              </a:ext>
            </a:extLst>
          </p:cNvPr>
          <p:cNvSpPr/>
          <p:nvPr/>
        </p:nvSpPr>
        <p:spPr>
          <a:xfrm flipV="1">
            <a:off x="1870917" y="4203003"/>
            <a:ext cx="271439" cy="1666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</a:ln>
        </p:spPr>
        <p:txBody>
          <a:bodyPr vert="horz" wrap="square" lIns="105841" tIns="60844" rIns="105841" bIns="60844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E352636D-EC18-46E8-8317-C54B152BC0F0}"/>
              </a:ext>
            </a:extLst>
          </p:cNvPr>
          <p:cNvSpPr/>
          <p:nvPr/>
        </p:nvSpPr>
        <p:spPr>
          <a:xfrm>
            <a:off x="3600001" y="3060003"/>
            <a:ext cx="198863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custDash>
              <a:ds d="599861" sp="599861"/>
            </a:custDash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pic>
        <p:nvPicPr>
          <p:cNvPr id="16" name="">
            <a:extLst>
              <a:ext uri="{FF2B5EF4-FFF2-40B4-BE49-F238E27FC236}">
                <a16:creationId xmlns:a16="http://schemas.microsoft.com/office/drawing/2014/main" id="{169D219E-4576-4EFC-A5D6-8FDA5EC819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8639" y="805677"/>
            <a:ext cx="3951360" cy="4414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3C7C41-A018-4AF3-B575-AFB5B4AF22ED}"/>
              </a:ext>
            </a:extLst>
          </p:cNvPr>
          <p:cNvSpPr txBox="1"/>
          <p:nvPr/>
        </p:nvSpPr>
        <p:spPr>
          <a:xfrm>
            <a:off x="1979996" y="4679277"/>
            <a:ext cx="1079997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Maille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7775-D30A-4897-B4E5-E36FB091E8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9720"/>
            <a:ext cx="9071643" cy="946440"/>
          </a:xfrm>
        </p:spPr>
        <p:txBody>
          <a:bodyPr/>
          <a:lstStyle/>
          <a:p>
            <a:pPr lvl="0"/>
            <a:r>
              <a:rPr lang="fr-FR" sz="3600"/>
              <a:t>Rappels sur les sites de la structure CFC</a:t>
            </a:r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15052F24-F670-4FD8-A8BA-2D9049089B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4680" y="1079997"/>
            <a:ext cx="4060795" cy="422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87FEF5-9F8E-40CF-A0E6-627A9CC7C420}"/>
              </a:ext>
            </a:extLst>
          </p:cNvPr>
          <p:cNvSpPr txBox="1"/>
          <p:nvPr/>
        </p:nvSpPr>
        <p:spPr>
          <a:xfrm>
            <a:off x="719998" y="2159995"/>
            <a:ext cx="1799996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6D6D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Site octaédrique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6D6D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E169781B-F84B-44F5-99A8-162B7D716314}"/>
              </a:ext>
            </a:extLst>
          </p:cNvPr>
          <p:cNvSpPr/>
          <p:nvPr/>
        </p:nvSpPr>
        <p:spPr>
          <a:xfrm>
            <a:off x="2340004" y="2520004"/>
            <a:ext cx="2159995" cy="35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FF6D6D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F3DA29-9EC2-44C3-BBEF-58CAD564187A}"/>
              </a:ext>
            </a:extLst>
          </p:cNvPr>
          <p:cNvSpPr txBox="1"/>
          <p:nvPr/>
        </p:nvSpPr>
        <p:spPr>
          <a:xfrm>
            <a:off x="7560003" y="2817714"/>
            <a:ext cx="1799996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2A6099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Site tétraédrique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FB9613D4-7901-4813-82C8-2A57CC1A6ED7}"/>
              </a:ext>
            </a:extLst>
          </p:cNvPr>
          <p:cNvSpPr/>
          <p:nvPr/>
        </p:nvSpPr>
        <p:spPr>
          <a:xfrm flipH="1">
            <a:off x="5759997" y="3240002"/>
            <a:ext cx="1979996" cy="89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5983B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6D51AF2-1AD0-4836-8B92-507EE579604E}"/>
                  </a:ext>
                </a:extLst>
              </p:cNvPr>
              <p:cNvSpPr txBox="1"/>
              <p:nvPr/>
            </p:nvSpPr>
            <p:spPr>
              <a:xfrm>
                <a:off x="807479" y="2879281"/>
                <a:ext cx="1820881" cy="37044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𝑜𝑐𝑡𝑎</m:t>
                          </m:r>
                        </m:sup>
                      </m:sSubSup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fr-FR" sz="1800" b="0" i="0" u="none" strike="noStrike" kern="1200" cap="none" spc="0" baseline="0">
                  <a:solidFill>
                    <a:srgbClr val="FF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6D51AF2-1AD0-4836-8B92-507EE579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79" y="2879281"/>
                <a:ext cx="1820881" cy="370441"/>
              </a:xfrm>
              <a:prstGeom prst="rect">
                <a:avLst/>
              </a:prstGeom>
              <a:blipFill>
                <a:blip r:embed="rId4"/>
                <a:stretch>
                  <a:fillRect t="-29508" b="-3278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">
            <a:extLst>
              <a:ext uri="{FF2B5EF4-FFF2-40B4-BE49-F238E27FC236}">
                <a16:creationId xmlns:a16="http://schemas.microsoft.com/office/drawing/2014/main" id="{6C1A5EA8-9652-43DF-B5B5-22D9DDCE350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40002" y="3535564"/>
            <a:ext cx="1799996" cy="6044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74319-99CD-4AA0-9495-26E1A7E35F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600"/>
              <a:t>Structure type NaCl</a:t>
            </a:r>
          </a:p>
        </p:txBody>
      </p:sp>
      <p:pic>
        <p:nvPicPr>
          <p:cNvPr id="3" name="Picture 4" descr="Résultat de recherche d'images pour &quot;maille chlorure de sodium&quot;">
            <a:extLst>
              <a:ext uri="{FF2B5EF4-FFF2-40B4-BE49-F238E27FC236}">
                <a16:creationId xmlns:a16="http://schemas.microsoft.com/office/drawing/2014/main" id="{056FF1FC-EC36-40BA-81AD-801B0D0C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4435" y="1536475"/>
            <a:ext cx="3715563" cy="3503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E01D-BEBB-403E-A687-825E7A397F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600"/>
              <a:t>Structure type NaCl</a:t>
            </a:r>
          </a:p>
        </p:txBody>
      </p:sp>
      <p:pic>
        <p:nvPicPr>
          <p:cNvPr id="3" name="Picture 4_0" descr="Résultat de recherche d'images pour &quot;maille chlorure de sodium&quot;">
            <a:extLst>
              <a:ext uri="{FF2B5EF4-FFF2-40B4-BE49-F238E27FC236}">
                <a16:creationId xmlns:a16="http://schemas.microsoft.com/office/drawing/2014/main" id="{3E819581-F6FD-4084-A120-890B10AA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4435" y="1536475"/>
            <a:ext cx="3715563" cy="3503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B886E48A-DB4D-4FA2-B2F1-A21D4BD115E7}"/>
              </a:ext>
            </a:extLst>
          </p:cNvPr>
          <p:cNvSpPr/>
          <p:nvPr/>
        </p:nvSpPr>
        <p:spPr>
          <a:xfrm>
            <a:off x="5595844" y="1629360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F9C52BF-320A-498D-A427-70BE95EF395C}"/>
              </a:ext>
            </a:extLst>
          </p:cNvPr>
          <p:cNvSpPr/>
          <p:nvPr/>
        </p:nvSpPr>
        <p:spPr>
          <a:xfrm>
            <a:off x="5596201" y="1629716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6A0CBA9-C998-4ED8-A4BE-455726CEB5B6}"/>
              </a:ext>
            </a:extLst>
          </p:cNvPr>
          <p:cNvSpPr/>
          <p:nvPr/>
        </p:nvSpPr>
        <p:spPr>
          <a:xfrm>
            <a:off x="5596201" y="3789721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AA7F266-D780-440A-B0E4-E7BB3C76361F}"/>
              </a:ext>
            </a:extLst>
          </p:cNvPr>
          <p:cNvSpPr/>
          <p:nvPr/>
        </p:nvSpPr>
        <p:spPr>
          <a:xfrm>
            <a:off x="7756562" y="3790078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C7CA87E-27B8-4C7D-86BC-6C67F4E20AFE}"/>
              </a:ext>
            </a:extLst>
          </p:cNvPr>
          <p:cNvSpPr/>
          <p:nvPr/>
        </p:nvSpPr>
        <p:spPr>
          <a:xfrm>
            <a:off x="7756919" y="1630439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9ACAC79-D3B4-4F28-A0B3-F8EF0D5D6C3C}"/>
              </a:ext>
            </a:extLst>
          </p:cNvPr>
          <p:cNvSpPr/>
          <p:nvPr/>
        </p:nvSpPr>
        <p:spPr>
          <a:xfrm>
            <a:off x="6676555" y="2710080"/>
            <a:ext cx="1439997" cy="143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A933"/>
          </a:solidFill>
          <a:ln w="18004" cap="flat">
            <a:solidFill>
              <a:srgbClr val="00A933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AD4ACE67-BDE7-4CBC-9513-EC8AB863AEB5}"/>
              </a:ext>
            </a:extLst>
          </p:cNvPr>
          <p:cNvSpPr/>
          <p:nvPr/>
        </p:nvSpPr>
        <p:spPr>
          <a:xfrm>
            <a:off x="7053837" y="2008799"/>
            <a:ext cx="683998" cy="68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BF00"/>
          </a:solidFill>
          <a:ln w="18004" cap="flat">
            <a:solidFill>
              <a:srgbClr val="FFBF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1FD67E6-A517-4BCC-A0F5-3342389AF5BA}"/>
              </a:ext>
            </a:extLst>
          </p:cNvPr>
          <p:cNvSpPr/>
          <p:nvPr/>
        </p:nvSpPr>
        <p:spPr>
          <a:xfrm>
            <a:off x="8126281" y="3092043"/>
            <a:ext cx="683998" cy="68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BF00"/>
          </a:solidFill>
          <a:ln w="18004" cap="flat">
            <a:solidFill>
              <a:srgbClr val="FFBF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C9FAD16-B8FF-4887-A44A-256DF0A5A1C3}"/>
              </a:ext>
            </a:extLst>
          </p:cNvPr>
          <p:cNvSpPr/>
          <p:nvPr/>
        </p:nvSpPr>
        <p:spPr>
          <a:xfrm>
            <a:off x="7046640" y="4172398"/>
            <a:ext cx="683998" cy="68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BF00"/>
          </a:solidFill>
          <a:ln w="18004" cap="flat">
            <a:solidFill>
              <a:srgbClr val="FFBF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A93DC0A-3363-4A4E-BFFF-E0E22B2FBC09}"/>
              </a:ext>
            </a:extLst>
          </p:cNvPr>
          <p:cNvSpPr/>
          <p:nvPr/>
        </p:nvSpPr>
        <p:spPr>
          <a:xfrm>
            <a:off x="5966642" y="3092756"/>
            <a:ext cx="683998" cy="68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BF00"/>
          </a:solidFill>
          <a:ln w="18004" cap="flat">
            <a:solidFill>
              <a:srgbClr val="FFBF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CF9138C-6E6D-4732-808B-5504A45D7BFD}"/>
              </a:ext>
            </a:extLst>
          </p:cNvPr>
          <p:cNvSpPr/>
          <p:nvPr/>
        </p:nvSpPr>
        <p:spPr>
          <a:xfrm>
            <a:off x="7046640" y="4172754"/>
            <a:ext cx="683998" cy="68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BF00"/>
          </a:solidFill>
          <a:ln w="18004" cap="flat">
            <a:solidFill>
              <a:srgbClr val="FFBF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53A7D05-77B2-40DE-B46E-522811A6405B}"/>
              </a:ext>
            </a:extLst>
          </p:cNvPr>
          <p:cNvSpPr/>
          <p:nvPr/>
        </p:nvSpPr>
        <p:spPr>
          <a:xfrm>
            <a:off x="6299996" y="2340004"/>
            <a:ext cx="2159995" cy="2159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12600" cap="flat">
            <a:solidFill>
              <a:srgbClr val="000000"/>
            </a:solidFill>
            <a:custDash>
              <a:ds d="600016" sp="600016"/>
            </a:custDash>
            <a:miter/>
          </a:ln>
        </p:spPr>
        <p:txBody>
          <a:bodyPr vert="horz" wrap="square" lIns="87124" tIns="42117" rIns="87124" bIns="4211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E699D098-8E93-4C69-BEB8-54E265043B95}"/>
              </a:ext>
            </a:extLst>
          </p:cNvPr>
          <p:cNvSpPr/>
          <p:nvPr/>
        </p:nvSpPr>
        <p:spPr>
          <a:xfrm>
            <a:off x="6119996" y="2340004"/>
            <a:ext cx="0" cy="2159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4CACA4-3052-4679-BD98-458CF93A5D6B}"/>
              </a:ext>
            </a:extLst>
          </p:cNvPr>
          <p:cNvSpPr txBox="1"/>
          <p:nvPr/>
        </p:nvSpPr>
        <p:spPr>
          <a:xfrm>
            <a:off x="5399998" y="3204002"/>
            <a:ext cx="926643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a</a:t>
            </a: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5AF20AC2-0A29-49E4-AE7C-04857C1897E4}"/>
              </a:ext>
            </a:extLst>
          </p:cNvPr>
          <p:cNvSpPr/>
          <p:nvPr/>
        </p:nvSpPr>
        <p:spPr>
          <a:xfrm>
            <a:off x="8460001" y="2340004"/>
            <a:ext cx="71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323F4A44-921A-4FE8-9A00-D3CDD01C50EC}"/>
              </a:ext>
            </a:extLst>
          </p:cNvPr>
          <p:cNvSpPr/>
          <p:nvPr/>
        </p:nvSpPr>
        <p:spPr>
          <a:xfrm>
            <a:off x="7380003" y="2340004"/>
            <a:ext cx="359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2A447F0-B789-4855-9075-01B14C1F1A33}"/>
              </a:ext>
            </a:extLst>
          </p:cNvPr>
          <p:cNvSpPr txBox="1"/>
          <p:nvPr/>
        </p:nvSpPr>
        <p:spPr>
          <a:xfrm>
            <a:off x="6948004" y="1979996"/>
            <a:ext cx="1079997" cy="302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R+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B15C27-31AA-4D0F-8B19-BE1AFCA87E9C}"/>
              </a:ext>
            </a:extLst>
          </p:cNvPr>
          <p:cNvSpPr txBox="1"/>
          <p:nvPr/>
        </p:nvSpPr>
        <p:spPr>
          <a:xfrm>
            <a:off x="8316001" y="1980361"/>
            <a:ext cx="1079997" cy="302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R-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43C8A-A05A-4568-9DDC-9B732261BE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999" y="321475"/>
            <a:ext cx="4392000" cy="1024201"/>
          </a:xfrm>
        </p:spPr>
        <p:txBody>
          <a:bodyPr/>
          <a:lstStyle/>
          <a:p>
            <a:pPr lvl="0"/>
            <a:r>
              <a:rPr lang="fr-FR" sz="3600"/>
              <a:t> Structure type CsCl            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73CBF3D-867E-47FB-88D3-A33B706A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1198" y="1184404"/>
            <a:ext cx="3214801" cy="317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7D937B-A688-4DDB-93FF-D4A1B7112F10}"/>
              </a:ext>
            </a:extLst>
          </p:cNvPr>
          <p:cNvSpPr txBox="1"/>
          <p:nvPr/>
        </p:nvSpPr>
        <p:spPr>
          <a:xfrm>
            <a:off x="1367997" y="4536000"/>
            <a:ext cx="2772003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Cl : réseau cubique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Cs : au centre du cube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06051-9CD9-41CB-B303-2203D04FB9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999" y="321475"/>
            <a:ext cx="4392000" cy="1024201"/>
          </a:xfrm>
        </p:spPr>
        <p:txBody>
          <a:bodyPr/>
          <a:lstStyle/>
          <a:p>
            <a:pPr lvl="0"/>
            <a:r>
              <a:rPr lang="fr-FR" sz="3600"/>
              <a:t> Structure type CsCl            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1889B2B-5794-49C8-BB47-94A2D3C92B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55996" y="1259997"/>
            <a:ext cx="2708635" cy="3171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CEAB518-35A3-4DB4-A5E9-580BD47A52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61198" y="1184404"/>
            <a:ext cx="3214801" cy="317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67F29E-9EBA-4D4D-AE65-1C59E0EADCA5}"/>
              </a:ext>
            </a:extLst>
          </p:cNvPr>
          <p:cNvSpPr txBox="1"/>
          <p:nvPr/>
        </p:nvSpPr>
        <p:spPr>
          <a:xfrm>
            <a:off x="1367997" y="4536000"/>
            <a:ext cx="2772003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Cl : réseau cubique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Cs : au centre du cube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FC0B40-69DE-4D07-8318-24A018C08F22}"/>
              </a:ext>
            </a:extLst>
          </p:cNvPr>
          <p:cNvSpPr txBox="1"/>
          <p:nvPr/>
        </p:nvSpPr>
        <p:spPr>
          <a:xfrm>
            <a:off x="5975997" y="4536356"/>
            <a:ext cx="3600001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S : réseau CFC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Zn: un site tétraédrique sur deux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3C0EA0C-5881-42B8-A114-D0F55BCFF3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5998" y="321841"/>
            <a:ext cx="4392000" cy="1024201"/>
          </a:xfrm>
        </p:spPr>
        <p:txBody>
          <a:bodyPr/>
          <a:lstStyle/>
          <a:p>
            <a:pPr lvl="0"/>
            <a:r>
              <a:rPr lang="fr-FR" sz="3600"/>
              <a:t> Structure type ZnS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>
            <a:extLst>
              <a:ext uri="{FF2B5EF4-FFF2-40B4-BE49-F238E27FC236}">
                <a16:creationId xmlns:a16="http://schemas.microsoft.com/office/drawing/2014/main" id="{6F47B35B-922B-4E6C-B0AF-771C03F41F73}"/>
              </a:ext>
            </a:extLst>
          </p:cNvPr>
          <p:cNvSpPr/>
          <p:nvPr/>
        </p:nvSpPr>
        <p:spPr>
          <a:xfrm>
            <a:off x="899998" y="2880003"/>
            <a:ext cx="8280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0758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106564" tIns="61557" rIns="106564" bIns="6155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Connecteur droit 2">
            <a:extLst>
              <a:ext uri="{FF2B5EF4-FFF2-40B4-BE49-F238E27FC236}">
                <a16:creationId xmlns:a16="http://schemas.microsoft.com/office/drawing/2014/main" id="{08565B5A-FB1E-4FB1-96B5-5C43774CEE1B}"/>
              </a:ext>
            </a:extLst>
          </p:cNvPr>
          <p:cNvSpPr/>
          <p:nvPr/>
        </p:nvSpPr>
        <p:spPr>
          <a:xfrm>
            <a:off x="1511996" y="2700003"/>
            <a:ext cx="0" cy="35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000000"/>
            </a:solidFill>
            <a:prstDash val="solid"/>
            <a:miter/>
          </a:ln>
        </p:spPr>
        <p:txBody>
          <a:bodyPr vert="horz" wrap="square" lIns="95399" tIns="50401" rIns="95399" bIns="50401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EBB8038C-85AD-4CA4-88FB-2B036BC04A19}"/>
              </a:ext>
            </a:extLst>
          </p:cNvPr>
          <p:cNvSpPr/>
          <p:nvPr/>
        </p:nvSpPr>
        <p:spPr>
          <a:xfrm>
            <a:off x="4248000" y="2700003"/>
            <a:ext cx="0" cy="35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000000"/>
            </a:solidFill>
            <a:prstDash val="solid"/>
            <a:miter/>
          </a:ln>
        </p:spPr>
        <p:txBody>
          <a:bodyPr vert="horz" wrap="square" lIns="95399" tIns="50401" rIns="95399" bIns="50401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EB5BE02-AC8F-4748-82E7-87783F2083DE}"/>
              </a:ext>
            </a:extLst>
          </p:cNvPr>
          <p:cNvSpPr/>
          <p:nvPr/>
        </p:nvSpPr>
        <p:spPr>
          <a:xfrm>
            <a:off x="7163994" y="2700003"/>
            <a:ext cx="0" cy="35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000000"/>
            </a:solidFill>
            <a:prstDash val="solid"/>
            <a:miter/>
          </a:ln>
        </p:spPr>
        <p:txBody>
          <a:bodyPr vert="horz" wrap="square" lIns="95399" tIns="50401" rIns="95399" bIns="50401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5781602-1CCC-401C-8CEF-7EE8969A8E43}"/>
                  </a:ext>
                </a:extLst>
              </p:cNvPr>
              <p:cNvSpPr txBox="1"/>
              <p:nvPr/>
            </p:nvSpPr>
            <p:spPr>
              <a:xfrm>
                <a:off x="9227521" y="2636635"/>
                <a:ext cx="360355" cy="53964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5781602-1CCC-401C-8CEF-7EE8969A8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521" y="2636635"/>
                <a:ext cx="360355" cy="539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884D207-692E-49A7-96F2-6D91374778C1}"/>
                  </a:ext>
                </a:extLst>
              </p:cNvPr>
              <p:cNvSpPr txBox="1"/>
              <p:nvPr/>
            </p:nvSpPr>
            <p:spPr>
              <a:xfrm>
                <a:off x="3990962" y="3135239"/>
                <a:ext cx="635398" cy="27251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884D207-692E-49A7-96F2-6D9137477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62" y="3135239"/>
                <a:ext cx="635398" cy="272518"/>
              </a:xfrm>
              <a:prstGeom prst="rect">
                <a:avLst/>
              </a:prstGeom>
              <a:blipFill>
                <a:blip r:embed="rId4"/>
                <a:stretch>
                  <a:fillRect t="-35556" b="-6666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">
            <a:extLst>
              <a:ext uri="{FF2B5EF4-FFF2-40B4-BE49-F238E27FC236}">
                <a16:creationId xmlns:a16="http://schemas.microsoft.com/office/drawing/2014/main" id="{0B6F2825-6B4D-4DC0-A7A2-91F363F976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82959" y="3121560"/>
            <a:ext cx="604436" cy="478441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822C72F-761A-4830-AAD2-917CE20F058B}"/>
                  </a:ext>
                </a:extLst>
              </p:cNvPr>
              <p:cNvSpPr txBox="1"/>
              <p:nvPr/>
            </p:nvSpPr>
            <p:spPr>
              <a:xfrm>
                <a:off x="6942956" y="3135239"/>
                <a:ext cx="605159" cy="25740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fr-FR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822C72F-761A-4830-AAD2-917CE20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56" y="3135239"/>
                <a:ext cx="605159" cy="257403"/>
              </a:xfrm>
              <a:prstGeom prst="rect">
                <a:avLst/>
              </a:prstGeom>
              <a:blipFill>
                <a:blip r:embed="rId6"/>
                <a:stretch>
                  <a:fillRect t="-39535" b="-72093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AE59A7A0-472C-4A39-8D6B-0ED5C4129B8D}"/>
              </a:ext>
            </a:extLst>
          </p:cNvPr>
          <p:cNvSpPr txBox="1"/>
          <p:nvPr/>
        </p:nvSpPr>
        <p:spPr>
          <a:xfrm>
            <a:off x="1691996" y="1979996"/>
            <a:ext cx="2159995" cy="430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ZnS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B7271-3E0F-43B1-9D1E-99BC84C3E433}"/>
              </a:ext>
            </a:extLst>
          </p:cNvPr>
          <p:cNvSpPr txBox="1"/>
          <p:nvPr/>
        </p:nvSpPr>
        <p:spPr>
          <a:xfrm>
            <a:off x="4643999" y="1980361"/>
            <a:ext cx="2159995" cy="430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NaCl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C242C1-A71A-4026-99BB-2023FD358268}"/>
              </a:ext>
            </a:extLst>
          </p:cNvPr>
          <p:cNvSpPr txBox="1"/>
          <p:nvPr/>
        </p:nvSpPr>
        <p:spPr>
          <a:xfrm>
            <a:off x="7128004" y="1980718"/>
            <a:ext cx="2159995" cy="430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CsCl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F613F-6E6B-4695-B6D4-4AA52A8DD8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9997" y="215999"/>
            <a:ext cx="7020004" cy="935998"/>
          </a:xfrm>
        </p:spPr>
        <p:txBody>
          <a:bodyPr/>
          <a:lstStyle/>
          <a:p>
            <a:pPr lvl="0"/>
            <a:r>
              <a:rPr lang="fr-FR" sz="3200"/>
              <a:t>Principe d’une mesure au pycnomètre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34806EA-85E1-48D1-B805-BF0F4B93B0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5160" y="1259997"/>
            <a:ext cx="2544839" cy="4018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7CAF5A-A3BF-430A-8A33-850B73D56E1A}"/>
              </a:ext>
            </a:extLst>
          </p:cNvPr>
          <p:cNvSpPr txBox="1"/>
          <p:nvPr/>
        </p:nvSpPr>
        <p:spPr>
          <a:xfrm>
            <a:off x="388437" y="1811517"/>
            <a:ext cx="1267559" cy="390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Capillaire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821C81-46EF-4596-A515-154426B1749E}"/>
              </a:ext>
            </a:extLst>
          </p:cNvPr>
          <p:cNvSpPr txBox="1"/>
          <p:nvPr/>
        </p:nvSpPr>
        <p:spPr>
          <a:xfrm>
            <a:off x="0" y="2734202"/>
            <a:ext cx="1807201" cy="32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rPr>
              <a:t>Bouchon percé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CE0C115E-3781-4984-8ACA-51900E591487}"/>
              </a:ext>
            </a:extLst>
          </p:cNvPr>
          <p:cNvSpPr/>
          <p:nvPr/>
        </p:nvSpPr>
        <p:spPr>
          <a:xfrm>
            <a:off x="1619996" y="1979996"/>
            <a:ext cx="1562755" cy="122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E5FE438E-AE43-4E3D-AED9-5B284746BB98}"/>
              </a:ext>
            </a:extLst>
          </p:cNvPr>
          <p:cNvSpPr/>
          <p:nvPr/>
        </p:nvSpPr>
        <p:spPr>
          <a:xfrm>
            <a:off x="1807201" y="2861642"/>
            <a:ext cx="13712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ght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v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297</Words>
  <Application>Microsoft Office PowerPoint</Application>
  <PresentationFormat>Grand écran</PresentationFormat>
  <Paragraphs>106</Paragraphs>
  <Slides>21</Slides>
  <Notes>21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Liberation Sans</vt:lpstr>
      <vt:lpstr>Source Sans Pro</vt:lpstr>
      <vt:lpstr>Source Sans Pro Light</vt:lpstr>
      <vt:lpstr>StarSymbol</vt:lpstr>
      <vt:lpstr>BrightBlue</vt:lpstr>
      <vt:lpstr>Standard</vt:lpstr>
      <vt:lpstr>Vivid</vt:lpstr>
      <vt:lpstr>Solides Cristallins</vt:lpstr>
      <vt:lpstr>Cristaux ioniques</vt:lpstr>
      <vt:lpstr>Rappels sur les sites de la structure CFC</vt:lpstr>
      <vt:lpstr>Structure type NaCl</vt:lpstr>
      <vt:lpstr>Structure type NaCl</vt:lpstr>
      <vt:lpstr> Structure type CsCl            </vt:lpstr>
      <vt:lpstr> Structure type CsCl            </vt:lpstr>
      <vt:lpstr>Présentation PowerPoint</vt:lpstr>
      <vt:lpstr>Principe d’une mesure au pycnomètre</vt:lpstr>
      <vt:lpstr>Principe d’une mesure au pycnomètre</vt:lpstr>
      <vt:lpstr>Cristaux métalliques</vt:lpstr>
      <vt:lpstr>Empilements compacts</vt:lpstr>
      <vt:lpstr>Empilements compacts</vt:lpstr>
      <vt:lpstr>Empilement non compact</vt:lpstr>
      <vt:lpstr>Recalescence du fer</vt:lpstr>
      <vt:lpstr>Alliages de substitution</vt:lpstr>
      <vt:lpstr>Alliages d’insertion</vt:lpstr>
      <vt:lpstr>Principe du dosage du cuivre dans du laiton</vt:lpstr>
      <vt:lpstr>Présentation PowerPoint</vt:lpstr>
      <vt:lpstr>Présentation PowerPoint</vt:lpstr>
      <vt:lpstr>Structure hexagonale compacte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Blue</dc:title>
  <cp:lastModifiedBy>Armel JOUAN-POURCHET</cp:lastModifiedBy>
  <cp:revision>53</cp:revision>
  <dcterms:created xsi:type="dcterms:W3CDTF">2020-12-06T11:37:59Z</dcterms:created>
  <dcterms:modified xsi:type="dcterms:W3CDTF">2021-05-23T09:14:46Z</dcterms:modified>
</cp:coreProperties>
</file>