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75" r:id="rId3"/>
    <p:sldId id="265" r:id="rId4"/>
    <p:sldId id="260" r:id="rId5"/>
    <p:sldId id="266" r:id="rId6"/>
    <p:sldId id="267" r:id="rId7"/>
    <p:sldId id="263" r:id="rId8"/>
    <p:sldId id="276" r:id="rId9"/>
    <p:sldId id="269" r:id="rId10"/>
    <p:sldId id="270" r:id="rId11"/>
    <p:sldId id="278" r:id="rId12"/>
    <p:sldId id="279" r:id="rId13"/>
    <p:sldId id="272" r:id="rId14"/>
    <p:sldId id="274" r:id="rId15"/>
    <p:sldId id="277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79CB4F8-536F-44A3-B5EC-554A6A823B7B}">
          <p14:sldIdLst>
            <p14:sldId id="264"/>
            <p14:sldId id="275"/>
          </p14:sldIdLst>
        </p14:section>
        <p14:section name="Section sans titre" id="{B54CAC1F-CD9D-41B4-8909-62F384A553AB}">
          <p14:sldIdLst>
            <p14:sldId id="265"/>
            <p14:sldId id="260"/>
            <p14:sldId id="266"/>
            <p14:sldId id="267"/>
            <p14:sldId id="263"/>
            <p14:sldId id="276"/>
            <p14:sldId id="269"/>
            <p14:sldId id="270"/>
            <p14:sldId id="278"/>
            <p14:sldId id="279"/>
            <p14:sldId id="272"/>
            <p14:sldId id="274"/>
            <p14:sldId id="277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68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30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753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03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9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48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85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48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95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016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9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01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E3722-8C38-4BCB-8D8A-804E6F555CB9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79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12.png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4RkKvyf-dg?feature=oembed" TargetMode="External"/><Relationship Id="rId4" Type="http://schemas.openxmlformats.org/officeDocument/2006/relationships/hyperlink" Target="https://youtu.be/R4RkKvyf-d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F921F1-F12E-438B-B7DD-1A73F2EF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u="sng" dirty="0"/>
              <a:t>LC 15 :</a:t>
            </a:r>
            <a:r>
              <a:rPr lang="fr-FR" b="1" dirty="0"/>
              <a:t> Solvants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9BCBA7-3E2A-48BA-B86B-F71232E0F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20850"/>
            <a:ext cx="7886700" cy="17367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b="1" dirty="0"/>
              <a:t>Niveau : </a:t>
            </a:r>
            <a:r>
              <a:rPr lang="fr-FR" dirty="0"/>
              <a:t>CPGE</a:t>
            </a:r>
          </a:p>
          <a:p>
            <a:pPr marL="0" indent="0">
              <a:buNone/>
            </a:pPr>
            <a:r>
              <a:rPr lang="fr-FR" b="1" dirty="0"/>
              <a:t>Prérequis :</a:t>
            </a:r>
          </a:p>
          <a:p>
            <a:pPr lvl="1"/>
            <a:r>
              <a:rPr lang="fr-FR" sz="2800" dirty="0"/>
              <a:t>Interactions intermoléculaires (Van der Waals, liaisons hydrogène)</a:t>
            </a:r>
          </a:p>
          <a:p>
            <a:pPr lvl="1"/>
            <a:r>
              <a:rPr lang="fr-FR" sz="2800" dirty="0"/>
              <a:t>Moment dipolaire</a:t>
            </a:r>
          </a:p>
          <a:p>
            <a:pPr lvl="1"/>
            <a:r>
              <a:rPr lang="fr-FR" sz="2800" dirty="0"/>
              <a:t>Loi de Coulomb</a:t>
            </a:r>
          </a:p>
          <a:p>
            <a:pPr lvl="1"/>
            <a:r>
              <a:rPr lang="fr-FR" sz="2800" dirty="0"/>
              <a:t>Constante d’équilibre thermodynamique</a:t>
            </a:r>
          </a:p>
          <a:p>
            <a:pPr lvl="1"/>
            <a:r>
              <a:rPr lang="fr-FR" sz="2800" dirty="0"/>
              <a:t>Solubilité</a:t>
            </a:r>
          </a:p>
          <a:p>
            <a:pPr lvl="1"/>
            <a:r>
              <a:rPr lang="fr-FR" sz="2800" dirty="0"/>
              <a:t>Cinétique chimique, loi de Beer-Lambert</a:t>
            </a:r>
          </a:p>
          <a:p>
            <a:pPr lvl="1"/>
            <a:r>
              <a:rPr lang="fr-FR" sz="2800" dirty="0"/>
              <a:t>Spectrophotométrie UV-visible</a:t>
            </a:r>
          </a:p>
          <a:p>
            <a:pPr lvl="1"/>
            <a:r>
              <a:rPr lang="fr-FR" sz="2800" dirty="0"/>
              <a:t>Extraction liquide-liquide</a:t>
            </a:r>
          </a:p>
          <a:p>
            <a:pPr lvl="1"/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44466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EFCA04E-9BDA-4928-ACE1-C570487B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4399"/>
          </a:xfrm>
        </p:spPr>
        <p:txBody>
          <a:bodyPr>
            <a:normAutofit/>
          </a:bodyPr>
          <a:lstStyle/>
          <a:p>
            <a:pPr algn="ctr"/>
            <a:r>
              <a:rPr lang="fr-FR" sz="3750" u="sng" dirty="0"/>
              <a:t>Extraction liquide-liquide : principe</a:t>
            </a:r>
            <a:endParaRPr lang="fr-FR" sz="375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97E26C3-E4B5-479A-99B0-A34368DCD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69" y="1224035"/>
            <a:ext cx="2625110" cy="5268839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E685DB30-6002-4C16-8E67-67B38FC62F76}"/>
              </a:ext>
            </a:extLst>
          </p:cNvPr>
          <p:cNvSpPr txBox="1"/>
          <p:nvPr/>
        </p:nvSpPr>
        <p:spPr>
          <a:xfrm>
            <a:off x="1826702" y="4062157"/>
            <a:ext cx="2017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Diiode + eau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95ADC923-EA0C-46D4-B36F-2986E90C8837}"/>
              </a:ext>
            </a:extLst>
          </p:cNvPr>
          <p:cNvCxnSpPr>
            <a:cxnSpLocks/>
          </p:cNvCxnSpPr>
          <p:nvPr/>
        </p:nvCxnSpPr>
        <p:spPr>
          <a:xfrm flipV="1">
            <a:off x="1946245" y="2442262"/>
            <a:ext cx="352338" cy="33017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3A5CF845-368C-458A-9860-4FF6102CE07D}"/>
              </a:ext>
            </a:extLst>
          </p:cNvPr>
          <p:cNvCxnSpPr>
            <a:cxnSpLocks/>
          </p:cNvCxnSpPr>
          <p:nvPr/>
        </p:nvCxnSpPr>
        <p:spPr>
          <a:xfrm>
            <a:off x="1744909" y="3742093"/>
            <a:ext cx="377505" cy="343472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B2E4650A-DAB9-4D5D-A370-04D9849FAEB9}"/>
              </a:ext>
            </a:extLst>
          </p:cNvPr>
          <p:cNvSpPr txBox="1"/>
          <p:nvPr/>
        </p:nvSpPr>
        <p:spPr>
          <a:xfrm>
            <a:off x="1933661" y="1917867"/>
            <a:ext cx="3263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Diiode + cyclohexane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26B1557-6524-4931-BFF1-CB71F4BDC30E}"/>
              </a:ext>
            </a:extLst>
          </p:cNvPr>
          <p:cNvSpPr txBox="1"/>
          <p:nvPr/>
        </p:nvSpPr>
        <p:spPr>
          <a:xfrm>
            <a:off x="3916628" y="2772436"/>
            <a:ext cx="501700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/>
              <a:t>Protocole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Dissoudre 1g de diiode dans 200mL de cyclohexane (C = 1,97.10</a:t>
            </a:r>
            <a:r>
              <a:rPr lang="fr-FR" sz="2000" baseline="30000" dirty="0"/>
              <a:t>-2</a:t>
            </a:r>
            <a:r>
              <a:rPr lang="fr-FR" sz="2000" dirty="0"/>
              <a:t> mol/L)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Prélever </a:t>
            </a:r>
            <a:r>
              <a:rPr lang="fr-FR" sz="2000" dirty="0" err="1"/>
              <a:t>V</a:t>
            </a:r>
            <a:r>
              <a:rPr lang="fr-FR" sz="2000" baseline="-25000" dirty="0" err="1"/>
              <a:t>org</a:t>
            </a:r>
            <a:r>
              <a:rPr lang="fr-FR" sz="2000" dirty="0"/>
              <a:t> = 20 </a:t>
            </a:r>
            <a:r>
              <a:rPr lang="fr-FR" sz="2000" dirty="0" err="1"/>
              <a:t>mL</a:t>
            </a:r>
            <a:r>
              <a:rPr lang="fr-FR" sz="2000" dirty="0"/>
              <a:t> de cette 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Ajouter </a:t>
            </a:r>
            <a:r>
              <a:rPr lang="fr-FR" sz="2000" dirty="0" err="1"/>
              <a:t>V</a:t>
            </a:r>
            <a:r>
              <a:rPr lang="fr-FR" sz="2000" baseline="-25000" dirty="0" err="1"/>
              <a:t>aq</a:t>
            </a:r>
            <a:r>
              <a:rPr lang="fr-FR" sz="2000" dirty="0"/>
              <a:t> = 200 </a:t>
            </a:r>
            <a:r>
              <a:rPr lang="fr-FR" sz="2000" dirty="0" err="1"/>
              <a:t>mL</a:t>
            </a:r>
            <a:r>
              <a:rPr lang="fr-FR" sz="2000" dirty="0"/>
              <a:t> d’eau distillée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Agiter pendant 30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Laisser décanter 30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Extraire la phase aqueuse pour le titrage, en prélever V</a:t>
            </a:r>
            <a:r>
              <a:rPr lang="fr-FR" sz="2000" baseline="-25000" dirty="0"/>
              <a:t>0</a:t>
            </a:r>
            <a:r>
              <a:rPr lang="fr-FR" sz="2000" dirty="0"/>
              <a:t> = 50 </a:t>
            </a:r>
            <a:r>
              <a:rPr lang="fr-FR" sz="2000" dirty="0" err="1"/>
              <a:t>mL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371271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EFCA04E-9BDA-4928-ACE1-C570487B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4399"/>
          </a:xfrm>
        </p:spPr>
        <p:txBody>
          <a:bodyPr>
            <a:normAutofit/>
          </a:bodyPr>
          <a:lstStyle/>
          <a:p>
            <a:pPr algn="ctr"/>
            <a:r>
              <a:rPr lang="fr-FR" sz="3750" u="sng" dirty="0"/>
              <a:t>Titrage du diiode dans la phase aqueuse</a:t>
            </a:r>
            <a:endParaRPr lang="fr-FR" sz="375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0B6101D-485C-4A13-B28E-F4FC8D645C26}"/>
                  </a:ext>
                </a:extLst>
              </p:cNvPr>
              <p:cNvSpPr/>
              <p:nvPr/>
            </p:nvSpPr>
            <p:spPr>
              <a:xfrm>
                <a:off x="3929300" y="1986189"/>
                <a:ext cx="2756263" cy="927461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Thiosulfate de sodium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𝑉</m:t>
                    </m:r>
                  </m:oMath>
                </a14:m>
                <a:r>
                  <a:rPr lang="fr-FR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volume versé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=5,0.</m:t>
                      </m:r>
                      <m:sSubSup>
                        <m:sSub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b/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fr-FR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𝑚𝑜𝑙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𝐿</m:t>
                      </m:r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0B6101D-485C-4A13-B28E-F4FC8D645C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9300" y="1986189"/>
                <a:ext cx="2756263" cy="927461"/>
              </a:xfrm>
              <a:prstGeom prst="rect">
                <a:avLst/>
              </a:prstGeom>
              <a:blipFill>
                <a:blip r:embed="rId2"/>
                <a:stretch>
                  <a:fillRect t="-3896" b="-51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4C37BF0-0093-47DD-BC48-AEB02DAC7032}"/>
                  </a:ext>
                </a:extLst>
              </p:cNvPr>
              <p:cNvSpPr/>
              <p:nvPr/>
            </p:nvSpPr>
            <p:spPr>
              <a:xfrm>
                <a:off x="4071913" y="4691331"/>
                <a:ext cx="2756263" cy="91440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Phase aqueuse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=50 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𝑚𝐿</m:t>
                      </m:r>
                    </m:oMath>
                  </m:oMathPara>
                </a14:m>
                <a:endParaRPr lang="fr-FR" b="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fr-FR" b="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[I</a:t>
                </a:r>
                <a:r>
                  <a:rPr lang="fr-FR" b="0" baseline="-25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fr-FR" b="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fr-FR" b="0" baseline="-25000" dirty="0" err="1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aq</a:t>
                </a:r>
                <a:r>
                  <a:rPr lang="fr-FR" b="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?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4C37BF0-0093-47DD-BC48-AEB02DAC70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913" y="4691331"/>
                <a:ext cx="2756263" cy="914400"/>
              </a:xfrm>
              <a:prstGeom prst="rect">
                <a:avLst/>
              </a:prstGeom>
              <a:blipFill>
                <a:blip r:embed="rId3"/>
                <a:stretch>
                  <a:fillRect t="-3947" b="-92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Image 12">
            <a:extLst>
              <a:ext uri="{FF2B5EF4-FFF2-40B4-BE49-F238E27FC236}">
                <a16:creationId xmlns:a16="http://schemas.microsoft.com/office/drawing/2014/main" id="{F9677088-A543-4F9F-8961-19EFAE6C6D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13" y="1452874"/>
            <a:ext cx="2901153" cy="5040000"/>
          </a:xfrm>
          <a:prstGeom prst="rect">
            <a:avLst/>
          </a:prstGeom>
        </p:spPr>
      </p:pic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5B70D2DC-2D5D-4F19-8B8F-E627218A0640}"/>
              </a:ext>
            </a:extLst>
          </p:cNvPr>
          <p:cNvCxnSpPr>
            <a:stCxn id="10" idx="1"/>
          </p:cNvCxnSpPr>
          <p:nvPr/>
        </p:nvCxnSpPr>
        <p:spPr>
          <a:xfrm flipH="1" flipV="1">
            <a:off x="2581651" y="2449919"/>
            <a:ext cx="1347649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135C1037-5680-4FA5-A1E4-94EA283791DC}"/>
              </a:ext>
            </a:extLst>
          </p:cNvPr>
          <p:cNvCxnSpPr/>
          <p:nvPr/>
        </p:nvCxnSpPr>
        <p:spPr>
          <a:xfrm flipH="1" flipV="1">
            <a:off x="2849300" y="5148531"/>
            <a:ext cx="1080000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B6A0E55C-0710-4FCC-9FE9-E69AAD1124D0}"/>
                  </a:ext>
                </a:extLst>
              </p:cNvPr>
              <p:cNvSpPr txBox="1"/>
              <p:nvPr/>
            </p:nvSpPr>
            <p:spPr>
              <a:xfrm>
                <a:off x="3478631" y="3440164"/>
                <a:ext cx="5523414" cy="53271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 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3 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2−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→2</m:t>
                      </m:r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 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</m:sup>
                      </m:sSubSup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B6A0E55C-0710-4FCC-9FE9-E69AAD112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631" y="3440164"/>
                <a:ext cx="5523414" cy="5327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>
            <a:extLst>
              <a:ext uri="{FF2B5EF4-FFF2-40B4-BE49-F238E27FC236}">
                <a16:creationId xmlns:a16="http://schemas.microsoft.com/office/drawing/2014/main" id="{1A652767-82E6-433F-BC5B-79B69F5AF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636" y="4032066"/>
            <a:ext cx="2642314" cy="25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303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EFCA04E-9BDA-4928-ACE1-C570487B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4399"/>
          </a:xfrm>
        </p:spPr>
        <p:txBody>
          <a:bodyPr>
            <a:normAutofit/>
          </a:bodyPr>
          <a:lstStyle/>
          <a:p>
            <a:pPr algn="ctr"/>
            <a:r>
              <a:rPr lang="fr-FR" sz="3750" u="sng" dirty="0"/>
              <a:t>Calcul de la constante de partage</a:t>
            </a:r>
            <a:endParaRPr lang="fr-FR" sz="375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030A21F-3842-4EE0-AE92-F95353F0944F}"/>
              </a:ext>
            </a:extLst>
          </p:cNvPr>
          <p:cNvSpPr txBox="1"/>
          <p:nvPr/>
        </p:nvSpPr>
        <p:spPr>
          <a:xfrm>
            <a:off x="628650" y="2013358"/>
            <a:ext cx="7508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l’équivalence :</a:t>
            </a:r>
          </a:p>
          <a:p>
            <a:endParaRPr lang="fr-FR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5346453-628A-45A5-87B3-0810466803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663" y="1823324"/>
            <a:ext cx="498157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76FABA5B-0894-4039-BD39-0D63D2850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179" y="3118069"/>
            <a:ext cx="7333464" cy="229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079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EFCA04E-9BDA-4928-ACE1-C570487B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0843"/>
          </a:xfrm>
        </p:spPr>
        <p:txBody>
          <a:bodyPr>
            <a:normAutofit/>
          </a:bodyPr>
          <a:lstStyle/>
          <a:p>
            <a:pPr algn="ctr"/>
            <a:r>
              <a:rPr lang="fr-FR" sz="3750" u="sng" dirty="0"/>
              <a:t>Photochromisme : réaction</a:t>
            </a:r>
            <a:endParaRPr lang="fr-FR" sz="375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C1C2905-C0F8-4E6C-9E31-A67216AD1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3604"/>
            <a:ext cx="9144000" cy="3893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340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EFCA04E-9BDA-4928-ACE1-C570487B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1"/>
            <a:ext cx="7886700" cy="80084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750" u="sng" dirty="0"/>
              <a:t>Photochromisme : spectres d’absorbance</a:t>
            </a:r>
            <a:endParaRPr lang="fr-FR" sz="375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5E3F78A-6337-4709-AB27-19961ADD2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6013" y="1319476"/>
            <a:ext cx="2389387" cy="4387001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374A1DE-3F69-4258-8118-03DD96738C55}"/>
              </a:ext>
            </a:extLst>
          </p:cNvPr>
          <p:cNvSpPr txBox="1"/>
          <p:nvPr/>
        </p:nvSpPr>
        <p:spPr>
          <a:xfrm>
            <a:off x="6326723" y="2680001"/>
            <a:ext cx="2519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Acétone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26DE0CB-D81C-4702-9A4E-8C26CC816C64}"/>
              </a:ext>
            </a:extLst>
          </p:cNvPr>
          <p:cNvSpPr txBox="1"/>
          <p:nvPr/>
        </p:nvSpPr>
        <p:spPr>
          <a:xfrm>
            <a:off x="6395670" y="5183257"/>
            <a:ext cx="2519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Acétate d’éthyle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FDB8F2D-B66A-4285-A5BF-4B6AF73F3E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3400111"/>
            <a:ext cx="4963268" cy="286859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F688ED8-4F3A-4C53-A5EA-210F9FC9AE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701" y="939478"/>
            <a:ext cx="4940882" cy="248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812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EFCA04E-9BDA-4928-ACE1-C570487B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1"/>
            <a:ext cx="7886700" cy="80084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750" u="sng" dirty="0"/>
              <a:t>Photochromisme : cinétique de décoloration</a:t>
            </a:r>
            <a:endParaRPr lang="fr-FR" sz="375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26DE0CB-D81C-4702-9A4E-8C26CC816C64}"/>
              </a:ext>
            </a:extLst>
          </p:cNvPr>
          <p:cNvSpPr txBox="1"/>
          <p:nvPr/>
        </p:nvSpPr>
        <p:spPr>
          <a:xfrm>
            <a:off x="171038" y="2255501"/>
            <a:ext cx="7886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800" dirty="0"/>
              <a:t>L’isomère MC est la seule espèce absorbante, donc d’après la loi de Beer-Lambert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6375FDC-D9A4-43C7-B8AC-6C597F2FD0CD}"/>
              </a:ext>
            </a:extLst>
          </p:cNvPr>
          <p:cNvSpPr txBox="1"/>
          <p:nvPr/>
        </p:nvSpPr>
        <p:spPr>
          <a:xfrm>
            <a:off x="171038" y="3406072"/>
            <a:ext cx="78867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800" dirty="0"/>
              <a:t>Loi de vitesse d’ordre 1:                    , on trace 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sz="2800" dirty="0"/>
          </a:p>
          <a:p>
            <a:pPr algn="just"/>
            <a:r>
              <a:rPr lang="fr-FR" sz="2800" dirty="0"/>
              <a:t>	et on obtient une droite de pente </a:t>
            </a:r>
            <a:r>
              <a:rPr lang="fr-FR" sz="2800" i="1" dirty="0"/>
              <a:t>–k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800" dirty="0"/>
              <a:t>On trouve :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02B55413-63F0-4C2E-B398-F44B69092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616" y="3975639"/>
            <a:ext cx="1685925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9D3C2D9E-1ECC-4EDD-B548-58B0ABD4F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268" y="2822065"/>
            <a:ext cx="2085975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0F3416CC-EA75-496D-8FE1-7EB9F62D4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541" y="3533534"/>
            <a:ext cx="152400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>
            <a:extLst>
              <a:ext uri="{FF2B5EF4-FFF2-40B4-BE49-F238E27FC236}">
                <a16:creationId xmlns:a16="http://schemas.microsoft.com/office/drawing/2014/main" id="{62CCBAA9-A86C-40BC-83DC-B95B7E980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6" y="5516499"/>
            <a:ext cx="64960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319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D63A288-17EB-497D-B9B1-76322F95A4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4925" y="1235499"/>
            <a:ext cx="2389387" cy="4387001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FEFCA04E-9BDA-4928-ACE1-C570487B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084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750" u="sng" dirty="0"/>
              <a:t>Photochromisme :</a:t>
            </a:r>
            <a:r>
              <a:rPr lang="fr-FR" sz="3750" dirty="0"/>
              <a:t> stabilisation de la forme MC par le solvant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25029BE-2190-4248-904C-A211DE78A0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220" y="2800839"/>
            <a:ext cx="5268060" cy="357237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CF932A7-434C-4D7E-AF28-874714F11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249" y="1863449"/>
            <a:ext cx="21717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B24AA7B-77FC-466C-A8F9-4F6F266D2FB9}"/>
              </a:ext>
            </a:extLst>
          </p:cNvPr>
          <p:cNvSpPr txBox="1"/>
          <p:nvPr/>
        </p:nvSpPr>
        <p:spPr>
          <a:xfrm>
            <a:off x="328245" y="1947780"/>
            <a:ext cx="2519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Loi d’</a:t>
            </a:r>
            <a:r>
              <a:rPr lang="fr-FR" sz="2800" dirty="0" err="1"/>
              <a:t>Arrhénius</a:t>
            </a:r>
            <a:r>
              <a:rPr lang="fr-FR" sz="2800" dirty="0"/>
              <a:t> :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8369E98-EEB5-484B-911A-35801BC673BA}"/>
              </a:ext>
            </a:extLst>
          </p:cNvPr>
          <p:cNvSpPr txBox="1"/>
          <p:nvPr/>
        </p:nvSpPr>
        <p:spPr>
          <a:xfrm>
            <a:off x="5396280" y="2800839"/>
            <a:ext cx="3688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C00000"/>
                </a:solidFill>
              </a:rPr>
              <a:t>Acétone (S1) : </a:t>
            </a:r>
            <a:r>
              <a:rPr lang="fr-FR" sz="2800" dirty="0"/>
              <a:t>µ = 2,88D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457FDBD-52F6-4B43-BCD2-64643AE1F860}"/>
              </a:ext>
            </a:extLst>
          </p:cNvPr>
          <p:cNvSpPr txBox="1"/>
          <p:nvPr/>
        </p:nvSpPr>
        <p:spPr>
          <a:xfrm>
            <a:off x="5780015" y="5248764"/>
            <a:ext cx="33052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Acétate d’éthyle (S2):</a:t>
            </a:r>
          </a:p>
          <a:p>
            <a:pPr algn="ctr"/>
            <a:r>
              <a:rPr lang="fr-FR" sz="2800" dirty="0"/>
              <a:t>µ = 1.78 D</a:t>
            </a:r>
          </a:p>
        </p:txBody>
      </p:sp>
    </p:spTree>
    <p:extLst>
      <p:ext uri="{BB962C8B-B14F-4D97-AF65-F5344CB8AC3E}">
        <p14:creationId xmlns:p14="http://schemas.microsoft.com/office/powerpoint/2010/main" val="131171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EFCA04E-9BDA-4928-ACE1-C570487B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0843"/>
          </a:xfrm>
        </p:spPr>
        <p:txBody>
          <a:bodyPr>
            <a:normAutofit/>
          </a:bodyPr>
          <a:lstStyle/>
          <a:p>
            <a:pPr algn="ctr"/>
            <a:r>
              <a:rPr lang="fr-FR" sz="3750" u="sng" dirty="0"/>
              <a:t>Introduction : </a:t>
            </a:r>
            <a:r>
              <a:rPr lang="fr-FR" sz="3750" u="sng" dirty="0" err="1"/>
              <a:t>solvatochromisme</a:t>
            </a:r>
            <a:endParaRPr lang="fr-FR" sz="375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C1C2905-C0F8-4E6C-9E31-A67216AD1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3604"/>
            <a:ext cx="9144000" cy="3893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56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5DE52C45-A09A-4C2B-9666-138DD823F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567" y="960029"/>
            <a:ext cx="2362200" cy="5810250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84411753-591A-4349-AB7E-2A25654218BE}"/>
              </a:ext>
            </a:extLst>
          </p:cNvPr>
          <p:cNvSpPr txBox="1"/>
          <p:nvPr/>
        </p:nvSpPr>
        <p:spPr>
          <a:xfrm>
            <a:off x="4897222" y="406031"/>
            <a:ext cx="3953236" cy="55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3000" dirty="0"/>
              <a:t>Solvants apolaires (</a:t>
            </a:r>
            <a:r>
              <a:rPr lang="fr-FR" sz="3000" i="1" dirty="0"/>
              <a:t>µ≈0</a:t>
            </a:r>
            <a:r>
              <a:rPr lang="fr-FR" sz="3000" dirty="0"/>
              <a:t>)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1C5D5E1A-94F7-45CC-949B-B48FF95BDD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9016" y="962544"/>
            <a:ext cx="2834984" cy="2961633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3053676F-F97B-4203-B4AD-F1937E74C7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2558" y="3650138"/>
            <a:ext cx="2247900" cy="2971800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08327E61-C492-41F9-B2B6-6302E22F0FD2}"/>
              </a:ext>
            </a:extLst>
          </p:cNvPr>
          <p:cNvSpPr txBox="1"/>
          <p:nvPr/>
        </p:nvSpPr>
        <p:spPr>
          <a:xfrm>
            <a:off x="5102012" y="2204833"/>
            <a:ext cx="19574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/>
              <a:t>cyclohexane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5D116FF-7AA3-4772-85DD-2FB8D10F168B}"/>
              </a:ext>
            </a:extLst>
          </p:cNvPr>
          <p:cNvSpPr txBox="1"/>
          <p:nvPr/>
        </p:nvSpPr>
        <p:spPr>
          <a:xfrm>
            <a:off x="5623810" y="5150824"/>
            <a:ext cx="19574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/>
              <a:t>toluène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66C2B611-E107-4143-8B43-3B80C0EC500F}"/>
              </a:ext>
            </a:extLst>
          </p:cNvPr>
          <p:cNvSpPr txBox="1"/>
          <p:nvPr/>
        </p:nvSpPr>
        <p:spPr>
          <a:xfrm>
            <a:off x="2912524" y="1845650"/>
            <a:ext cx="14775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/>
              <a:t>eau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E4726DD2-1F3F-4E10-A1CC-C3AB4D85823C}"/>
              </a:ext>
            </a:extLst>
          </p:cNvPr>
          <p:cNvSpPr txBox="1"/>
          <p:nvPr/>
        </p:nvSpPr>
        <p:spPr>
          <a:xfrm>
            <a:off x="2723575" y="3529482"/>
            <a:ext cx="14775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/>
              <a:t>éthanol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46CA3214-2F53-4222-A3A8-B9F572FB7B4A}"/>
              </a:ext>
            </a:extLst>
          </p:cNvPr>
          <p:cNvSpPr txBox="1"/>
          <p:nvPr/>
        </p:nvSpPr>
        <p:spPr>
          <a:xfrm>
            <a:off x="1752438" y="5779106"/>
            <a:ext cx="2823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dirty="0"/>
              <a:t>DMSO</a:t>
            </a:r>
          </a:p>
          <a:p>
            <a:pPr algn="ctr"/>
            <a:r>
              <a:rPr lang="fr-FR" sz="2500" dirty="0"/>
              <a:t>(</a:t>
            </a:r>
            <a:r>
              <a:rPr lang="fr-FR" sz="2500" dirty="0" err="1"/>
              <a:t>diméthylsulfoxyde</a:t>
            </a:r>
            <a:r>
              <a:rPr lang="fr-FR" sz="2500" dirty="0"/>
              <a:t>)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EF93DC2-7D46-4D6C-A5BE-AFF836C7926E}"/>
              </a:ext>
            </a:extLst>
          </p:cNvPr>
          <p:cNvSpPr txBox="1"/>
          <p:nvPr/>
        </p:nvSpPr>
        <p:spPr>
          <a:xfrm>
            <a:off x="513455" y="406031"/>
            <a:ext cx="3780265" cy="55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000" dirty="0"/>
              <a:t>Solvants polaires (</a:t>
            </a:r>
            <a:r>
              <a:rPr lang="fr-FR" sz="3000" i="1" dirty="0"/>
              <a:t>µ≠0</a:t>
            </a:r>
            <a:r>
              <a:rPr lang="fr-FR" sz="3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328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41A602-F8C8-47A6-8E69-8D4A301C8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52660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750" b="1" u="sng" dirty="0"/>
              <a:t>Pouvoir dissociant :</a:t>
            </a:r>
            <a:r>
              <a:rPr lang="fr-FR" sz="3750" b="1" dirty="0"/>
              <a:t> permittivité relative </a:t>
            </a:r>
            <a:r>
              <a:rPr lang="fr-FR" sz="3750" b="1" dirty="0">
                <a:sym typeface="Symbol" panose="05050102010706020507" pitchFamily="18" charset="2"/>
              </a:rPr>
              <a:t></a:t>
            </a:r>
            <a:r>
              <a:rPr lang="fr-FR" sz="3750" b="1" baseline="-25000" dirty="0">
                <a:sym typeface="Symbol" panose="05050102010706020507" pitchFamily="18" charset="2"/>
              </a:rPr>
              <a:t>r</a:t>
            </a:r>
            <a:endParaRPr lang="fr-FR" sz="3750" b="1" baseline="-25000" dirty="0"/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257642C1-7EDD-484F-84FA-3DF5E96DD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93765"/>
              </p:ext>
            </p:extLst>
          </p:nvPr>
        </p:nvGraphicFramePr>
        <p:xfrm>
          <a:off x="219075" y="3007557"/>
          <a:ext cx="8705850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975">
                  <a:extLst>
                    <a:ext uri="{9D8B030D-6E8A-4147-A177-3AD203B41FA5}">
                      <a16:colId xmlns:a16="http://schemas.microsoft.com/office/drawing/2014/main" val="751258015"/>
                    </a:ext>
                  </a:extLst>
                </a:gridCol>
                <a:gridCol w="1450975">
                  <a:extLst>
                    <a:ext uri="{9D8B030D-6E8A-4147-A177-3AD203B41FA5}">
                      <a16:colId xmlns:a16="http://schemas.microsoft.com/office/drawing/2014/main" val="1813309532"/>
                    </a:ext>
                  </a:extLst>
                </a:gridCol>
                <a:gridCol w="1450975">
                  <a:extLst>
                    <a:ext uri="{9D8B030D-6E8A-4147-A177-3AD203B41FA5}">
                      <a16:colId xmlns:a16="http://schemas.microsoft.com/office/drawing/2014/main" val="3973564126"/>
                    </a:ext>
                  </a:extLst>
                </a:gridCol>
                <a:gridCol w="1450975">
                  <a:extLst>
                    <a:ext uri="{9D8B030D-6E8A-4147-A177-3AD203B41FA5}">
                      <a16:colId xmlns:a16="http://schemas.microsoft.com/office/drawing/2014/main" val="3588389059"/>
                    </a:ext>
                  </a:extLst>
                </a:gridCol>
                <a:gridCol w="1450975">
                  <a:extLst>
                    <a:ext uri="{9D8B030D-6E8A-4147-A177-3AD203B41FA5}">
                      <a16:colId xmlns:a16="http://schemas.microsoft.com/office/drawing/2014/main" val="3740039319"/>
                    </a:ext>
                  </a:extLst>
                </a:gridCol>
                <a:gridCol w="1450975">
                  <a:extLst>
                    <a:ext uri="{9D8B030D-6E8A-4147-A177-3AD203B41FA5}">
                      <a16:colId xmlns:a16="http://schemas.microsoft.com/office/drawing/2014/main" val="850973035"/>
                    </a:ext>
                  </a:extLst>
                </a:gridCol>
              </a:tblGrid>
              <a:tr h="527995"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  <a:p>
                      <a:pPr algn="ctr"/>
                      <a:r>
                        <a:rPr lang="fr-FR" sz="2000" dirty="0"/>
                        <a:t>Solvants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  <a:p>
                      <a:pPr algn="ctr"/>
                      <a:r>
                        <a:rPr lang="fr-FR" sz="2000" dirty="0"/>
                        <a:t>eau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  <a:p>
                      <a:pPr algn="ctr"/>
                      <a:r>
                        <a:rPr lang="fr-FR" sz="2000" dirty="0"/>
                        <a:t>éthanol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  <a:p>
                      <a:pPr algn="ctr"/>
                      <a:r>
                        <a:rPr lang="fr-FR" sz="2000" dirty="0"/>
                        <a:t>DMSO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  <a:p>
                      <a:pPr algn="ctr"/>
                      <a:r>
                        <a:rPr lang="fr-FR" sz="2000" dirty="0"/>
                        <a:t>cyclohexane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  <a:p>
                      <a:pPr algn="ctr"/>
                      <a:r>
                        <a:rPr lang="fr-FR" sz="2000" dirty="0"/>
                        <a:t>toluène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73464964"/>
                  </a:ext>
                </a:extLst>
              </a:tr>
              <a:tr h="788799">
                <a:tc>
                  <a:txBody>
                    <a:bodyPr/>
                    <a:lstStyle/>
                    <a:p>
                      <a:pPr algn="ctr"/>
                      <a:endParaRPr lang="fr-FR" sz="3600" b="1" dirty="0">
                        <a:sym typeface="Symbol" panose="05050102010706020507" pitchFamily="18" charset="2"/>
                      </a:endParaRPr>
                    </a:p>
                    <a:p>
                      <a:pPr algn="ctr"/>
                      <a:r>
                        <a:rPr lang="fr-FR" sz="3600" b="1" dirty="0">
                          <a:sym typeface="Symbol" panose="05050102010706020507" pitchFamily="18" charset="2"/>
                        </a:rPr>
                        <a:t></a:t>
                      </a:r>
                      <a:r>
                        <a:rPr lang="fr-FR" sz="3600" b="1" baseline="-25000" dirty="0">
                          <a:sym typeface="Symbol" panose="05050102010706020507" pitchFamily="18" charset="2"/>
                        </a:rPr>
                        <a:t>r</a:t>
                      </a:r>
                      <a:endParaRPr lang="fr-FR" sz="3600" dirty="0"/>
                    </a:p>
                  </a:txBody>
                  <a:tcPr marL="68580" marR="68580" marT="34290" marB="3429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/>
                    </a:p>
                    <a:p>
                      <a:pPr algn="ctr"/>
                      <a:r>
                        <a:rPr lang="fr-FR" sz="3600" dirty="0"/>
                        <a:t>78,4</a:t>
                      </a:r>
                    </a:p>
                  </a:txBody>
                  <a:tcPr marL="68580" marR="68580" marT="34290" marB="3429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/>
                    </a:p>
                    <a:p>
                      <a:pPr algn="ctr"/>
                      <a:r>
                        <a:rPr lang="fr-FR" sz="3600" dirty="0"/>
                        <a:t>24,5</a:t>
                      </a:r>
                    </a:p>
                  </a:txBody>
                  <a:tcPr marL="68580" marR="68580" marT="34290" marB="3429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/>
                    </a:p>
                    <a:p>
                      <a:pPr algn="ctr"/>
                      <a:r>
                        <a:rPr lang="fr-FR" sz="3600" dirty="0"/>
                        <a:t>46,7</a:t>
                      </a:r>
                    </a:p>
                  </a:txBody>
                  <a:tcPr marL="68580" marR="68580" marT="34290" marB="3429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/>
                    </a:p>
                    <a:p>
                      <a:pPr algn="ctr"/>
                      <a:r>
                        <a:rPr lang="fr-FR" sz="3600" dirty="0"/>
                        <a:t>2,02</a:t>
                      </a:r>
                    </a:p>
                  </a:txBody>
                  <a:tcPr marL="68580" marR="68580" marT="34290" marB="3429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/>
                    </a:p>
                    <a:p>
                      <a:pPr algn="ctr"/>
                      <a:r>
                        <a:rPr lang="fr-FR" sz="3600" dirty="0"/>
                        <a:t>2,38</a:t>
                      </a:r>
                    </a:p>
                  </a:txBody>
                  <a:tcPr marL="68580" marR="68580" marT="34290" marB="3429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948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4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E99C4E09-4135-4E52-84D5-6AD30B255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0434"/>
            <a:ext cx="9144000" cy="3721471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313E0CA-D35F-42AD-9587-ADA41E518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750" b="1" u="sng" dirty="0"/>
              <a:t>Solvant protique : liaisons hydrogènes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E673B69-BC97-4611-9AD6-16D09644FBC6}"/>
              </a:ext>
            </a:extLst>
          </p:cNvPr>
          <p:cNvSpPr txBox="1"/>
          <p:nvPr/>
        </p:nvSpPr>
        <p:spPr>
          <a:xfrm>
            <a:off x="1446628" y="5369006"/>
            <a:ext cx="1223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eau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0D03743-CAB2-4423-B310-A42E8339FADE}"/>
              </a:ext>
            </a:extLst>
          </p:cNvPr>
          <p:cNvSpPr txBox="1"/>
          <p:nvPr/>
        </p:nvSpPr>
        <p:spPr>
          <a:xfrm>
            <a:off x="6012180" y="5369651"/>
            <a:ext cx="1341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éthanol</a:t>
            </a:r>
          </a:p>
        </p:txBody>
      </p:sp>
    </p:spTree>
    <p:extLst>
      <p:ext uri="{BB962C8B-B14F-4D97-AF65-F5344CB8AC3E}">
        <p14:creationId xmlns:p14="http://schemas.microsoft.com/office/powerpoint/2010/main" val="585366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D9EAFD-307D-4E07-9C04-4B777B1F7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u="sng" dirty="0"/>
              <a:t>Solvatation de </a:t>
            </a:r>
            <a:r>
              <a:rPr lang="fr-FR" b="1" u="sng" dirty="0" err="1"/>
              <a:t>NaCl</a:t>
            </a:r>
            <a:endParaRPr lang="fr-FR" b="1" u="sng" dirty="0"/>
          </a:p>
        </p:txBody>
      </p:sp>
      <p:pic>
        <p:nvPicPr>
          <p:cNvPr id="4" name="Média en ligne 3" title="Dissolution Solide Ionique">
            <a:hlinkClick r:id="" action="ppaction://media"/>
            <a:extLst>
              <a:ext uri="{FF2B5EF4-FFF2-40B4-BE49-F238E27FC236}">
                <a16:creationId xmlns:a16="http://schemas.microsoft.com/office/drawing/2014/main" id="{D2606168-16FA-4C22-AC0E-1A10814351F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96095" y="2186118"/>
            <a:ext cx="5994400" cy="449580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43DFCBB-5030-45BA-A143-9EAEA77FCABF}"/>
              </a:ext>
            </a:extLst>
          </p:cNvPr>
          <p:cNvSpPr txBox="1"/>
          <p:nvPr/>
        </p:nvSpPr>
        <p:spPr>
          <a:xfrm>
            <a:off x="2978091" y="1569071"/>
            <a:ext cx="3447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4"/>
              </a:rPr>
              <a:t>https://youtu.be/R4RkKvyf-dg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94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ED142B-A017-42C8-A71F-D5305F764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750" u="sng" dirty="0"/>
              <a:t>Récapitulatif :</a:t>
            </a:r>
            <a:r>
              <a:rPr lang="fr-FR" sz="3750" dirty="0"/>
              <a:t> classification des solvants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3D133563-A8CB-4CF3-955B-C4997CC5DB3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18051" y="2421214"/>
          <a:ext cx="8507900" cy="2625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975">
                  <a:extLst>
                    <a:ext uri="{9D8B030D-6E8A-4147-A177-3AD203B41FA5}">
                      <a16:colId xmlns:a16="http://schemas.microsoft.com/office/drawing/2014/main" val="1365520792"/>
                    </a:ext>
                  </a:extLst>
                </a:gridCol>
                <a:gridCol w="2126975">
                  <a:extLst>
                    <a:ext uri="{9D8B030D-6E8A-4147-A177-3AD203B41FA5}">
                      <a16:colId xmlns:a16="http://schemas.microsoft.com/office/drawing/2014/main" val="2027630385"/>
                    </a:ext>
                  </a:extLst>
                </a:gridCol>
                <a:gridCol w="2126975">
                  <a:extLst>
                    <a:ext uri="{9D8B030D-6E8A-4147-A177-3AD203B41FA5}">
                      <a16:colId xmlns:a16="http://schemas.microsoft.com/office/drawing/2014/main" val="176982650"/>
                    </a:ext>
                  </a:extLst>
                </a:gridCol>
                <a:gridCol w="2126975">
                  <a:extLst>
                    <a:ext uri="{9D8B030D-6E8A-4147-A177-3AD203B41FA5}">
                      <a16:colId xmlns:a16="http://schemas.microsoft.com/office/drawing/2014/main" val="3049056043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Solvants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Caractères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Moment dipolaire µ (en D)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Permittivité relative (à 25°C)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66953102"/>
                  </a:ext>
                </a:extLst>
              </a:tr>
              <a:tr h="42612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eau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Polaire et protique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1,80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78,4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83687589"/>
                  </a:ext>
                </a:extLst>
              </a:tr>
              <a:tr h="42612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éthanol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Polaire et protique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1,74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24,5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03580191"/>
                  </a:ext>
                </a:extLst>
              </a:tr>
              <a:tr h="42612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DMSO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Polaire et aprotique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3,90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46,7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38059445"/>
                  </a:ext>
                </a:extLst>
              </a:tr>
              <a:tr h="42612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cyclohexane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Apolaire et aprotique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0,00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2,02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6494525"/>
                  </a:ext>
                </a:extLst>
              </a:tr>
              <a:tr h="42612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toluène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Apolaire et aprotique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0,43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2,38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55263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600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ED142B-A017-42C8-A71F-D5305F764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750" u="sng" dirty="0"/>
              <a:t>Solubilité du sel dans l’eau et l’éthanol</a:t>
            </a:r>
            <a:endParaRPr lang="fr-FR" sz="3750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AC67B84C-346E-4BCC-A7C2-DF5DAB041F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382518"/>
              </p:ext>
            </p:extLst>
          </p:nvPr>
        </p:nvGraphicFramePr>
        <p:xfrm>
          <a:off x="418718" y="2983306"/>
          <a:ext cx="8507900" cy="1347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975">
                  <a:extLst>
                    <a:ext uri="{9D8B030D-6E8A-4147-A177-3AD203B41FA5}">
                      <a16:colId xmlns:a16="http://schemas.microsoft.com/office/drawing/2014/main" val="1617136018"/>
                    </a:ext>
                  </a:extLst>
                </a:gridCol>
                <a:gridCol w="2126975">
                  <a:extLst>
                    <a:ext uri="{9D8B030D-6E8A-4147-A177-3AD203B41FA5}">
                      <a16:colId xmlns:a16="http://schemas.microsoft.com/office/drawing/2014/main" val="209192939"/>
                    </a:ext>
                  </a:extLst>
                </a:gridCol>
                <a:gridCol w="2126975">
                  <a:extLst>
                    <a:ext uri="{9D8B030D-6E8A-4147-A177-3AD203B41FA5}">
                      <a16:colId xmlns:a16="http://schemas.microsoft.com/office/drawing/2014/main" val="3384977058"/>
                    </a:ext>
                  </a:extLst>
                </a:gridCol>
                <a:gridCol w="2126975">
                  <a:extLst>
                    <a:ext uri="{9D8B030D-6E8A-4147-A177-3AD203B41FA5}">
                      <a16:colId xmlns:a16="http://schemas.microsoft.com/office/drawing/2014/main" val="1174175711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Solvants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Caractères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Moment dipolaire µ (en D)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Permittivité relative (à 25°C)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93036830"/>
                  </a:ext>
                </a:extLst>
              </a:tr>
              <a:tr h="42612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eau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Polaire et protique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1,80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78,4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50445776"/>
                  </a:ext>
                </a:extLst>
              </a:tr>
              <a:tr h="42612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éthanol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Polaire et protique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1,74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24,5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27602907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4E18A718-9A9E-4FBB-8FCA-A5087C6E7FB6}"/>
              </a:ext>
            </a:extLst>
          </p:cNvPr>
          <p:cNvSpPr txBox="1"/>
          <p:nvPr/>
        </p:nvSpPr>
        <p:spPr>
          <a:xfrm>
            <a:off x="1562914" y="5502869"/>
            <a:ext cx="601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s</a:t>
            </a:r>
            <a:r>
              <a:rPr lang="fr-FR" sz="2800" baseline="-25000" dirty="0"/>
              <a:t>eau</a:t>
            </a:r>
            <a:r>
              <a:rPr lang="fr-FR" sz="2800" dirty="0"/>
              <a:t> = 360g/L &gt;&gt; </a:t>
            </a:r>
            <a:r>
              <a:rPr lang="fr-FR" sz="2800" dirty="0" err="1"/>
              <a:t>s</a:t>
            </a:r>
            <a:r>
              <a:rPr lang="fr-FR" sz="2800" baseline="-25000" dirty="0" err="1"/>
              <a:t>éthanol</a:t>
            </a:r>
            <a:r>
              <a:rPr lang="fr-FR" sz="2800" dirty="0"/>
              <a:t> = 0,65 g/L à 25°C</a:t>
            </a:r>
          </a:p>
        </p:txBody>
      </p:sp>
    </p:spTree>
    <p:extLst>
      <p:ext uri="{BB962C8B-B14F-4D97-AF65-F5344CB8AC3E}">
        <p14:creationId xmlns:p14="http://schemas.microsoft.com/office/powerpoint/2010/main" val="471493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EFCA04E-9BDA-4928-ACE1-C570487B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fr-FR" sz="3750" u="sng" dirty="0"/>
              <a:t>Solubilité du saccharose dans l’eau et l’éthanol</a:t>
            </a:r>
            <a:endParaRPr lang="fr-FR" sz="3750" dirty="0"/>
          </a:p>
        </p:txBody>
      </p:sp>
      <p:pic>
        <p:nvPicPr>
          <p:cNvPr id="1026" name="Picture 2" descr="Saccharose — Wikipédia">
            <a:extLst>
              <a:ext uri="{FF2B5EF4-FFF2-40B4-BE49-F238E27FC236}">
                <a16:creationId xmlns:a16="http://schemas.microsoft.com/office/drawing/2014/main" id="{3A9CBE01-5458-4D9E-8F49-A6A1CD2CD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955" y="2074483"/>
            <a:ext cx="5343525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1907D29-65F4-4372-A42F-DB67D6ACF06C}"/>
              </a:ext>
            </a:extLst>
          </p:cNvPr>
          <p:cNvSpPr txBox="1"/>
          <p:nvPr/>
        </p:nvSpPr>
        <p:spPr>
          <a:xfrm>
            <a:off x="1657755" y="5477702"/>
            <a:ext cx="5828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s</a:t>
            </a:r>
            <a:r>
              <a:rPr lang="fr-FR" sz="2800" baseline="-25000" dirty="0"/>
              <a:t>eau</a:t>
            </a:r>
            <a:r>
              <a:rPr lang="fr-FR" sz="2800" dirty="0"/>
              <a:t> = 2000g/L &gt;&gt; </a:t>
            </a:r>
            <a:r>
              <a:rPr lang="fr-FR" sz="2800" dirty="0" err="1"/>
              <a:t>s</a:t>
            </a:r>
            <a:r>
              <a:rPr lang="fr-FR" sz="2800" baseline="-25000" dirty="0" err="1"/>
              <a:t>éthanol</a:t>
            </a:r>
            <a:r>
              <a:rPr lang="fr-FR" sz="2800" dirty="0"/>
              <a:t> = 6 g/L à 25°C</a:t>
            </a:r>
          </a:p>
        </p:txBody>
      </p:sp>
    </p:spTree>
    <p:extLst>
      <p:ext uri="{BB962C8B-B14F-4D97-AF65-F5344CB8AC3E}">
        <p14:creationId xmlns:p14="http://schemas.microsoft.com/office/powerpoint/2010/main" val="34197969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1635</TotalTime>
  <Words>428</Words>
  <Application>Microsoft Office PowerPoint</Application>
  <PresentationFormat>Affichage à l'écran (4:3)</PresentationFormat>
  <Paragraphs>126</Paragraphs>
  <Slides>16</Slides>
  <Notes>0</Notes>
  <HiddenSlides>0</HiddenSlides>
  <MMClips>1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Symbol</vt:lpstr>
      <vt:lpstr>Times New Roman</vt:lpstr>
      <vt:lpstr>Thème Office</vt:lpstr>
      <vt:lpstr>LC 15 : Solvants</vt:lpstr>
      <vt:lpstr>Introduction : solvatochromisme</vt:lpstr>
      <vt:lpstr>Présentation PowerPoint</vt:lpstr>
      <vt:lpstr>Pouvoir dissociant : permittivité relative r</vt:lpstr>
      <vt:lpstr>Solvant protique : liaisons hydrogènes</vt:lpstr>
      <vt:lpstr>Solvatation de NaCl</vt:lpstr>
      <vt:lpstr>Récapitulatif : classification des solvants</vt:lpstr>
      <vt:lpstr>Solubilité du sel dans l’eau et l’éthanol</vt:lpstr>
      <vt:lpstr>Solubilité du saccharose dans l’eau et l’éthanol</vt:lpstr>
      <vt:lpstr>Extraction liquide-liquide : principe</vt:lpstr>
      <vt:lpstr>Titrage du diiode dans la phase aqueuse</vt:lpstr>
      <vt:lpstr>Calcul de la constante de partage</vt:lpstr>
      <vt:lpstr>Photochromisme : réaction</vt:lpstr>
      <vt:lpstr>Photochromisme : spectres d’absorbance</vt:lpstr>
      <vt:lpstr>Photochromisme : cinétique de décoloration</vt:lpstr>
      <vt:lpstr>Photochromisme : stabilisation de la forme MC par le solvant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TOM</dc:creator>
  <cp:lastModifiedBy>Armel JOUAN-POURCHET</cp:lastModifiedBy>
  <cp:revision>75</cp:revision>
  <dcterms:created xsi:type="dcterms:W3CDTF">2020-10-17T15:54:29Z</dcterms:created>
  <dcterms:modified xsi:type="dcterms:W3CDTF">2021-05-15T15:22:32Z</dcterms:modified>
</cp:coreProperties>
</file>