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10d9b16bc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d10d9b16bc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10d9b16bc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10d9b16bc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10d9b16b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d10d9b16b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d10d9b16bc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d10d9b16bc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08431de89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d08431de89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08431de89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d08431de89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d08431de89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d08431de89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d10d9b16b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d10d9b16b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10d9b16bc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d10d9b16bc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d5e343616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d5e343616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10d9b16b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d10d9b16b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d10d9b16bc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d10d9b16bc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d08431de89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d08431de89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d5e343616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d5e343616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08431de8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d08431de8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08431de8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08431de8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10d9b16b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10d9b16b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08431de8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08431de8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08431de8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08431de8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10d9b16b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d10d9b16bc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10d9b16b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d10d9b16b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84500" y="594900"/>
            <a:ext cx="8775000" cy="9135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Molécules d’intérêt biologique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1793025"/>
            <a:ext cx="8520600" cy="32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Niveau :</a:t>
            </a:r>
            <a:r>
              <a:rPr lang="fr" sz="2000">
                <a:latin typeface="Cambria"/>
                <a:ea typeface="Cambria"/>
                <a:cs typeface="Cambria"/>
                <a:sym typeface="Cambria"/>
              </a:rPr>
              <a:t> Lycée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Prérequis : 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lang="fr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" sz="2000">
                <a:latin typeface="Cambria"/>
                <a:ea typeface="Cambria"/>
                <a:cs typeface="Cambria"/>
                <a:sym typeface="Cambria"/>
              </a:rPr>
              <a:t>Fonctions chimiques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latin typeface="Cambria"/>
                <a:ea typeface="Cambria"/>
                <a:cs typeface="Cambria"/>
                <a:sym typeface="Cambria"/>
              </a:rPr>
              <a:t>- Représentation de Cram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latin typeface="Cambria"/>
                <a:ea typeface="Cambria"/>
                <a:cs typeface="Cambria"/>
                <a:sym typeface="Cambria"/>
              </a:rPr>
              <a:t>- Interactions moléculaires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499025" y="2710725"/>
            <a:ext cx="41025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mbria"/>
              <a:buChar char="-"/>
            </a:pPr>
            <a:r>
              <a:rPr lang="fr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Polarisation de la lumière</a:t>
            </a:r>
            <a:endParaRPr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mbria"/>
              <a:buChar char="-"/>
            </a:pPr>
            <a:r>
              <a:rPr lang="fr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Réaction de combustion</a:t>
            </a:r>
            <a:endParaRPr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mbria"/>
              <a:buChar char="-"/>
            </a:pPr>
            <a:r>
              <a:rPr lang="fr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Chauffage à reflux</a:t>
            </a:r>
            <a:endParaRPr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mbria"/>
              <a:buChar char="-"/>
            </a:pPr>
            <a:r>
              <a:rPr lang="fr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Catalyse</a:t>
            </a:r>
            <a:endParaRPr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L’hémoglobine dans le sang : une protéine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4020516" y="4403067"/>
            <a:ext cx="1659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 rotWithShape="1">
          <a:blip r:embed="rId3">
            <a:alphaModFix/>
          </a:blip>
          <a:srcRect l="2492" t="2325" r="2368" b="4268"/>
          <a:stretch/>
        </p:blipFill>
        <p:spPr>
          <a:xfrm>
            <a:off x="1363375" y="1152625"/>
            <a:ext cx="6221750" cy="385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 rotWithShape="1">
          <a:blip r:embed="rId4">
            <a:alphaModFix/>
          </a:blip>
          <a:srcRect t="74855" r="87628" b="15478"/>
          <a:stretch/>
        </p:blipFill>
        <p:spPr>
          <a:xfrm>
            <a:off x="6600475" y="4190240"/>
            <a:ext cx="984650" cy="31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 rotWithShape="1">
          <a:blip r:embed="rId4">
            <a:alphaModFix/>
          </a:blip>
          <a:srcRect t="74855" r="87628" b="15478"/>
          <a:stretch/>
        </p:blipFill>
        <p:spPr>
          <a:xfrm>
            <a:off x="2974947" y="1691742"/>
            <a:ext cx="984650" cy="31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 rotWithShape="1">
          <a:blip r:embed="rId4">
            <a:alphaModFix/>
          </a:blip>
          <a:srcRect t="26268" r="87628" b="64064"/>
          <a:stretch/>
        </p:blipFill>
        <p:spPr>
          <a:xfrm>
            <a:off x="3035867" y="4312837"/>
            <a:ext cx="984650" cy="31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 rotWithShape="1">
          <a:blip r:embed="rId4">
            <a:alphaModFix/>
          </a:blip>
          <a:srcRect t="26268" r="87628" b="64064"/>
          <a:stretch/>
        </p:blipFill>
        <p:spPr>
          <a:xfrm>
            <a:off x="6548602" y="1600315"/>
            <a:ext cx="984650" cy="313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Différents types de glucides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3854525" y="1313750"/>
            <a:ext cx="1289100" cy="4926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>
                <a:latin typeface="Cambria"/>
                <a:ea typeface="Cambria"/>
                <a:cs typeface="Cambria"/>
                <a:sym typeface="Cambria"/>
              </a:rPr>
              <a:t>Glucides</a:t>
            </a:r>
            <a:endParaRPr sz="2000"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685450" y="2079150"/>
            <a:ext cx="3008100" cy="23082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>
                <a:latin typeface="Cambria"/>
                <a:ea typeface="Cambria"/>
                <a:cs typeface="Cambria"/>
                <a:sym typeface="Cambria"/>
              </a:rPr>
              <a:t>Glucides simples</a:t>
            </a:r>
            <a:r>
              <a:rPr lang="fr" sz="2000">
                <a:latin typeface="Cambria"/>
                <a:ea typeface="Cambria"/>
                <a:cs typeface="Cambria"/>
                <a:sym typeface="Cambria"/>
              </a:rPr>
              <a:t> = oses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FAC0F"/>
                </a:solidFill>
                <a:latin typeface="Cambria"/>
                <a:ea typeface="Cambria"/>
                <a:cs typeface="Cambria"/>
                <a:sym typeface="Cambria"/>
              </a:rPr>
              <a:t>Ex : </a:t>
            </a:r>
            <a:r>
              <a:rPr lang="fr" sz="1600">
                <a:latin typeface="Cambria"/>
                <a:ea typeface="Cambria"/>
                <a:cs typeface="Cambria"/>
                <a:sym typeface="Cambria"/>
              </a:rPr>
              <a:t>glucose, fructose </a:t>
            </a:r>
            <a:r>
              <a:rPr lang="fr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fr" sz="1600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</a:t>
            </a:r>
            <a:r>
              <a:rPr lang="fr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</a:t>
            </a:r>
            <a:r>
              <a:rPr lang="fr" sz="1600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12</a:t>
            </a:r>
            <a:r>
              <a:rPr lang="fr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fr" sz="1600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5143625" y="2079150"/>
            <a:ext cx="3631500" cy="2878500"/>
          </a:xfrm>
          <a:prstGeom prst="rect">
            <a:avLst/>
          </a:prstGeom>
          <a:noFill/>
          <a:ln w="1905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>
                <a:latin typeface="Cambria"/>
                <a:ea typeface="Cambria"/>
                <a:cs typeface="Cambria"/>
                <a:sym typeface="Cambria"/>
              </a:rPr>
              <a:t>Glucides complexes</a:t>
            </a:r>
            <a:r>
              <a:rPr lang="fr" sz="2000">
                <a:latin typeface="Cambria"/>
                <a:ea typeface="Cambria"/>
                <a:cs typeface="Cambria"/>
                <a:sym typeface="Cambria"/>
              </a:rPr>
              <a:t> = osides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latin typeface="Cambria"/>
                <a:ea typeface="Cambria"/>
                <a:cs typeface="Cambria"/>
                <a:sym typeface="Cambria"/>
              </a:rPr>
              <a:t>Assemblage d’oses ou d’autres molécules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FAC0F"/>
                </a:solidFill>
                <a:latin typeface="Cambria"/>
                <a:ea typeface="Cambria"/>
                <a:cs typeface="Cambria"/>
                <a:sym typeface="Cambria"/>
              </a:rPr>
              <a:t>Ex : </a:t>
            </a:r>
            <a:r>
              <a:rPr lang="fr" sz="1600">
                <a:latin typeface="Cambria"/>
                <a:ea typeface="Cambria"/>
                <a:cs typeface="Cambria"/>
                <a:sym typeface="Cambria"/>
              </a:rPr>
              <a:t>saccharose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63" name="Google Shape;163;p23"/>
          <p:cNvCxnSpPr>
            <a:stCxn id="160" idx="1"/>
            <a:endCxn id="161" idx="0"/>
          </p:cNvCxnSpPr>
          <p:nvPr/>
        </p:nvCxnSpPr>
        <p:spPr>
          <a:xfrm flipH="1">
            <a:off x="2189525" y="1560050"/>
            <a:ext cx="1665000" cy="5190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4" name="Google Shape;164;p23"/>
          <p:cNvCxnSpPr>
            <a:endCxn id="162" idx="0"/>
          </p:cNvCxnSpPr>
          <p:nvPr/>
        </p:nvCxnSpPr>
        <p:spPr>
          <a:xfrm>
            <a:off x="5143475" y="1560150"/>
            <a:ext cx="1815900" cy="5190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65" name="Google Shape;165;p23"/>
          <p:cNvPicPr preferRelativeResize="0"/>
          <p:nvPr/>
        </p:nvPicPr>
        <p:blipFill rotWithShape="1">
          <a:blip r:embed="rId3">
            <a:alphaModFix/>
          </a:blip>
          <a:srcRect t="16556" b="-8"/>
          <a:stretch/>
        </p:blipFill>
        <p:spPr>
          <a:xfrm>
            <a:off x="760750" y="3135673"/>
            <a:ext cx="285750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 rotWithShape="1">
          <a:blip r:embed="rId4">
            <a:alphaModFix/>
          </a:blip>
          <a:srcRect l="11411" t="19612" r="10585" b="21348"/>
          <a:stretch/>
        </p:blipFill>
        <p:spPr>
          <a:xfrm>
            <a:off x="5706075" y="3696978"/>
            <a:ext cx="2609500" cy="1111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4"/>
          <p:cNvPicPr preferRelativeResize="0"/>
          <p:nvPr/>
        </p:nvPicPr>
        <p:blipFill rotWithShape="1">
          <a:blip r:embed="rId3">
            <a:alphaModFix/>
          </a:blip>
          <a:srcRect l="70082"/>
          <a:stretch/>
        </p:blipFill>
        <p:spPr>
          <a:xfrm>
            <a:off x="5106325" y="1467575"/>
            <a:ext cx="1823774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Formes cyclique et linéaire du D-glucose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1590125" y="4064525"/>
            <a:ext cx="3247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Forme cyclique</a:t>
            </a:r>
            <a:endParaRPr sz="20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5010850" y="4168050"/>
            <a:ext cx="3247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Forme linéaire</a:t>
            </a:r>
            <a:endParaRPr sz="20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5" name="Google Shape;175;p24"/>
          <p:cNvSpPr/>
          <p:nvPr/>
        </p:nvSpPr>
        <p:spPr>
          <a:xfrm>
            <a:off x="5472850" y="1400525"/>
            <a:ext cx="1090800" cy="693900"/>
          </a:xfrm>
          <a:prstGeom prst="ellipse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6" name="Google Shape;176;p24"/>
          <p:cNvPicPr preferRelativeResize="0"/>
          <p:nvPr/>
        </p:nvPicPr>
        <p:blipFill rotWithShape="1">
          <a:blip r:embed="rId3">
            <a:alphaModFix/>
          </a:blip>
          <a:srcRect l="37898" r="32184" b="17979"/>
          <a:stretch/>
        </p:blipFill>
        <p:spPr>
          <a:xfrm>
            <a:off x="1437725" y="1400525"/>
            <a:ext cx="1823774" cy="22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4"/>
          <p:cNvSpPr txBox="1"/>
          <p:nvPr/>
        </p:nvSpPr>
        <p:spPr>
          <a:xfrm>
            <a:off x="6563650" y="1501175"/>
            <a:ext cx="2385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Aldéhyde ⇒ aldose</a:t>
            </a:r>
            <a:endParaRPr sz="200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Formes cyclique et linéaire du D-fructose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3" name="Google Shape;183;p25"/>
          <p:cNvSpPr txBox="1"/>
          <p:nvPr/>
        </p:nvSpPr>
        <p:spPr>
          <a:xfrm>
            <a:off x="1490975" y="3884575"/>
            <a:ext cx="3247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Forme cyclique</a:t>
            </a:r>
            <a:endParaRPr sz="20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4" name="Google Shape;184;p25"/>
          <p:cNvSpPr txBox="1"/>
          <p:nvPr/>
        </p:nvSpPr>
        <p:spPr>
          <a:xfrm>
            <a:off x="5017125" y="4180450"/>
            <a:ext cx="3247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Forme linéaire</a:t>
            </a:r>
            <a:endParaRPr sz="20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85" name="Google Shape;185;p25"/>
          <p:cNvPicPr preferRelativeResize="0"/>
          <p:nvPr/>
        </p:nvPicPr>
        <p:blipFill rotWithShape="1">
          <a:blip r:embed="rId3">
            <a:alphaModFix/>
          </a:blip>
          <a:srcRect r="63154"/>
          <a:stretch/>
        </p:blipFill>
        <p:spPr>
          <a:xfrm>
            <a:off x="5017137" y="1451775"/>
            <a:ext cx="2045613" cy="25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/>
          <p:cNvPicPr preferRelativeResize="0"/>
          <p:nvPr/>
        </p:nvPicPr>
        <p:blipFill rotWithShape="1">
          <a:blip r:embed="rId3">
            <a:alphaModFix/>
          </a:blip>
          <a:srcRect l="47597"/>
          <a:stretch/>
        </p:blipFill>
        <p:spPr>
          <a:xfrm>
            <a:off x="1143928" y="1451775"/>
            <a:ext cx="2745249" cy="243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/>
          <p:nvPr/>
        </p:nvSpPr>
        <p:spPr>
          <a:xfrm>
            <a:off x="5398475" y="1859075"/>
            <a:ext cx="1090800" cy="359400"/>
          </a:xfrm>
          <a:prstGeom prst="ellipse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5"/>
          <p:cNvSpPr txBox="1"/>
          <p:nvPr/>
        </p:nvSpPr>
        <p:spPr>
          <a:xfrm>
            <a:off x="6637875" y="1725875"/>
            <a:ext cx="2045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Cétone ⇒ cétose</a:t>
            </a:r>
            <a:endParaRPr sz="200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Loi de Biot pour le D-saccharose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909600" y="1437700"/>
            <a:ext cx="7324800" cy="3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Loi de Biot</a:t>
            </a:r>
            <a:r>
              <a:rPr lang="fr" sz="2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: ⍺=[⍺]lc</a:t>
            </a:r>
            <a:endParaRPr sz="25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avec</a:t>
            </a:r>
            <a:r>
              <a:rPr lang="fr" sz="2000">
                <a:solidFill>
                  <a:schemeClr val="dk1"/>
                </a:solidFill>
              </a:rPr>
              <a:t> </a:t>
            </a:r>
            <a:r>
              <a:rPr lang="fr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⍺ le pouvoir rotatoire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[⍺] le pouvoir rotatoire spécifique en g/mL/dm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l la longueur de la cuve en dm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c la concentration en g/mL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Rq</a:t>
            </a:r>
            <a:r>
              <a:rPr lang="fr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: On peut y voir une analogie avec la loi de Beer-Lambert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6"/>
          <p:cNvSpPr txBox="1"/>
          <p:nvPr/>
        </p:nvSpPr>
        <p:spPr>
          <a:xfrm>
            <a:off x="4858450" y="1561650"/>
            <a:ext cx="1128000" cy="396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Loi de Biot pour le D-saccharose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1" name="Google Shape;201;p27"/>
          <p:cNvPicPr preferRelativeResize="0"/>
          <p:nvPr/>
        </p:nvPicPr>
        <p:blipFill rotWithShape="1">
          <a:blip r:embed="rId3">
            <a:alphaModFix/>
          </a:blip>
          <a:srcRect b="21203"/>
          <a:stretch/>
        </p:blipFill>
        <p:spPr>
          <a:xfrm>
            <a:off x="1136800" y="1127000"/>
            <a:ext cx="6870401" cy="30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7"/>
          <p:cNvSpPr txBox="1"/>
          <p:nvPr/>
        </p:nvSpPr>
        <p:spPr>
          <a:xfrm>
            <a:off x="732750" y="4137775"/>
            <a:ext cx="2887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latin typeface="Cambria"/>
                <a:ea typeface="Cambria"/>
                <a:cs typeface="Cambria"/>
                <a:sym typeface="Cambria"/>
              </a:rPr>
              <a:t>Solution mère</a:t>
            </a:r>
            <a:r>
              <a:rPr lang="fr" sz="1800">
                <a:latin typeface="Cambria"/>
                <a:ea typeface="Cambria"/>
                <a:cs typeface="Cambria"/>
                <a:sym typeface="Cambria"/>
              </a:rPr>
              <a:t> à 200g/L en D-saccharose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3" name="Google Shape;203;p27"/>
          <p:cNvSpPr txBox="1"/>
          <p:nvPr/>
        </p:nvSpPr>
        <p:spPr>
          <a:xfrm>
            <a:off x="3959775" y="4137775"/>
            <a:ext cx="369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latin typeface="Cambria"/>
                <a:ea typeface="Cambria"/>
                <a:cs typeface="Cambria"/>
                <a:sym typeface="Cambria"/>
              </a:rPr>
              <a:t>Solutions filles</a:t>
            </a:r>
            <a:r>
              <a:rPr lang="fr" sz="1800">
                <a:latin typeface="Cambria"/>
                <a:ea typeface="Cambria"/>
                <a:cs typeface="Cambria"/>
                <a:sym typeface="Cambria"/>
              </a:rPr>
              <a:t> à 160, 120, 100, 80, 40 g/L en D-saccharose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04" name="Google Shape;204;p27"/>
          <p:cNvCxnSpPr/>
          <p:nvPr/>
        </p:nvCxnSpPr>
        <p:spPr>
          <a:xfrm>
            <a:off x="2515975" y="2776250"/>
            <a:ext cx="12147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5" name="Google Shape;205;p27"/>
          <p:cNvSpPr txBox="1"/>
          <p:nvPr/>
        </p:nvSpPr>
        <p:spPr>
          <a:xfrm>
            <a:off x="2515975" y="2255700"/>
            <a:ext cx="109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Dilutions</a:t>
            </a:r>
            <a:endParaRPr sz="180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Loi de Biot pour le D-saccharose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11" name="Google Shape;21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8" y="1601947"/>
            <a:ext cx="4303541" cy="97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8"/>
          <p:cNvSpPr txBox="1"/>
          <p:nvPr/>
        </p:nvSpPr>
        <p:spPr>
          <a:xfrm>
            <a:off x="1546175" y="2572475"/>
            <a:ext cx="224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Equipénombre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13" name="Google Shape;21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6175" y="1531300"/>
            <a:ext cx="3174425" cy="28340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Google Shape;214;p28"/>
          <p:cNvCxnSpPr/>
          <p:nvPr/>
        </p:nvCxnSpPr>
        <p:spPr>
          <a:xfrm>
            <a:off x="4453875" y="1709700"/>
            <a:ext cx="1106400" cy="114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" name="Google Shape;215;p28"/>
          <p:cNvCxnSpPr/>
          <p:nvPr/>
        </p:nvCxnSpPr>
        <p:spPr>
          <a:xfrm rot="10800000" flipH="1">
            <a:off x="4674975" y="1824600"/>
            <a:ext cx="885300" cy="65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6" name="Google Shape;216;p28"/>
          <p:cNvSpPr txBox="1"/>
          <p:nvPr/>
        </p:nvSpPr>
        <p:spPr>
          <a:xfrm>
            <a:off x="5778900" y="4365350"/>
            <a:ext cx="3286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Polarimètre de Laurent</a:t>
            </a:r>
            <a:endParaRPr sz="20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Hydrolyse du D-saccharose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22" name="Google Shape;222;p29"/>
          <p:cNvPicPr preferRelativeResize="0"/>
          <p:nvPr/>
        </p:nvPicPr>
        <p:blipFill rotWithShape="1">
          <a:blip r:embed="rId3">
            <a:alphaModFix/>
          </a:blip>
          <a:srcRect l="49014" t="29012" r="43179" b="42827"/>
          <a:stretch/>
        </p:blipFill>
        <p:spPr>
          <a:xfrm>
            <a:off x="2989622" y="2159100"/>
            <a:ext cx="494963" cy="3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78365"/>
            <a:ext cx="9143999" cy="201551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9"/>
          <p:cNvSpPr txBox="1"/>
          <p:nvPr/>
        </p:nvSpPr>
        <p:spPr>
          <a:xfrm>
            <a:off x="3484575" y="2586025"/>
            <a:ext cx="120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HCl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>
            <a:spLocks noGrp="1"/>
          </p:cNvSpPr>
          <p:nvPr>
            <p:ph type="title"/>
          </p:nvPr>
        </p:nvSpPr>
        <p:spPr>
          <a:xfrm>
            <a:off x="311700" y="197150"/>
            <a:ext cx="8520600" cy="5727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Hydrolyse du D-saccharose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30" name="Google Shape;23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700" y="1334926"/>
            <a:ext cx="4000150" cy="36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0"/>
          <p:cNvSpPr txBox="1"/>
          <p:nvPr/>
        </p:nvSpPr>
        <p:spPr>
          <a:xfrm>
            <a:off x="1462525" y="917175"/>
            <a:ext cx="277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>
                <a:latin typeface="Cambria"/>
                <a:ea typeface="Cambria"/>
                <a:cs typeface="Cambria"/>
                <a:sym typeface="Cambria"/>
              </a:rPr>
              <a:t>Montage à reflux</a:t>
            </a:r>
            <a:endParaRPr sz="2000"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30"/>
          <p:cNvSpPr txBox="1"/>
          <p:nvPr/>
        </p:nvSpPr>
        <p:spPr>
          <a:xfrm>
            <a:off x="4920400" y="3222400"/>
            <a:ext cx="3854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Cambria"/>
                <a:ea typeface="Cambria"/>
                <a:cs typeface="Cambria"/>
                <a:sym typeface="Cambria"/>
              </a:rPr>
              <a:t>50 mL de saccharose à 30g/L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Cambria"/>
                <a:ea typeface="Cambria"/>
                <a:cs typeface="Cambria"/>
                <a:sym typeface="Cambria"/>
              </a:rPr>
              <a:t>5 mL d’acide chlorhydrique à 2 mol/L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33" name="Google Shape;233;p30"/>
          <p:cNvCxnSpPr>
            <a:stCxn id="232" idx="1"/>
          </p:cNvCxnSpPr>
          <p:nvPr/>
        </p:nvCxnSpPr>
        <p:spPr>
          <a:xfrm flipH="1">
            <a:off x="2949700" y="3591850"/>
            <a:ext cx="1970700" cy="237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1"/>
          <p:cNvPicPr preferRelativeResize="0"/>
          <p:nvPr/>
        </p:nvPicPr>
        <p:blipFill rotWithShape="1">
          <a:blip r:embed="rId3">
            <a:alphaModFix/>
          </a:blip>
          <a:srcRect l="31932" t="5988" r="29780"/>
          <a:stretch/>
        </p:blipFill>
        <p:spPr>
          <a:xfrm>
            <a:off x="3577450" y="870150"/>
            <a:ext cx="2320573" cy="427335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1"/>
          <p:cNvSpPr txBox="1">
            <a:spLocks noGrp="1"/>
          </p:cNvSpPr>
          <p:nvPr>
            <p:ph type="title"/>
          </p:nvPr>
        </p:nvSpPr>
        <p:spPr>
          <a:xfrm>
            <a:off x="311700" y="197150"/>
            <a:ext cx="8520600" cy="5727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Test à la liqueur de Fehling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0" name="Google Shape;240;p31"/>
          <p:cNvSpPr/>
          <p:nvPr/>
        </p:nvSpPr>
        <p:spPr>
          <a:xfrm>
            <a:off x="3577450" y="4051575"/>
            <a:ext cx="1350600" cy="847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1" name="Google Shape;241;p31"/>
          <p:cNvCxnSpPr>
            <a:endCxn id="240" idx="2"/>
          </p:cNvCxnSpPr>
          <p:nvPr/>
        </p:nvCxnSpPr>
        <p:spPr>
          <a:xfrm rot="10800000" flipH="1">
            <a:off x="2040250" y="4475475"/>
            <a:ext cx="1537200" cy="21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2" name="Google Shape;242;p31"/>
          <p:cNvCxnSpPr/>
          <p:nvPr/>
        </p:nvCxnSpPr>
        <p:spPr>
          <a:xfrm flipH="1">
            <a:off x="5316000" y="4051575"/>
            <a:ext cx="1810200" cy="4167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3" name="Google Shape;243;p31"/>
          <p:cNvSpPr txBox="1"/>
          <p:nvPr/>
        </p:nvSpPr>
        <p:spPr>
          <a:xfrm>
            <a:off x="172650" y="3720225"/>
            <a:ext cx="2973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Précipité rouge brique : </a:t>
            </a:r>
            <a:endParaRPr sz="20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présence de fonctions 	aldéhydes</a:t>
            </a:r>
            <a:endParaRPr sz="20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4" name="Google Shape;244;p31"/>
          <p:cNvSpPr txBox="1"/>
          <p:nvPr/>
        </p:nvSpPr>
        <p:spPr>
          <a:xfrm>
            <a:off x="7068725" y="3417500"/>
            <a:ext cx="1824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Pas de changement de couleur</a:t>
            </a:r>
            <a:endParaRPr sz="200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5" name="Google Shape;245;p31"/>
          <p:cNvSpPr txBox="1"/>
          <p:nvPr/>
        </p:nvSpPr>
        <p:spPr>
          <a:xfrm>
            <a:off x="3577450" y="1436750"/>
            <a:ext cx="10401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Saccharose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 hydrolysé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6" name="Google Shape;246;p31"/>
          <p:cNvSpPr txBox="1"/>
          <p:nvPr/>
        </p:nvSpPr>
        <p:spPr>
          <a:xfrm>
            <a:off x="4385999" y="903200"/>
            <a:ext cx="9300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Glucose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7" name="Google Shape;247;p31"/>
          <p:cNvSpPr txBox="1"/>
          <p:nvPr/>
        </p:nvSpPr>
        <p:spPr>
          <a:xfrm>
            <a:off x="4928050" y="1436750"/>
            <a:ext cx="10401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Saccharose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Différents types de molécules d’intérêt biologique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241050" y="1388175"/>
            <a:ext cx="4362600" cy="14775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>
                <a:latin typeface="Cambria"/>
                <a:ea typeface="Cambria"/>
                <a:cs typeface="Cambria"/>
                <a:sym typeface="Cambria"/>
              </a:rPr>
              <a:t>Protéines</a:t>
            </a:r>
            <a:endParaRPr sz="200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Cambria"/>
                <a:ea typeface="Cambria"/>
                <a:cs typeface="Cambria"/>
                <a:sym typeface="Cambria"/>
              </a:rPr>
              <a:t>structure des muscles, de la peau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Cambria"/>
                <a:ea typeface="Cambria"/>
                <a:cs typeface="Cambria"/>
                <a:sym typeface="Cambria"/>
              </a:rPr>
              <a:t>réponse immunitaire (anticorps)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Cambria"/>
                <a:ea typeface="Cambria"/>
                <a:cs typeface="Cambria"/>
                <a:sym typeface="Cambria"/>
              </a:rPr>
              <a:t>transport du dioxygène dans l’organisme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Cambria"/>
                <a:ea typeface="Cambria"/>
                <a:cs typeface="Cambria"/>
                <a:sym typeface="Cambria"/>
              </a:rPr>
              <a:t>digestion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6213850" y="3323125"/>
            <a:ext cx="2389800" cy="738900"/>
          </a:xfrm>
          <a:prstGeom prst="rect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>
                <a:latin typeface="Cambria"/>
                <a:ea typeface="Cambria"/>
                <a:cs typeface="Cambria"/>
                <a:sym typeface="Cambria"/>
              </a:rPr>
              <a:t>Glucides</a:t>
            </a:r>
            <a:endParaRPr sz="200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Cambria"/>
                <a:ea typeface="Cambria"/>
                <a:cs typeface="Cambria"/>
                <a:sym typeface="Cambria"/>
              </a:rPr>
              <a:t>source d’énergie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540350" y="1757463"/>
            <a:ext cx="2627400" cy="738900"/>
          </a:xfrm>
          <a:prstGeom prst="rect">
            <a:avLst/>
          </a:prstGeom>
          <a:noFill/>
          <a:ln w="1905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>
                <a:latin typeface="Cambria"/>
                <a:ea typeface="Cambria"/>
                <a:cs typeface="Cambria"/>
                <a:sym typeface="Cambria"/>
              </a:rPr>
              <a:t>Lipides</a:t>
            </a:r>
            <a:endParaRPr sz="200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source d’énergie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540350" y="3076825"/>
            <a:ext cx="5040600" cy="12315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>
                <a:latin typeface="Cambria"/>
                <a:ea typeface="Cambria"/>
                <a:cs typeface="Cambria"/>
                <a:sym typeface="Cambria"/>
              </a:rPr>
              <a:t>Vitamines</a:t>
            </a:r>
            <a:endParaRPr sz="200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Cambria"/>
                <a:ea typeface="Cambria"/>
                <a:cs typeface="Cambria"/>
                <a:sym typeface="Cambria"/>
              </a:rPr>
              <a:t>défense contre les infections virales et bactériennes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Cambria"/>
                <a:ea typeface="Cambria"/>
                <a:cs typeface="Cambria"/>
                <a:sym typeface="Cambria"/>
              </a:rPr>
              <a:t>cicatrisation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Cambria"/>
                <a:ea typeface="Cambria"/>
                <a:cs typeface="Cambria"/>
                <a:sym typeface="Cambria"/>
              </a:rPr>
              <a:t>assimilation du fer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Solubilité des glucides dans l’eau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53" name="Google Shape;25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2480" y="1427475"/>
            <a:ext cx="4068150" cy="2328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32"/>
          <p:cNvCxnSpPr/>
          <p:nvPr/>
        </p:nvCxnSpPr>
        <p:spPr>
          <a:xfrm rot="10800000" flipH="1">
            <a:off x="1735150" y="3036450"/>
            <a:ext cx="731400" cy="9420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5" name="Google Shape;255;p32"/>
          <p:cNvSpPr txBox="1"/>
          <p:nvPr/>
        </p:nvSpPr>
        <p:spPr>
          <a:xfrm>
            <a:off x="607275" y="3842125"/>
            <a:ext cx="2478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Liaison hydrogène </a:t>
            </a:r>
            <a:endParaRPr sz="200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6" name="Google Shape;256;p32"/>
          <p:cNvSpPr txBox="1"/>
          <p:nvPr/>
        </p:nvSpPr>
        <p:spPr>
          <a:xfrm>
            <a:off x="4660125" y="1549250"/>
            <a:ext cx="1103100" cy="7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Cambria"/>
                <a:ea typeface="Cambria"/>
                <a:cs typeface="Cambria"/>
                <a:sym typeface="Cambria"/>
              </a:rPr>
              <a:t>Molécule d’eau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7" name="Google Shape;257;p32"/>
          <p:cNvSpPr txBox="1"/>
          <p:nvPr/>
        </p:nvSpPr>
        <p:spPr>
          <a:xfrm>
            <a:off x="4734325" y="2819675"/>
            <a:ext cx="1326300" cy="7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Cambria"/>
                <a:ea typeface="Cambria"/>
                <a:cs typeface="Cambria"/>
                <a:sym typeface="Cambria"/>
              </a:rPr>
              <a:t>Molécule de glucose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58" name="Google Shape;258;p32"/>
          <p:cNvPicPr preferRelativeResize="0"/>
          <p:nvPr/>
        </p:nvPicPr>
        <p:blipFill rotWithShape="1">
          <a:blip r:embed="rId4">
            <a:alphaModFix/>
          </a:blip>
          <a:srcRect l="70082"/>
          <a:stretch/>
        </p:blipFill>
        <p:spPr>
          <a:xfrm>
            <a:off x="6605975" y="1492375"/>
            <a:ext cx="1823774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2"/>
          <p:cNvSpPr txBox="1"/>
          <p:nvPr/>
        </p:nvSpPr>
        <p:spPr>
          <a:xfrm>
            <a:off x="6605975" y="4149500"/>
            <a:ext cx="25497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Cambria"/>
                <a:ea typeface="Cambria"/>
                <a:cs typeface="Cambria"/>
                <a:sym typeface="Cambria"/>
              </a:rPr>
              <a:t>Molécule de glucose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"/>
          <p:cNvSpPr txBox="1">
            <a:spLocks noGrp="1"/>
          </p:cNvSpPr>
          <p:nvPr>
            <p:ph type="title"/>
          </p:nvPr>
        </p:nvSpPr>
        <p:spPr>
          <a:xfrm>
            <a:off x="311700" y="221925"/>
            <a:ext cx="8520600" cy="5727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Combustion du glucose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65" name="Google Shape;26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2850" y="941925"/>
            <a:ext cx="6381750" cy="39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3"/>
          <p:cNvSpPr txBox="1"/>
          <p:nvPr/>
        </p:nvSpPr>
        <p:spPr>
          <a:xfrm>
            <a:off x="724725" y="1054475"/>
            <a:ext cx="48195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fr" sz="2000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</a:t>
            </a:r>
            <a:r>
              <a:rPr lang="fr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</a:t>
            </a:r>
            <a:r>
              <a:rPr lang="fr" sz="2000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12</a:t>
            </a:r>
            <a:r>
              <a:rPr lang="fr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fr" sz="2000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 </a:t>
            </a:r>
            <a:r>
              <a:rPr lang="fr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+ 6 O</a:t>
            </a:r>
            <a:r>
              <a:rPr lang="fr" sz="2000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fr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	     6 CO</a:t>
            </a:r>
            <a:r>
              <a:rPr lang="fr" sz="2000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fr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+ 6 H</a:t>
            </a:r>
            <a:r>
              <a:rPr lang="fr" sz="2000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fr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7" name="Google Shape;267;p33"/>
          <p:cNvPicPr preferRelativeResize="0"/>
          <p:nvPr/>
        </p:nvPicPr>
        <p:blipFill rotWithShape="1">
          <a:blip r:embed="rId4">
            <a:alphaModFix/>
          </a:blip>
          <a:srcRect l="49014" t="29012" r="43179" b="42827"/>
          <a:stretch/>
        </p:blipFill>
        <p:spPr>
          <a:xfrm>
            <a:off x="2378847" y="1142025"/>
            <a:ext cx="494963" cy="3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3"/>
          <p:cNvSpPr txBox="1"/>
          <p:nvPr/>
        </p:nvSpPr>
        <p:spPr>
          <a:xfrm>
            <a:off x="5300050" y="3808600"/>
            <a:ext cx="2181300" cy="997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Energie libérée par une mole de glucose : 684 kcal</a:t>
            </a:r>
            <a:endParaRPr sz="1600"/>
          </a:p>
        </p:txBody>
      </p:sp>
      <p:cxnSp>
        <p:nvCxnSpPr>
          <p:cNvPr id="269" name="Google Shape;269;p33"/>
          <p:cNvCxnSpPr/>
          <p:nvPr/>
        </p:nvCxnSpPr>
        <p:spPr>
          <a:xfrm>
            <a:off x="3024125" y="1648400"/>
            <a:ext cx="1499700" cy="13632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5"/>
          <p:cNvSpPr txBox="1">
            <a:spLocks noGrp="1"/>
          </p:cNvSpPr>
          <p:nvPr>
            <p:ph type="title"/>
          </p:nvPr>
        </p:nvSpPr>
        <p:spPr>
          <a:xfrm>
            <a:off x="311700" y="197150"/>
            <a:ext cx="8520600" cy="5727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Test à la liqueur de Fehling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81" name="Google Shape;281;p35"/>
          <p:cNvPicPr preferRelativeResize="0"/>
          <p:nvPr/>
        </p:nvPicPr>
        <p:blipFill rotWithShape="1">
          <a:blip r:embed="rId3">
            <a:alphaModFix/>
          </a:blip>
          <a:srcRect l="19966" r="25212"/>
          <a:stretch/>
        </p:blipFill>
        <p:spPr>
          <a:xfrm>
            <a:off x="3347600" y="965350"/>
            <a:ext cx="2974024" cy="406884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5"/>
          <p:cNvSpPr/>
          <p:nvPr/>
        </p:nvSpPr>
        <p:spPr>
          <a:xfrm>
            <a:off x="3462525" y="3879200"/>
            <a:ext cx="1997100" cy="9912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3" name="Google Shape;283;p35"/>
          <p:cNvCxnSpPr>
            <a:endCxn id="282" idx="2"/>
          </p:cNvCxnSpPr>
          <p:nvPr/>
        </p:nvCxnSpPr>
        <p:spPr>
          <a:xfrm rot="10800000" flipH="1">
            <a:off x="2011425" y="4374800"/>
            <a:ext cx="1451100" cy="150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4" name="Google Shape;284;p35"/>
          <p:cNvCxnSpPr/>
          <p:nvPr/>
        </p:nvCxnSpPr>
        <p:spPr>
          <a:xfrm flipH="1">
            <a:off x="5775600" y="4051575"/>
            <a:ext cx="1350600" cy="4455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5" name="Google Shape;285;p35"/>
          <p:cNvSpPr txBox="1"/>
          <p:nvPr/>
        </p:nvSpPr>
        <p:spPr>
          <a:xfrm>
            <a:off x="172650" y="3720225"/>
            <a:ext cx="2973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Précipité rouge brique : </a:t>
            </a:r>
            <a:endParaRPr sz="20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présence de fonctions 	aldéhydes</a:t>
            </a:r>
            <a:endParaRPr sz="20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6" name="Google Shape;286;p35"/>
          <p:cNvSpPr txBox="1"/>
          <p:nvPr/>
        </p:nvSpPr>
        <p:spPr>
          <a:xfrm>
            <a:off x="7068725" y="3417500"/>
            <a:ext cx="1824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Pas de changement de couleur</a:t>
            </a:r>
            <a:endParaRPr sz="200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L’hémoglobine dans le sang : une protéine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4020516" y="4403067"/>
            <a:ext cx="1659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l="2492" t="2325" r="2368" b="4268"/>
          <a:stretch/>
        </p:blipFill>
        <p:spPr>
          <a:xfrm>
            <a:off x="1363375" y="1152625"/>
            <a:ext cx="6221750" cy="385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 t="74855" r="87628" b="15478"/>
          <a:stretch/>
        </p:blipFill>
        <p:spPr>
          <a:xfrm>
            <a:off x="6600475" y="4190240"/>
            <a:ext cx="984650" cy="31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 t="74855" r="87628" b="15478"/>
          <a:stretch/>
        </p:blipFill>
        <p:spPr>
          <a:xfrm>
            <a:off x="2974947" y="1691742"/>
            <a:ext cx="984650" cy="31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4">
            <a:alphaModFix/>
          </a:blip>
          <a:srcRect t="26268" r="87628" b="64064"/>
          <a:stretch/>
        </p:blipFill>
        <p:spPr>
          <a:xfrm>
            <a:off x="3035867" y="4312837"/>
            <a:ext cx="984650" cy="31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4">
            <a:alphaModFix/>
          </a:blip>
          <a:srcRect t="26268" r="87628" b="64064"/>
          <a:stretch/>
        </p:blipFill>
        <p:spPr>
          <a:xfrm>
            <a:off x="6548602" y="1600315"/>
            <a:ext cx="984650" cy="313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Acides 𝛼-aminés et carbone asymétrique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3738" y="1901375"/>
            <a:ext cx="2676525" cy="163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6"/>
          <p:cNvCxnSpPr/>
          <p:nvPr/>
        </p:nvCxnSpPr>
        <p:spPr>
          <a:xfrm rot="10800000" flipH="1">
            <a:off x="2875400" y="2898875"/>
            <a:ext cx="1474500" cy="105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84" name="Google Shape;84;p16"/>
          <p:cNvSpPr txBox="1"/>
          <p:nvPr/>
        </p:nvSpPr>
        <p:spPr>
          <a:xfrm>
            <a:off x="4572000" y="2252375"/>
            <a:ext cx="384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*</a:t>
            </a:r>
            <a:endParaRPr sz="3000"/>
          </a:p>
        </p:txBody>
      </p:sp>
      <p:sp>
        <p:nvSpPr>
          <p:cNvPr id="85" name="Google Shape;85;p16"/>
          <p:cNvSpPr txBox="1"/>
          <p:nvPr/>
        </p:nvSpPr>
        <p:spPr>
          <a:xfrm>
            <a:off x="1772350" y="3879325"/>
            <a:ext cx="3309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latin typeface="Cambria"/>
                <a:ea typeface="Cambria"/>
                <a:cs typeface="Cambria"/>
                <a:sym typeface="Cambria"/>
              </a:rPr>
              <a:t>Carbone asymétrique</a:t>
            </a:r>
            <a:endParaRPr sz="180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Cambria"/>
                <a:ea typeface="Cambria"/>
                <a:cs typeface="Cambria"/>
                <a:sym typeface="Cambria"/>
              </a:rPr>
              <a:t>si R n’est ni H, ni fonction amine, ni acide carboxylique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Chiralité et énantiomérie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l="33683" t="33598" r="47897" b="51412"/>
          <a:stretch/>
        </p:blipFill>
        <p:spPr>
          <a:xfrm>
            <a:off x="1679687" y="1264150"/>
            <a:ext cx="5635976" cy="24795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17"/>
          <p:cNvCxnSpPr/>
          <p:nvPr/>
        </p:nvCxnSpPr>
        <p:spPr>
          <a:xfrm rot="10800000" flipH="1">
            <a:off x="4404926" y="3508314"/>
            <a:ext cx="185400" cy="7617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3" name="Google Shape;93;p17"/>
          <p:cNvSpPr txBox="1"/>
          <p:nvPr/>
        </p:nvSpPr>
        <p:spPr>
          <a:xfrm>
            <a:off x="3735777" y="4171521"/>
            <a:ext cx="2031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latin typeface="Cambria"/>
                <a:ea typeface="Cambria"/>
                <a:cs typeface="Cambria"/>
                <a:sym typeface="Cambria"/>
              </a:rPr>
              <a:t>Miroir plan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1115475" y="1905650"/>
            <a:ext cx="1933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D-alanine</a:t>
            </a:r>
            <a:endParaRPr sz="20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6898800" y="1905650"/>
            <a:ext cx="1933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L-alanine</a:t>
            </a:r>
            <a:endParaRPr sz="20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Représentation de Fischer de l’alanine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01" name="Google Shape;101;p18"/>
          <p:cNvCxnSpPr/>
          <p:nvPr/>
        </p:nvCxnSpPr>
        <p:spPr>
          <a:xfrm rot="10800000" flipH="1">
            <a:off x="2595924" y="3086125"/>
            <a:ext cx="159600" cy="6816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02" name="Google Shape;102;p18"/>
          <p:cNvPicPr preferRelativeResize="0"/>
          <p:nvPr/>
        </p:nvPicPr>
        <p:blipFill rotWithShape="1">
          <a:blip r:embed="rId3">
            <a:alphaModFix/>
          </a:blip>
          <a:srcRect l="23265" t="34971" r="25351" b="37783"/>
          <a:stretch/>
        </p:blipFill>
        <p:spPr>
          <a:xfrm>
            <a:off x="66650" y="1698000"/>
            <a:ext cx="8855324" cy="263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6841500" y="1385100"/>
            <a:ext cx="1933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D-alanine</a:t>
            </a:r>
            <a:endParaRPr sz="20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4" name="Google Shape;104;p18"/>
          <p:cNvSpPr/>
          <p:nvPr/>
        </p:nvSpPr>
        <p:spPr>
          <a:xfrm>
            <a:off x="7758825" y="2515975"/>
            <a:ext cx="570000" cy="433800"/>
          </a:xfrm>
          <a:prstGeom prst="ellipse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311700" y="184750"/>
            <a:ext cx="8520600" cy="5727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Des acides 𝛼-aminés aux protéines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500" y="971875"/>
            <a:ext cx="7334250" cy="170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100250" y="2100800"/>
            <a:ext cx="2020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latin typeface="Cambria"/>
                <a:ea typeface="Cambria"/>
                <a:cs typeface="Cambria"/>
                <a:sym typeface="Cambria"/>
              </a:rPr>
              <a:t>Acide </a:t>
            </a:r>
            <a:r>
              <a:rPr lang="fr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𝛼-aminé</a:t>
            </a:r>
            <a:r>
              <a:rPr lang="fr"/>
              <a:t> </a:t>
            </a:r>
            <a:endParaRPr/>
          </a:p>
        </p:txBody>
      </p:sp>
      <p:sp>
        <p:nvSpPr>
          <p:cNvPr id="112" name="Google Shape;112;p19"/>
          <p:cNvSpPr txBox="1"/>
          <p:nvPr/>
        </p:nvSpPr>
        <p:spPr>
          <a:xfrm>
            <a:off x="2120450" y="2100800"/>
            <a:ext cx="2020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latin typeface="Cambria"/>
                <a:ea typeface="Cambria"/>
                <a:cs typeface="Cambria"/>
                <a:sym typeface="Cambria"/>
              </a:rPr>
              <a:t>Acide </a:t>
            </a:r>
            <a:r>
              <a:rPr lang="fr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𝛼-aminé</a:t>
            </a:r>
            <a:r>
              <a:rPr lang="fr"/>
              <a:t> </a:t>
            </a:r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7971625" y="2100800"/>
            <a:ext cx="664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latin typeface="Cambria"/>
                <a:ea typeface="Cambria"/>
                <a:cs typeface="Cambria"/>
                <a:sym typeface="Cambria"/>
              </a:rPr>
              <a:t>Eau</a:t>
            </a:r>
            <a:r>
              <a:rPr lang="fr"/>
              <a:t> </a:t>
            </a: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 rotWithShape="1">
          <a:blip r:embed="rId3">
            <a:alphaModFix/>
          </a:blip>
          <a:srcRect l="81653" t="66410"/>
          <a:stretch/>
        </p:blipFill>
        <p:spPr>
          <a:xfrm>
            <a:off x="7486750" y="1203075"/>
            <a:ext cx="134555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6157275" y="2107000"/>
            <a:ext cx="12765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 rotWithShape="1">
          <a:blip r:embed="rId4">
            <a:alphaModFix/>
          </a:blip>
          <a:srcRect l="25756" t="60245" r="24231" b="28614"/>
          <a:stretch/>
        </p:blipFill>
        <p:spPr>
          <a:xfrm>
            <a:off x="565212" y="3866250"/>
            <a:ext cx="8412675" cy="105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/>
        </p:nvSpPr>
        <p:spPr>
          <a:xfrm>
            <a:off x="166125" y="4062213"/>
            <a:ext cx="2540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FAC0F"/>
                </a:solidFill>
                <a:latin typeface="Cambria"/>
                <a:ea typeface="Cambria"/>
                <a:cs typeface="Cambria"/>
                <a:sym typeface="Cambria"/>
              </a:rPr>
              <a:t>Ex :</a:t>
            </a:r>
            <a:endParaRPr sz="1600">
              <a:solidFill>
                <a:srgbClr val="0FAC0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5413575" y="3183338"/>
            <a:ext cx="6645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4425663" y="3270075"/>
            <a:ext cx="6645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5413575" y="2184250"/>
            <a:ext cx="2020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latin typeface="Cambria"/>
                <a:ea typeface="Cambria"/>
                <a:cs typeface="Cambria"/>
                <a:sym typeface="Cambria"/>
              </a:rPr>
              <a:t>Dipeptide</a:t>
            </a:r>
            <a:r>
              <a:rPr lang="fr"/>
              <a:t> </a:t>
            </a:r>
            <a:endParaRPr/>
          </a:p>
        </p:txBody>
      </p:sp>
      <p:sp>
        <p:nvSpPr>
          <p:cNvPr id="121" name="Google Shape;121;p19"/>
          <p:cNvSpPr txBox="1"/>
          <p:nvPr/>
        </p:nvSpPr>
        <p:spPr>
          <a:xfrm>
            <a:off x="223500" y="2932988"/>
            <a:ext cx="8697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Dipeptide</a:t>
            </a:r>
            <a:r>
              <a:rPr lang="fr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: toute espèce chimique contenant une </a:t>
            </a:r>
            <a:r>
              <a:rPr lang="fr" sz="16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fonction acide carboxylique</a:t>
            </a:r>
            <a:r>
              <a:rPr lang="fr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une </a:t>
            </a:r>
            <a:r>
              <a:rPr lang="fr" sz="16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fonction amine</a:t>
            </a:r>
            <a:r>
              <a:rPr lang="fr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et une </a:t>
            </a:r>
            <a:r>
              <a:rPr lang="fr" sz="16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liaison peptidique</a:t>
            </a:r>
            <a:r>
              <a:rPr lang="fr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Il est formé à partir de </a:t>
            </a:r>
            <a:r>
              <a:rPr lang="fr" sz="16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deux acides aminés</a:t>
            </a:r>
            <a:r>
              <a:rPr lang="fr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/>
          </a:p>
        </p:txBody>
      </p:sp>
      <p:sp>
        <p:nvSpPr>
          <p:cNvPr id="122" name="Google Shape;122;p19"/>
          <p:cNvSpPr txBox="1"/>
          <p:nvPr/>
        </p:nvSpPr>
        <p:spPr>
          <a:xfrm>
            <a:off x="4412250" y="3990850"/>
            <a:ext cx="664500" cy="19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9"/>
          <p:cNvSpPr txBox="1"/>
          <p:nvPr/>
        </p:nvSpPr>
        <p:spPr>
          <a:xfrm>
            <a:off x="4425725" y="4362675"/>
            <a:ext cx="6645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311700" y="135175"/>
            <a:ext cx="8520600" cy="5727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Des acides 𝛼-aminés aux protéines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520500" y="805600"/>
            <a:ext cx="8311800" cy="4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Polypeptide</a:t>
            </a:r>
            <a:r>
              <a:rPr lang="fr" sz="1600">
                <a:latin typeface="Cambria"/>
                <a:ea typeface="Cambria"/>
                <a:cs typeface="Cambria"/>
                <a:sym typeface="Cambria"/>
              </a:rPr>
              <a:t> : espèce chimique contenant un </a:t>
            </a:r>
            <a:r>
              <a:rPr lang="fr" sz="1600" b="1">
                <a:latin typeface="Cambria"/>
                <a:ea typeface="Cambria"/>
                <a:cs typeface="Cambria"/>
                <a:sym typeface="Cambria"/>
              </a:rPr>
              <a:t>grand nombre de liaisons peptidiques</a:t>
            </a:r>
            <a:r>
              <a:rPr lang="fr" sz="1600">
                <a:latin typeface="Cambria"/>
                <a:ea typeface="Cambria"/>
                <a:cs typeface="Cambria"/>
                <a:sym typeface="Cambria"/>
              </a:rPr>
              <a:t>, une </a:t>
            </a:r>
            <a:r>
              <a:rPr lang="fr" sz="1600" b="1">
                <a:latin typeface="Cambria"/>
                <a:ea typeface="Cambria"/>
                <a:cs typeface="Cambria"/>
                <a:sym typeface="Cambria"/>
              </a:rPr>
              <a:t>fonction amine</a:t>
            </a:r>
            <a:r>
              <a:rPr lang="fr" sz="1600">
                <a:latin typeface="Cambria"/>
                <a:ea typeface="Cambria"/>
                <a:cs typeface="Cambria"/>
                <a:sym typeface="Cambria"/>
              </a:rPr>
              <a:t> et une </a:t>
            </a:r>
            <a:r>
              <a:rPr lang="fr" sz="1600" b="1">
                <a:latin typeface="Cambria"/>
                <a:ea typeface="Cambria"/>
                <a:cs typeface="Cambria"/>
                <a:sym typeface="Cambria"/>
              </a:rPr>
              <a:t>fonction acide carboxylique</a:t>
            </a:r>
            <a:r>
              <a:rPr lang="fr" sz="160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Cambria"/>
                <a:ea typeface="Cambria"/>
                <a:cs typeface="Cambria"/>
                <a:sym typeface="Cambria"/>
              </a:rPr>
              <a:t>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Protéine</a:t>
            </a:r>
            <a:r>
              <a:rPr lang="fr" sz="1600">
                <a:latin typeface="Cambria"/>
                <a:ea typeface="Cambria"/>
                <a:cs typeface="Cambria"/>
                <a:sym typeface="Cambria"/>
              </a:rPr>
              <a:t> : polypeptide naturel enchaînant plus de 40 acides α-aminés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 rotWithShape="1">
          <a:blip r:embed="rId3">
            <a:alphaModFix/>
          </a:blip>
          <a:srcRect l="24673" t="65282" r="31330" b="22389"/>
          <a:stretch/>
        </p:blipFill>
        <p:spPr>
          <a:xfrm>
            <a:off x="1150325" y="1859950"/>
            <a:ext cx="6258951" cy="9859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/>
        </p:nvSpPr>
        <p:spPr>
          <a:xfrm>
            <a:off x="598575" y="2001025"/>
            <a:ext cx="2540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FAC0F"/>
                </a:solidFill>
                <a:latin typeface="Cambria"/>
                <a:ea typeface="Cambria"/>
                <a:cs typeface="Cambria"/>
                <a:sym typeface="Cambria"/>
              </a:rPr>
              <a:t>Ex :</a:t>
            </a:r>
            <a:endParaRPr sz="1600">
              <a:solidFill>
                <a:srgbClr val="0FAC0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2" name="Google Shape;132;p20"/>
          <p:cNvPicPr preferRelativeResize="0"/>
          <p:nvPr/>
        </p:nvPicPr>
        <p:blipFill rotWithShape="1">
          <a:blip r:embed="rId4">
            <a:alphaModFix/>
          </a:blip>
          <a:srcRect l="24723" t="68300" r="22141" b="26637"/>
          <a:stretch/>
        </p:blipFill>
        <p:spPr>
          <a:xfrm>
            <a:off x="921478" y="3935950"/>
            <a:ext cx="8047171" cy="4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/>
          <p:nvPr/>
        </p:nvSpPr>
        <p:spPr>
          <a:xfrm>
            <a:off x="520500" y="3874013"/>
            <a:ext cx="2540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FAC0F"/>
                </a:solidFill>
                <a:latin typeface="Cambria"/>
                <a:ea typeface="Cambria"/>
                <a:cs typeface="Cambria"/>
                <a:sym typeface="Cambria"/>
              </a:rPr>
              <a:t>Ex :</a:t>
            </a:r>
            <a:endParaRPr sz="1600">
              <a:solidFill>
                <a:srgbClr val="0FAC0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5552500" y="3881825"/>
            <a:ext cx="4092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b="1"/>
              <a:t>...</a:t>
            </a:r>
            <a:endParaRPr sz="15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311700" y="234325"/>
            <a:ext cx="8520600" cy="5727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Structure tridimensionnelle des protéines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0" name="Google Shape;140;p21"/>
          <p:cNvPicPr preferRelativeResize="0"/>
          <p:nvPr/>
        </p:nvPicPr>
        <p:blipFill rotWithShape="1">
          <a:blip r:embed="rId3">
            <a:alphaModFix/>
          </a:blip>
          <a:srcRect b="8525"/>
          <a:stretch/>
        </p:blipFill>
        <p:spPr>
          <a:xfrm rot="-2">
            <a:off x="2763850" y="913126"/>
            <a:ext cx="3073500" cy="423037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/>
        </p:nvSpPr>
        <p:spPr>
          <a:xfrm>
            <a:off x="1102900" y="1042650"/>
            <a:ext cx="2602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latin typeface="Cambria"/>
                <a:ea typeface="Cambria"/>
                <a:cs typeface="Cambria"/>
                <a:sym typeface="Cambria"/>
              </a:rPr>
              <a:t>Structure primaire : </a:t>
            </a:r>
            <a:r>
              <a:rPr lang="fr" sz="1800">
                <a:latin typeface="Cambria"/>
                <a:ea typeface="Cambria"/>
                <a:cs typeface="Cambria"/>
                <a:sym typeface="Cambria"/>
              </a:rPr>
              <a:t>enchaînement d’acides </a:t>
            </a:r>
            <a:r>
              <a:rPr lang="fr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𝛼-aminés</a:t>
            </a:r>
            <a:r>
              <a:rPr lang="fr" sz="1800">
                <a:latin typeface="Cambria"/>
                <a:ea typeface="Cambria"/>
                <a:cs typeface="Cambria"/>
                <a:sym typeface="Cambria"/>
              </a:rPr>
              <a:t>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561400" y="2294075"/>
            <a:ext cx="2710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latin typeface="Cambria"/>
                <a:ea typeface="Cambria"/>
                <a:cs typeface="Cambria"/>
                <a:sym typeface="Cambria"/>
              </a:rPr>
              <a:t>Structure secondaire : </a:t>
            </a:r>
            <a:r>
              <a:rPr lang="fr" sz="1800">
                <a:latin typeface="Cambria"/>
                <a:ea typeface="Cambria"/>
                <a:cs typeface="Cambria"/>
                <a:sym typeface="Cambria"/>
              </a:rPr>
              <a:t>enroulement des chaînes peptidiques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5785400" y="3309875"/>
            <a:ext cx="3187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latin typeface="Cambria"/>
                <a:ea typeface="Cambria"/>
                <a:cs typeface="Cambria"/>
                <a:sym typeface="Cambria"/>
              </a:rPr>
              <a:t>Structure tertiaire : </a:t>
            </a:r>
            <a:endParaRPr sz="180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Cambria"/>
                <a:ea typeface="Cambria"/>
                <a:cs typeface="Cambria"/>
                <a:sym typeface="Cambria"/>
              </a:rPr>
              <a:t>repli de la structure secondaire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Microsoft Office PowerPoint</Application>
  <PresentationFormat>Affichage à l'écran (16:9)</PresentationFormat>
  <Paragraphs>122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5" baseType="lpstr">
      <vt:lpstr>Arial</vt:lpstr>
      <vt:lpstr>Cambria</vt:lpstr>
      <vt:lpstr>Simple Light</vt:lpstr>
      <vt:lpstr>Molécules d’intérêt biologique</vt:lpstr>
      <vt:lpstr>Différents types de molécules d’intérêt biologique</vt:lpstr>
      <vt:lpstr>L’hémoglobine dans le sang : une protéine</vt:lpstr>
      <vt:lpstr>Acides 𝛼-aminés et carbone asymétrique </vt:lpstr>
      <vt:lpstr>Chiralité et énantiomérie</vt:lpstr>
      <vt:lpstr>Représentation de Fischer de l’alanine</vt:lpstr>
      <vt:lpstr>Des acides 𝛼-aminés aux protéines </vt:lpstr>
      <vt:lpstr>Des acides 𝛼-aminés aux protéines</vt:lpstr>
      <vt:lpstr>Structure tridimensionnelle des protéines</vt:lpstr>
      <vt:lpstr>L’hémoglobine dans le sang : une protéine</vt:lpstr>
      <vt:lpstr>Différents types de glucides</vt:lpstr>
      <vt:lpstr>Formes cyclique et linéaire du D-glucose</vt:lpstr>
      <vt:lpstr>Formes cyclique et linéaire du D-fructose</vt:lpstr>
      <vt:lpstr>Loi de Biot pour le D-saccharose</vt:lpstr>
      <vt:lpstr>Loi de Biot pour le D-saccharose  </vt:lpstr>
      <vt:lpstr>Loi de Biot pour le D-saccharose </vt:lpstr>
      <vt:lpstr>Hydrolyse du D-saccharose</vt:lpstr>
      <vt:lpstr>Hydrolyse du D-saccharose</vt:lpstr>
      <vt:lpstr>Test à la liqueur de Fehling</vt:lpstr>
      <vt:lpstr>Solubilité des glucides dans l’eau </vt:lpstr>
      <vt:lpstr>Combustion du glucose </vt:lpstr>
      <vt:lpstr>Test à la liqueur de Fehling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Molécules d’intérêt biologique</dc:title>
  <cp:lastModifiedBy>Armel JOUAN-POURCHET</cp:lastModifiedBy>
  <cp:revision>1</cp:revision>
  <dcterms:modified xsi:type="dcterms:W3CDTF">2021-06-11T09:43:40Z</dcterms:modified>
</cp:coreProperties>
</file>