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0" r:id="rId4"/>
    <p:sldId id="273" r:id="rId5"/>
    <p:sldId id="258" r:id="rId6"/>
    <p:sldId id="274" r:id="rId7"/>
    <p:sldId id="261" r:id="rId8"/>
    <p:sldId id="275" r:id="rId9"/>
    <p:sldId id="262" r:id="rId10"/>
    <p:sldId id="276" r:id="rId11"/>
    <p:sldId id="271" r:id="rId12"/>
    <p:sldId id="277" r:id="rId13"/>
    <p:sldId id="257" r:id="rId14"/>
    <p:sldId id="278" r:id="rId15"/>
    <p:sldId id="266" r:id="rId16"/>
    <p:sldId id="279" r:id="rId17"/>
    <p:sldId id="269" r:id="rId18"/>
    <p:sldId id="280" r:id="rId19"/>
    <p:sldId id="263" r:id="rId20"/>
    <p:sldId id="281" r:id="rId21"/>
    <p:sldId id="265" r:id="rId22"/>
    <p:sldId id="282" r:id="rId23"/>
    <p:sldId id="288" r:id="rId24"/>
    <p:sldId id="289" r:id="rId25"/>
    <p:sldId id="290" r:id="rId26"/>
    <p:sldId id="291" r:id="rId27"/>
    <p:sldId id="264" r:id="rId28"/>
    <p:sldId id="283" r:id="rId29"/>
    <p:sldId id="268" r:id="rId30"/>
    <p:sldId id="284" r:id="rId31"/>
    <p:sldId id="259" r:id="rId32"/>
    <p:sldId id="287" r:id="rId33"/>
    <p:sldId id="286" r:id="rId34"/>
    <p:sldId id="285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FDC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7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5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9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1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01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0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0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0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F064-4D6D-4371-9D33-DE8A3CA4BC6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AB83-6556-45CF-A665-E05C37137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53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5.jpg"/><Relationship Id="rId18" Type="http://schemas.openxmlformats.org/officeDocument/2006/relationships/image" Target="../media/image32.png"/><Relationship Id="rId3" Type="http://schemas.openxmlformats.org/officeDocument/2006/relationships/tags" Target="../tags/tag33.xml"/><Relationship Id="rId7" Type="http://schemas.openxmlformats.org/officeDocument/2006/relationships/image" Target="../media/image28.png"/><Relationship Id="rId12" Type="http://schemas.openxmlformats.org/officeDocument/2006/relationships/image" Target="../media/image23.wmf"/><Relationship Id="rId17" Type="http://schemas.openxmlformats.org/officeDocument/2006/relationships/image" Target="../media/image31.png"/><Relationship Id="rId2" Type="http://schemas.openxmlformats.org/officeDocument/2006/relationships/tags" Target="../tags/tag32.xml"/><Relationship Id="rId16" Type="http://schemas.openxmlformats.org/officeDocument/2006/relationships/image" Target="../media/image30.wmf"/><Relationship Id="rId20" Type="http://schemas.openxmlformats.org/officeDocument/2006/relationships/image" Target="../media/image21.wmf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5.bin"/><Relationship Id="rId5" Type="http://schemas.openxmlformats.org/officeDocument/2006/relationships/tags" Target="../tags/tag35.xml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0.png"/><Relationship Id="rId19" Type="http://schemas.openxmlformats.org/officeDocument/2006/relationships/oleObject" Target="../embeddings/oleObject12.bin"/><Relationship Id="rId4" Type="http://schemas.openxmlformats.org/officeDocument/2006/relationships/tags" Target="../tags/tag34.xml"/><Relationship Id="rId9" Type="http://schemas.openxmlformats.org/officeDocument/2006/relationships/image" Target="../media/image22.wmf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8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8.png"/><Relationship Id="rId3" Type="http://schemas.openxmlformats.org/officeDocument/2006/relationships/tags" Target="../tags/tag43.xml"/><Relationship Id="rId21" Type="http://schemas.openxmlformats.org/officeDocument/2006/relationships/image" Target="../media/image51.png"/><Relationship Id="rId7" Type="http://schemas.openxmlformats.org/officeDocument/2006/relationships/tags" Target="../tags/tag47.xml"/><Relationship Id="rId12" Type="http://schemas.openxmlformats.org/officeDocument/2006/relationships/image" Target="../media/image44.wmf"/><Relationship Id="rId17" Type="http://schemas.openxmlformats.org/officeDocument/2006/relationships/image" Target="../media/image47.png"/><Relationship Id="rId2" Type="http://schemas.openxmlformats.org/officeDocument/2006/relationships/tags" Target="../tags/tag42.xml"/><Relationship Id="rId16" Type="http://schemas.openxmlformats.org/officeDocument/2006/relationships/image" Target="../media/image46.wmf"/><Relationship Id="rId20" Type="http://schemas.openxmlformats.org/officeDocument/2006/relationships/image" Target="../media/image5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45.xml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53.png"/><Relationship Id="rId10" Type="http://schemas.openxmlformats.org/officeDocument/2006/relationships/image" Target="../media/image43.wmf"/><Relationship Id="rId19" Type="http://schemas.openxmlformats.org/officeDocument/2006/relationships/image" Target="../media/image49.png"/><Relationship Id="rId4" Type="http://schemas.openxmlformats.org/officeDocument/2006/relationships/tags" Target="../tags/tag44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5.wmf"/><Relationship Id="rId2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2" Type="http://schemas.openxmlformats.org/officeDocument/2006/relationships/tags" Target="../tags/tag49.xml"/><Relationship Id="rId16" Type="http://schemas.openxmlformats.org/officeDocument/2006/relationships/image" Target="../media/image62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57.png"/><Relationship Id="rId5" Type="http://schemas.openxmlformats.org/officeDocument/2006/relationships/tags" Target="../tags/tag52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51.xm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0.bin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3.wmf"/><Relationship Id="rId2" Type="http://schemas.openxmlformats.org/officeDocument/2006/relationships/tags" Target="../tags/tag55.xml"/><Relationship Id="rId16" Type="http://schemas.openxmlformats.org/officeDocument/2006/relationships/oleObject" Target="../embeddings/oleObject19.bin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4.png"/><Relationship Id="rId5" Type="http://schemas.openxmlformats.org/officeDocument/2006/relationships/tags" Target="../tags/tag58.xml"/><Relationship Id="rId15" Type="http://schemas.openxmlformats.org/officeDocument/2006/relationships/image" Target="../media/image22.wmf"/><Relationship Id="rId10" Type="http://schemas.openxmlformats.org/officeDocument/2006/relationships/image" Target="../media/image20.png"/><Relationship Id="rId19" Type="http://schemas.openxmlformats.org/officeDocument/2006/relationships/image" Target="../media/image24.wmf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1.xml"/><Relationship Id="rId1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4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2" Type="http://schemas.openxmlformats.org/officeDocument/2006/relationships/tags" Target="../tags/tag63.xml"/><Relationship Id="rId16" Type="http://schemas.openxmlformats.org/officeDocument/2006/relationships/oleObject" Target="../embeddings/oleObject23.bin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.png"/><Relationship Id="rId5" Type="http://schemas.openxmlformats.org/officeDocument/2006/relationships/tags" Target="../tags/tag66.xml"/><Relationship Id="rId15" Type="http://schemas.openxmlformats.org/officeDocument/2006/relationships/image" Target="../media/image22.wmf"/><Relationship Id="rId10" Type="http://schemas.openxmlformats.org/officeDocument/2006/relationships/image" Target="../media/image20.png"/><Relationship Id="rId19" Type="http://schemas.openxmlformats.org/officeDocument/2006/relationships/image" Target="../media/image24.wmf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1.xml"/><Relationship Id="rId1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8.bin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3.wmf"/><Relationship Id="rId2" Type="http://schemas.openxmlformats.org/officeDocument/2006/relationships/tags" Target="../tags/tag71.xml"/><Relationship Id="rId16" Type="http://schemas.openxmlformats.org/officeDocument/2006/relationships/oleObject" Target="../embeddings/oleObject27.bin"/><Relationship Id="rId20" Type="http://schemas.openxmlformats.org/officeDocument/2006/relationships/image" Target="../media/image63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4.png"/><Relationship Id="rId5" Type="http://schemas.openxmlformats.org/officeDocument/2006/relationships/tags" Target="../tags/tag74.xml"/><Relationship Id="rId15" Type="http://schemas.openxmlformats.org/officeDocument/2006/relationships/image" Target="../media/image22.wmf"/><Relationship Id="rId10" Type="http://schemas.openxmlformats.org/officeDocument/2006/relationships/image" Target="../media/image20.png"/><Relationship Id="rId19" Type="http://schemas.openxmlformats.org/officeDocument/2006/relationships/image" Target="../media/image24.wmf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1.xml"/><Relationship Id="rId1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1.xml"/><Relationship Id="rId7" Type="http://schemas.openxmlformats.org/officeDocument/2006/relationships/image" Target="../media/image1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82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18" Type="http://schemas.openxmlformats.org/officeDocument/2006/relationships/image" Target="../media/image10.wmf"/><Relationship Id="rId3" Type="http://schemas.openxmlformats.org/officeDocument/2006/relationships/tags" Target="../tags/tag3.xml"/><Relationship Id="rId21" Type="http://schemas.openxmlformats.org/officeDocument/2006/relationships/image" Target="../media/image13.png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6" Type="http://schemas.openxmlformats.org/officeDocument/2006/relationships/image" Target="../media/image9.wmf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22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5.xml"/><Relationship Id="rId7" Type="http://schemas.openxmlformats.org/officeDocument/2006/relationships/image" Target="../media/image6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9.png"/><Relationship Id="rId4" Type="http://schemas.openxmlformats.org/officeDocument/2006/relationships/tags" Target="../tags/tag86.xml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5.png"/><Relationship Id="rId5" Type="http://schemas.openxmlformats.org/officeDocument/2006/relationships/tags" Target="../tags/tag91.xml"/><Relationship Id="rId1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tags" Target="../tags/tag90.xml"/><Relationship Id="rId9" Type="http://schemas.openxmlformats.org/officeDocument/2006/relationships/image" Target="../media/image70.png"/><Relationship Id="rId1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12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6.bin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3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25.jp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4.png"/><Relationship Id="rId5" Type="http://schemas.openxmlformats.org/officeDocument/2006/relationships/tags" Target="../tags/tag17.xml"/><Relationship Id="rId15" Type="http://schemas.openxmlformats.org/officeDocument/2006/relationships/image" Target="../media/image22.wmf"/><Relationship Id="rId10" Type="http://schemas.openxmlformats.org/officeDocument/2006/relationships/image" Target="../media/image20.png"/><Relationship Id="rId19" Type="http://schemas.openxmlformats.org/officeDocument/2006/relationships/image" Target="../media/image24.wm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.png"/><Relationship Id="rId18" Type="http://schemas.openxmlformats.org/officeDocument/2006/relationships/oleObject" Target="../embeddings/oleObject9.bin"/><Relationship Id="rId3" Type="http://schemas.openxmlformats.org/officeDocument/2006/relationships/tags" Target="../tags/tag23.xml"/><Relationship Id="rId21" Type="http://schemas.openxmlformats.org/officeDocument/2006/relationships/image" Target="../media/image24.wmf"/><Relationship Id="rId7" Type="http://schemas.openxmlformats.org/officeDocument/2006/relationships/tags" Target="../tags/tag27.xml"/><Relationship Id="rId12" Type="http://schemas.openxmlformats.org/officeDocument/2006/relationships/image" Target="../media/image20.png"/><Relationship Id="rId17" Type="http://schemas.openxmlformats.org/officeDocument/2006/relationships/image" Target="../media/image22.wmf"/><Relationship Id="rId2" Type="http://schemas.openxmlformats.org/officeDocument/2006/relationships/tags" Target="../tags/tag2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15" Type="http://schemas.openxmlformats.org/officeDocument/2006/relationships/image" Target="../media/image21.wmf"/><Relationship Id="rId23" Type="http://schemas.openxmlformats.org/officeDocument/2006/relationships/image" Target="../media/image27.png"/><Relationship Id="rId10" Type="http://schemas.openxmlformats.org/officeDocument/2006/relationships/tags" Target="../tags/tag30.xml"/><Relationship Id="rId19" Type="http://schemas.openxmlformats.org/officeDocument/2006/relationships/image" Target="../media/image23.wmf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7D43B-C4C5-4B36-855F-D1270AF32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54" y="0"/>
            <a:ext cx="9232777" cy="994172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LC 13: </a:t>
            </a:r>
            <a:r>
              <a:rPr lang="en-US" sz="3600" b="1" dirty="0" err="1">
                <a:solidFill>
                  <a:schemeClr val="bg1"/>
                </a:solidFill>
              </a:rPr>
              <a:t>Stratégie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synthèse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87CE27-34E9-49D5-B47A-8CB65682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74" y="1581150"/>
            <a:ext cx="5391151" cy="4353919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l"/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Lycée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       </a:t>
            </a:r>
          </a:p>
          <a:p>
            <a:pPr algn="l"/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Prérequis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Groupes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caractéristiques</a:t>
            </a:r>
            <a:endParaRPr lang="en-US" sz="1400" dirty="0">
              <a:solidFill>
                <a:schemeClr val="bg1"/>
              </a:solidFill>
            </a:endParaRP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Catalyseurs</a:t>
            </a:r>
            <a:endParaRPr lang="en-US" sz="1400" dirty="0">
              <a:solidFill>
                <a:schemeClr val="bg1"/>
              </a:solidFill>
            </a:endParaRP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Mécanisme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réactionnel</a:t>
            </a:r>
            <a:endParaRPr lang="en-US" sz="1400" dirty="0">
              <a:solidFill>
                <a:schemeClr val="bg1"/>
              </a:solidFill>
            </a:endParaRP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Technique de </a:t>
            </a:r>
            <a:r>
              <a:rPr lang="en-US" sz="1400" dirty="0" err="1">
                <a:solidFill>
                  <a:schemeClr val="bg1"/>
                </a:solidFill>
              </a:rPr>
              <a:t>séparation</a:t>
            </a:r>
            <a:r>
              <a:rPr lang="en-US" sz="1400" dirty="0">
                <a:solidFill>
                  <a:schemeClr val="bg1"/>
                </a:solidFill>
              </a:rPr>
              <a:t>, purification, </a:t>
            </a:r>
            <a:r>
              <a:rPr lang="en-US" sz="1400" dirty="0" err="1">
                <a:solidFill>
                  <a:schemeClr val="bg1"/>
                </a:solidFill>
              </a:rPr>
              <a:t>contrôle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pureté</a:t>
            </a:r>
            <a:endParaRPr lang="en-US" sz="1400" dirty="0">
              <a:solidFill>
                <a:schemeClr val="bg1"/>
              </a:solidFill>
            </a:endParaRP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Oxydo-réduction</a:t>
            </a:r>
            <a:endParaRPr lang="en-US" sz="1400" dirty="0">
              <a:solidFill>
                <a:schemeClr val="bg1"/>
              </a:solidFill>
            </a:endParaRP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Équilibre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chimique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évolution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spontanée</a:t>
            </a:r>
            <a:r>
              <a:rPr lang="en-US" sz="1400" dirty="0">
                <a:solidFill>
                  <a:schemeClr val="bg1"/>
                </a:solidFill>
              </a:rPr>
              <a:t> d’un </a:t>
            </a:r>
            <a:r>
              <a:rPr lang="en-US" sz="1400" dirty="0" err="1">
                <a:solidFill>
                  <a:schemeClr val="bg1"/>
                </a:solidFill>
              </a:rPr>
              <a:t>système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chimique</a:t>
            </a:r>
            <a:endParaRPr lang="en-US" sz="1400" dirty="0">
              <a:solidFill>
                <a:schemeClr val="bg1"/>
              </a:solidFill>
            </a:endParaRPr>
          </a:p>
          <a:p>
            <a:pPr marL="714375" lvl="1" indent="-1714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Catégories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réaction</a:t>
            </a:r>
            <a:r>
              <a:rPr lang="en-US" sz="1400" dirty="0">
                <a:solidFill>
                  <a:schemeClr val="bg1"/>
                </a:solidFill>
              </a:rPr>
              <a:t> (Addition, Elimination, substitution)</a:t>
            </a:r>
          </a:p>
          <a:p>
            <a:pPr marL="257175" indent="-1714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90FBD4-4B51-4984-9712-889548FBE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0" b="8897"/>
          <a:stretch/>
        </p:blipFill>
        <p:spPr>
          <a:xfrm>
            <a:off x="3857208" y="857253"/>
            <a:ext cx="4551888" cy="2129837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ACC66D-DAF0-495F-B741-A4C9FE949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"/>
          <a:stretch/>
        </p:blipFill>
        <p:spPr>
          <a:xfrm>
            <a:off x="5392939" y="3200836"/>
            <a:ext cx="3751061" cy="2799911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2A0E4F-67DB-479E-B398-B8E86A25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96" y="116086"/>
            <a:ext cx="67437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3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7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C552493-AE5A-4FC2-9211-98CCBF3BB12F}"/>
              </a:ext>
            </a:extLst>
          </p:cNvPr>
          <p:cNvSpPr/>
          <p:nvPr/>
        </p:nvSpPr>
        <p:spPr>
          <a:xfrm>
            <a:off x="7635682" y="1281910"/>
            <a:ext cx="946578" cy="50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609BF-5092-41FD-902D-41F87A4B9510}"/>
              </a:ext>
            </a:extLst>
          </p:cNvPr>
          <p:cNvSpPr/>
          <p:nvPr/>
        </p:nvSpPr>
        <p:spPr>
          <a:xfrm>
            <a:off x="8108971" y="4757851"/>
            <a:ext cx="517499" cy="274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969363-172F-43AE-A549-BE5649DFAC01}"/>
              </a:ext>
            </a:extLst>
          </p:cNvPr>
          <p:cNvSpPr/>
          <p:nvPr/>
        </p:nvSpPr>
        <p:spPr>
          <a:xfrm>
            <a:off x="6354707" y="2051792"/>
            <a:ext cx="565874" cy="310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A1DE5-46CE-477A-AB3A-5AF7923D9567}"/>
              </a:ext>
            </a:extLst>
          </p:cNvPr>
          <p:cNvSpPr/>
          <p:nvPr/>
        </p:nvSpPr>
        <p:spPr>
          <a:xfrm>
            <a:off x="1660546" y="2988031"/>
            <a:ext cx="517499" cy="274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83C53-9415-4155-B957-65C0BCF524DE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E53F85-81A7-4115-B476-47C401983B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68" y="135304"/>
            <a:ext cx="5406773" cy="287546"/>
          </a:xfrm>
          <a:prstGeom prst="rect">
            <a:avLst/>
          </a:prstGeom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94427A21-0826-48C2-B86F-911F09F9B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47655"/>
              </p:ext>
            </p:extLst>
          </p:nvPr>
        </p:nvGraphicFramePr>
        <p:xfrm>
          <a:off x="2608509" y="3151812"/>
          <a:ext cx="20280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1486800" imgH="651240" progId="ACD.ChemSketch.20">
                  <p:embed/>
                </p:oleObj>
              </mc:Choice>
              <mc:Fallback>
                <p:oleObj name="ChemSketch" r:id="rId8" imgW="1486800" imgH="651240" progId="ACD.ChemSketch.2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8509" y="3151812"/>
                        <a:ext cx="2028063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F147A57-C9A9-44BA-B9C0-E06AB3D07C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5" y="3510946"/>
            <a:ext cx="169143" cy="169143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DA40C82-9FA8-44BB-AA4E-32D1611C3CD5}"/>
              </a:ext>
            </a:extLst>
          </p:cNvPr>
          <p:cNvCxnSpPr/>
          <p:nvPr/>
        </p:nvCxnSpPr>
        <p:spPr>
          <a:xfrm flipV="1">
            <a:off x="5253377" y="2224507"/>
            <a:ext cx="927965" cy="900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FDFA45D-674D-4C94-B838-614B9EEE31FC}"/>
              </a:ext>
            </a:extLst>
          </p:cNvPr>
          <p:cNvCxnSpPr>
            <a:cxnSpLocks/>
          </p:cNvCxnSpPr>
          <p:nvPr/>
        </p:nvCxnSpPr>
        <p:spPr>
          <a:xfrm>
            <a:off x="5253095" y="4471214"/>
            <a:ext cx="928247" cy="81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6DDD5550-34E0-4C57-B658-13C02AB7E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66119"/>
              </p:ext>
            </p:extLst>
          </p:nvPr>
        </p:nvGraphicFramePr>
        <p:xfrm>
          <a:off x="6495691" y="1429031"/>
          <a:ext cx="1993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1" imgW="1994400" imgH="886680" progId="ACD.ChemSketch.20">
                  <p:embed/>
                </p:oleObj>
              </mc:Choice>
              <mc:Fallback>
                <p:oleObj name="ChemSketch" r:id="rId11" imgW="1994400" imgH="886680" progId="ACD.ChemSketch.20">
                  <p:embed/>
                  <p:pic>
                    <p:nvPicPr>
                      <p:cNvPr id="41" name="Objet 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95691" y="1429031"/>
                        <a:ext cx="19939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 1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656FC9B-7F36-44C1-AE4E-7B010F9B4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95" y="2224507"/>
            <a:ext cx="1055581" cy="10555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D62B490-068F-4A8B-BFF5-B17E15DF50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47" y="976256"/>
            <a:ext cx="707048" cy="184381"/>
          </a:xfrm>
          <a:prstGeom prst="rect">
            <a:avLst/>
          </a:prstGeom>
        </p:spPr>
      </p:pic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F4828030-166C-4A61-B60A-A8E38CD12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03191"/>
              </p:ext>
            </p:extLst>
          </p:nvPr>
        </p:nvGraphicFramePr>
        <p:xfrm>
          <a:off x="6437456" y="4757851"/>
          <a:ext cx="2085838" cy="150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5" imgW="1022400" imgH="739800" progId="ACD.ChemSketch.20">
                  <p:embed/>
                </p:oleObj>
              </mc:Choice>
              <mc:Fallback>
                <p:oleObj name="ChemSketch" r:id="rId15" imgW="1022400" imgH="739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37456" y="4757851"/>
                        <a:ext cx="2085838" cy="150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 26">
            <a:extLst>
              <a:ext uri="{FF2B5EF4-FFF2-40B4-BE49-F238E27FC236}">
                <a16:creationId xmlns:a16="http://schemas.microsoft.com/office/drawing/2014/main" id="{DDF6988F-2B5C-44F7-AEA5-391135B03EF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70" y="6426542"/>
            <a:ext cx="571105" cy="17817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745A758-0742-415E-B2B7-D4CEE6D802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9" y="5621082"/>
            <a:ext cx="4807619" cy="2300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D2BCDA-EB64-4656-A6C9-1AC272E5344C}"/>
              </a:ext>
            </a:extLst>
          </p:cNvPr>
          <p:cNvSpPr/>
          <p:nvPr/>
        </p:nvSpPr>
        <p:spPr>
          <a:xfrm>
            <a:off x="204699" y="3740295"/>
            <a:ext cx="565874" cy="310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4BE0326-1E37-438F-A96F-245F2D026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76782"/>
              </p:ext>
            </p:extLst>
          </p:nvPr>
        </p:nvGraphicFramePr>
        <p:xfrm>
          <a:off x="336443" y="2999412"/>
          <a:ext cx="1749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9" imgW="1749600" imgH="1040400" progId="ACD.ChemSketch.20">
                  <p:embed/>
                </p:oleObj>
              </mc:Choice>
              <mc:Fallback>
                <p:oleObj name="ChemSketch" r:id="rId19" imgW="1749600" imgH="1040400" progId="ACD.ChemSketch.20">
                  <p:embed/>
                  <p:pic>
                    <p:nvPicPr>
                      <p:cNvPr id="36" name="Objet 3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6443" y="2999412"/>
                        <a:ext cx="17494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6258E14-C7A1-4396-A3F1-F86046DDA8C8}"/>
              </a:ext>
            </a:extLst>
          </p:cNvPr>
          <p:cNvSpPr/>
          <p:nvPr/>
        </p:nvSpPr>
        <p:spPr>
          <a:xfrm>
            <a:off x="6792983" y="5512510"/>
            <a:ext cx="638480" cy="754659"/>
          </a:xfrm>
          <a:prstGeom prst="rect">
            <a:avLst/>
          </a:prstGeom>
          <a:solidFill>
            <a:srgbClr val="00B0F0">
              <a:alpha val="48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36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1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180968EA-4E50-4912-B558-9E9BD952A67D}"/>
              </a:ext>
            </a:extLst>
          </p:cNvPr>
          <p:cNvGrpSpPr/>
          <p:nvPr/>
        </p:nvGrpSpPr>
        <p:grpSpPr>
          <a:xfrm>
            <a:off x="418600" y="2780310"/>
            <a:ext cx="6612387" cy="3446870"/>
            <a:chOff x="697143" y="2919206"/>
            <a:chExt cx="5025969" cy="261991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B93CD59-0EF7-4E5A-9DF7-927BE357C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330" y="3106507"/>
              <a:ext cx="2826782" cy="2432609"/>
            </a:xfrm>
            <a:prstGeom prst="rect">
              <a:avLst/>
            </a:prstGeom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1D48A2B-EDD8-4116-99A7-8C9E3D41668A}"/>
                </a:ext>
              </a:extLst>
            </p:cNvPr>
            <p:cNvCxnSpPr>
              <a:cxnSpLocks/>
            </p:cNvCxnSpPr>
            <p:nvPr/>
          </p:nvCxnSpPr>
          <p:spPr>
            <a:xfrm>
              <a:off x="2909674" y="5264319"/>
              <a:ext cx="1092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9157971-34EE-4188-B8AA-2C960BB8FDDB}"/>
                </a:ext>
              </a:extLst>
            </p:cNvPr>
            <p:cNvSpPr txBox="1"/>
            <p:nvPr/>
          </p:nvSpPr>
          <p:spPr>
            <a:xfrm>
              <a:off x="1655981" y="5126839"/>
              <a:ext cx="120943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/>
                <a:t>Chauffe Ballon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AA8BD44-5B32-43FB-BF63-F36653E1F76D}"/>
                </a:ext>
              </a:extLst>
            </p:cNvPr>
            <p:cNvCxnSpPr>
              <a:cxnSpLocks/>
            </p:cNvCxnSpPr>
            <p:nvPr/>
          </p:nvCxnSpPr>
          <p:spPr>
            <a:xfrm>
              <a:off x="2896331" y="4772716"/>
              <a:ext cx="1296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F886821-08A3-4DDF-B6EB-5F1BC6A51982}"/>
                </a:ext>
              </a:extLst>
            </p:cNvPr>
            <p:cNvSpPr txBox="1"/>
            <p:nvPr/>
          </p:nvSpPr>
          <p:spPr>
            <a:xfrm>
              <a:off x="697143" y="4513143"/>
              <a:ext cx="2309387" cy="385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dirty="0"/>
                <a:t> Ballon Bicol ou </a:t>
              </a:r>
              <a:r>
                <a:rPr lang="fr-FR" sz="1350" dirty="0" err="1"/>
                <a:t>Tricol</a:t>
              </a:r>
              <a:endParaRPr lang="fr-FR" sz="1350" dirty="0"/>
            </a:p>
            <a:p>
              <a:pPr algn="ctr"/>
              <a:r>
                <a:rPr lang="fr-FR" sz="1350" dirty="0"/>
                <a:t>(</a:t>
              </a:r>
              <a:r>
                <a:rPr lang="fr-FR" sz="1350" dirty="0" err="1"/>
                <a:t>paraaminophénol+eau</a:t>
              </a:r>
              <a:r>
                <a:rPr lang="fr-FR" sz="1350" dirty="0"/>
                <a:t>+ acide acétique)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4138A47-8ADD-4660-81C8-B38053FC1BF6}"/>
                </a:ext>
              </a:extLst>
            </p:cNvPr>
            <p:cNvCxnSpPr>
              <a:cxnSpLocks/>
            </p:cNvCxnSpPr>
            <p:nvPr/>
          </p:nvCxnSpPr>
          <p:spPr>
            <a:xfrm>
              <a:off x="2896331" y="3993702"/>
              <a:ext cx="10466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9F0EEFA-645D-4DC2-ADA1-E11A9FD439C5}"/>
                </a:ext>
              </a:extLst>
            </p:cNvPr>
            <p:cNvSpPr txBox="1"/>
            <p:nvPr/>
          </p:nvSpPr>
          <p:spPr>
            <a:xfrm>
              <a:off x="1102890" y="3751328"/>
              <a:ext cx="17934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Ampoule de coulée</a:t>
              </a:r>
            </a:p>
            <a:p>
              <a:pPr algn="ctr"/>
              <a:r>
                <a:rPr lang="fr-FR" sz="1350" dirty="0"/>
                <a:t>(Anhydride Acétique)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B02496AE-8A88-4FC4-82C1-B2987D3F84F1}"/>
                </a:ext>
              </a:extLst>
            </p:cNvPr>
            <p:cNvCxnSpPr/>
            <p:nvPr/>
          </p:nvCxnSpPr>
          <p:spPr>
            <a:xfrm>
              <a:off x="3895078" y="3061435"/>
              <a:ext cx="404489" cy="4044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81C71D8-DB4C-4091-B1F6-C91EA0AC2748}"/>
                </a:ext>
              </a:extLst>
            </p:cNvPr>
            <p:cNvCxnSpPr>
              <a:cxnSpLocks/>
            </p:cNvCxnSpPr>
            <p:nvPr/>
          </p:nvCxnSpPr>
          <p:spPr>
            <a:xfrm>
              <a:off x="2909674" y="3061436"/>
              <a:ext cx="9854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B4ECF15-EA35-4FB7-89BA-FD936AAF6D5B}"/>
                </a:ext>
              </a:extLst>
            </p:cNvPr>
            <p:cNvSpPr txBox="1"/>
            <p:nvPr/>
          </p:nvSpPr>
          <p:spPr>
            <a:xfrm>
              <a:off x="1611723" y="2919206"/>
              <a:ext cx="134735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Réfrigérant droit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9C8D3-747D-4752-A624-2389BC182960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4333F55-17F1-4A4E-8CDC-378FF5CFDF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37" y="153602"/>
            <a:ext cx="6240661" cy="2939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86FA65-0A96-4AD0-AB95-B52C7DA1468F}"/>
              </a:ext>
            </a:extLst>
          </p:cNvPr>
          <p:cNvSpPr/>
          <p:nvPr/>
        </p:nvSpPr>
        <p:spPr>
          <a:xfrm>
            <a:off x="186431" y="859717"/>
            <a:ext cx="8771138" cy="1467132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54EB8B-C925-4899-91AA-1370F841B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3" y="1160289"/>
            <a:ext cx="7984025" cy="866782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AFB1BA5-0757-4F67-A0AA-BE8FCF9405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26" y="6409660"/>
            <a:ext cx="3312762" cy="2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78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EB1211-5165-40AF-85C8-1C2E38A5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40" y="2014458"/>
            <a:ext cx="4817821" cy="308372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9752ED9-7230-4EDD-B677-B51C0D2159F6}"/>
              </a:ext>
            </a:extLst>
          </p:cNvPr>
          <p:cNvCxnSpPr>
            <a:cxnSpLocks/>
          </p:cNvCxnSpPr>
          <p:nvPr/>
        </p:nvCxnSpPr>
        <p:spPr>
          <a:xfrm>
            <a:off x="2116332" y="2696458"/>
            <a:ext cx="380884" cy="61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FA43ED6-8663-42E4-8159-2219D6FD099B}"/>
              </a:ext>
            </a:extLst>
          </p:cNvPr>
          <p:cNvCxnSpPr>
            <a:cxnSpLocks/>
          </p:cNvCxnSpPr>
          <p:nvPr/>
        </p:nvCxnSpPr>
        <p:spPr>
          <a:xfrm>
            <a:off x="1573938" y="2691702"/>
            <a:ext cx="5423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F15A823-6803-4782-BF4C-E79C1D30F13A}"/>
              </a:ext>
            </a:extLst>
          </p:cNvPr>
          <p:cNvSpPr txBox="1"/>
          <p:nvPr/>
        </p:nvSpPr>
        <p:spPr>
          <a:xfrm>
            <a:off x="200353" y="2226864"/>
            <a:ext cx="140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Brut </a:t>
            </a:r>
          </a:p>
          <a:p>
            <a:pPr algn="ctr"/>
            <a:r>
              <a:rPr lang="fr-FR" sz="2000" dirty="0"/>
              <a:t>réactionnel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E3F4837-07C6-49AD-BD1E-8F7C2F41A681}"/>
              </a:ext>
            </a:extLst>
          </p:cNvPr>
          <p:cNvSpPr/>
          <p:nvPr/>
        </p:nvSpPr>
        <p:spPr>
          <a:xfrm>
            <a:off x="5781952" y="3344366"/>
            <a:ext cx="1157765" cy="4239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1E55054C-4FBE-403C-B9CF-50BEC351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10" y="2691702"/>
            <a:ext cx="1964890" cy="1964890"/>
          </a:xfrm>
          <a:prstGeom prst="rect">
            <a:avLst/>
          </a:prstGeom>
        </p:spPr>
      </p:pic>
      <p:sp>
        <p:nvSpPr>
          <p:cNvPr id="10" name="ZoneTexte 17">
            <a:extLst>
              <a:ext uri="{FF2B5EF4-FFF2-40B4-BE49-F238E27FC236}">
                <a16:creationId xmlns:a16="http://schemas.microsoft.com/office/drawing/2014/main" id="{8CD196DE-4838-491A-ABC4-589C15FEBA5B}"/>
              </a:ext>
            </a:extLst>
          </p:cNvPr>
          <p:cNvSpPr txBox="1"/>
          <p:nvPr/>
        </p:nvSpPr>
        <p:spPr>
          <a:xfrm>
            <a:off x="5390744" y="2916650"/>
            <a:ext cx="17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Séchage à l’étuve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049EF-6143-4FA6-8F16-C5C34EAB6C87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5696855-8CD0-4D4C-8747-13DC74E2B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49" y="131580"/>
            <a:ext cx="3971864" cy="2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0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8FFF6F73-82F4-4371-BCF4-FFFEEA012144}"/>
                  </a:ext>
                </a:extLst>
              </p:cNvPr>
              <p:cNvSpPr txBox="1"/>
              <p:nvPr/>
            </p:nvSpPr>
            <p:spPr>
              <a:xfrm>
                <a:off x="2842362" y="3952358"/>
                <a:ext cx="1173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</a:rPr>
                  <a:t> 3100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fr-FR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rgbClr val="FF0000"/>
                    </a:solidFill>
                  </a:rPr>
                  <a:t>Alcool (-OH)</a:t>
                </a:r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8FFF6F73-82F4-4371-BCF4-FFFEEA01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362" y="3952358"/>
                <a:ext cx="1173013" cy="523220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2">
                <a:extLst>
                  <a:ext uri="{FF2B5EF4-FFF2-40B4-BE49-F238E27FC236}">
                    <a16:creationId xmlns:a16="http://schemas.microsoft.com/office/drawing/2014/main" id="{9BC82ADE-D08D-4164-971A-03B276C181F3}"/>
                  </a:ext>
                </a:extLst>
              </p:cNvPr>
              <p:cNvSpPr txBox="1"/>
              <p:nvPr/>
            </p:nvSpPr>
            <p:spPr>
              <a:xfrm>
                <a:off x="1678837" y="4357901"/>
                <a:ext cx="1163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</a:rPr>
                  <a:t> 3400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fr-FR" sz="14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rgbClr val="00B050"/>
                    </a:solidFill>
                  </a:rPr>
                  <a:t>Amide (-NH)</a:t>
                </a:r>
              </a:p>
            </p:txBody>
          </p:sp>
        </mc:Choice>
        <mc:Fallback xmlns="">
          <p:sp>
            <p:nvSpPr>
              <p:cNvPr id="8" name="TextBox 22">
                <a:extLst>
                  <a:ext uri="{FF2B5EF4-FFF2-40B4-BE49-F238E27FC236}">
                    <a16:creationId xmlns:a16="http://schemas.microsoft.com/office/drawing/2014/main" id="{9BC82ADE-D08D-4164-971A-03B276C1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837" y="4357901"/>
                <a:ext cx="1163525" cy="523220"/>
              </a:xfrm>
              <a:prstGeom prst="rect">
                <a:avLst/>
              </a:prstGeom>
              <a:blipFill>
                <a:blip r:embed="rId6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4F59F414-CBAB-4714-885F-9AFA69021879}"/>
              </a:ext>
            </a:extLst>
          </p:cNvPr>
          <p:cNvGrpSpPr/>
          <p:nvPr/>
        </p:nvGrpSpPr>
        <p:grpSpPr>
          <a:xfrm>
            <a:off x="967740" y="1877169"/>
            <a:ext cx="6957060" cy="3484235"/>
            <a:chOff x="967740" y="1877169"/>
            <a:chExt cx="6957060" cy="3484235"/>
          </a:xfrm>
        </p:grpSpPr>
        <p:pic>
          <p:nvPicPr>
            <p:cNvPr id="4" name="Picture 3" descr="C:\Users\Benjamin\Desktop\Prepa_Agreg\Leçons\Chimie\LC08_Stratégie de synthèse\Spectre.png">
              <a:extLst>
                <a:ext uri="{FF2B5EF4-FFF2-40B4-BE49-F238E27FC236}">
                  <a16:creationId xmlns:a16="http://schemas.microsoft.com/office/drawing/2014/main" id="{B538EA59-E37A-42C5-BDE6-EDBDD15F3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77169"/>
              <a:ext cx="6705600" cy="32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F1362E-B10B-4177-A240-CE2BE84D9CC3}"/>
                </a:ext>
              </a:extLst>
            </p:cNvPr>
            <p:cNvSpPr/>
            <p:nvPr/>
          </p:nvSpPr>
          <p:spPr>
            <a:xfrm>
              <a:off x="967740" y="2979420"/>
              <a:ext cx="350520" cy="972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A15DE9-DB80-4635-B19F-BE6712F8EBD3}"/>
                </a:ext>
              </a:extLst>
            </p:cNvPr>
            <p:cNvSpPr/>
            <p:nvPr/>
          </p:nvSpPr>
          <p:spPr>
            <a:xfrm rot="5400000">
              <a:off x="4326584" y="4699675"/>
              <a:ext cx="350520" cy="972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DA31CFC-A21E-4296-AAB9-30A385DE31AF}"/>
              </a:ext>
            </a:extLst>
          </p:cNvPr>
          <p:cNvSpPr/>
          <p:nvPr/>
        </p:nvSpPr>
        <p:spPr>
          <a:xfrm>
            <a:off x="2413000" y="1699368"/>
            <a:ext cx="4064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3E775-394C-41C3-97BA-E5D027962A07}"/>
              </a:ext>
            </a:extLst>
          </p:cNvPr>
          <p:cNvSpPr/>
          <p:nvPr/>
        </p:nvSpPr>
        <p:spPr>
          <a:xfrm>
            <a:off x="2133600" y="1843301"/>
            <a:ext cx="254000" cy="2514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31F1C49-FBD8-486C-98C6-F079066266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15" y="3143172"/>
            <a:ext cx="1819847" cy="2559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6DA7C20-5FAA-437F-A5B6-0DDB744F7B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40" y="5192501"/>
            <a:ext cx="2532727" cy="2748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D2C45F3-21B2-4972-AA36-B9372080A272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">
                <a:extLst>
                  <a:ext uri="{FF2B5EF4-FFF2-40B4-BE49-F238E27FC236}">
                    <a16:creationId xmlns:a16="http://schemas.microsoft.com/office/drawing/2014/main" id="{09028297-5375-4DE8-8475-944C6A5547D9}"/>
                  </a:ext>
                </a:extLst>
              </p:cNvPr>
              <p:cNvSpPr txBox="1"/>
              <p:nvPr/>
            </p:nvSpPr>
            <p:spPr>
              <a:xfrm>
                <a:off x="2819400" y="4096291"/>
                <a:ext cx="11730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</a:rPr>
                  <a:t> 3100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fr-FR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rgbClr val="FF0000"/>
                    </a:solidFill>
                  </a:rPr>
                  <a:t>Alcool (-OH)</a:t>
                </a:r>
              </a:p>
            </p:txBody>
          </p:sp>
        </mc:Choice>
        <mc:Fallback xmlns="">
          <p:sp>
            <p:nvSpPr>
              <p:cNvPr id="25" name="TextBox 4">
                <a:extLst>
                  <a:ext uri="{FF2B5EF4-FFF2-40B4-BE49-F238E27FC236}">
                    <a16:creationId xmlns:a16="http://schemas.microsoft.com/office/drawing/2014/main" id="{09028297-5375-4DE8-8475-944C6A554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096291"/>
                <a:ext cx="1173013" cy="523220"/>
              </a:xfrm>
              <a:prstGeom prst="rect">
                <a:avLst/>
              </a:prstGeom>
              <a:blipFill>
                <a:blip r:embed="rId11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2">
                <a:extLst>
                  <a:ext uri="{FF2B5EF4-FFF2-40B4-BE49-F238E27FC236}">
                    <a16:creationId xmlns:a16="http://schemas.microsoft.com/office/drawing/2014/main" id="{9700678E-04C4-47B5-990F-4C0871D84DCB}"/>
                  </a:ext>
                </a:extLst>
              </p:cNvPr>
              <p:cNvSpPr txBox="1"/>
              <p:nvPr/>
            </p:nvSpPr>
            <p:spPr>
              <a:xfrm>
                <a:off x="1517598" y="4357901"/>
                <a:ext cx="1163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</a:rPr>
                  <a:t> 3400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fr-FR" sz="14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rgbClr val="00B050"/>
                    </a:solidFill>
                  </a:rPr>
                  <a:t>Amide (-NH)</a:t>
                </a:r>
              </a:p>
            </p:txBody>
          </p:sp>
        </mc:Choice>
        <mc:Fallback xmlns="">
          <p:sp>
            <p:nvSpPr>
              <p:cNvPr id="26" name="TextBox 22">
                <a:extLst>
                  <a:ext uri="{FF2B5EF4-FFF2-40B4-BE49-F238E27FC236}">
                    <a16:creationId xmlns:a16="http://schemas.microsoft.com/office/drawing/2014/main" id="{9700678E-04C4-47B5-990F-4C0871D84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98" y="4357901"/>
                <a:ext cx="1163525" cy="523220"/>
              </a:xfrm>
              <a:prstGeom prst="rect">
                <a:avLst/>
              </a:prstGeom>
              <a:blipFill>
                <a:blip r:embed="rId12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re 1">
            <a:extLst>
              <a:ext uri="{FF2B5EF4-FFF2-40B4-BE49-F238E27FC236}">
                <a16:creationId xmlns:a16="http://schemas.microsoft.com/office/drawing/2014/main" id="{99CB8E01-A434-4931-90AD-8F3BEC9C94F3}"/>
              </a:ext>
            </a:extLst>
          </p:cNvPr>
          <p:cNvSpPr txBox="1">
            <a:spLocks/>
          </p:cNvSpPr>
          <p:nvPr/>
        </p:nvSpPr>
        <p:spPr>
          <a:xfrm>
            <a:off x="2066269" y="-57220"/>
            <a:ext cx="7077731" cy="6940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Infra-rouge du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obtenu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1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88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386235E-644F-4556-ABBD-3D7E990320E1}"/>
              </a:ext>
            </a:extLst>
          </p:cNvPr>
          <p:cNvSpPr/>
          <p:nvPr/>
        </p:nvSpPr>
        <p:spPr>
          <a:xfrm>
            <a:off x="190499" y="2318149"/>
            <a:ext cx="8561451" cy="2032987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45C20C07-A031-4A4E-B043-D10D8F933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5339"/>
              </p:ext>
            </p:extLst>
          </p:nvPr>
        </p:nvGraphicFramePr>
        <p:xfrm>
          <a:off x="4366382" y="2629198"/>
          <a:ext cx="1828800" cy="122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9" imgW="1355760" imgH="904680" progId="ACD.ChemSketch.20">
                  <p:embed/>
                </p:oleObj>
              </mc:Choice>
              <mc:Fallback>
                <p:oleObj name="ChemSketch" r:id="rId9" imgW="1355760" imgH="904680" progId="ACD.ChemSketch.2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66382" y="2629198"/>
                        <a:ext cx="1828800" cy="122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9EA12ACE-EF6B-45DC-BCF0-76FC5492D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37132"/>
              </p:ext>
            </p:extLst>
          </p:nvPr>
        </p:nvGraphicFramePr>
        <p:xfrm>
          <a:off x="2307936" y="2629198"/>
          <a:ext cx="1488290" cy="124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1" imgW="1077480" imgH="904680" progId="ACD.ChemSketch.20">
                  <p:embed/>
                </p:oleObj>
              </mc:Choice>
              <mc:Fallback>
                <p:oleObj name="ChemSketch" r:id="rId11" imgW="1077480" imgH="904680" progId="ACD.ChemSketch.2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07936" y="2629198"/>
                        <a:ext cx="1488290" cy="124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2A092AE1-113D-4FFA-BAB6-124D48E6C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970553"/>
              </p:ext>
            </p:extLst>
          </p:nvPr>
        </p:nvGraphicFramePr>
        <p:xfrm>
          <a:off x="458177" y="3086398"/>
          <a:ext cx="123270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3" imgW="849960" imgH="506520" progId="ACD.ChemSketch.20">
                  <p:embed/>
                </p:oleObj>
              </mc:Choice>
              <mc:Fallback>
                <p:oleObj name="ChemSketch" r:id="rId13" imgW="849960" imgH="506520" progId="ACD.ChemSketch.2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8177" y="3086398"/>
                        <a:ext cx="1232702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70AF9AAF-C1F7-4580-976F-46CFE3ADE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650239"/>
              </p:ext>
            </p:extLst>
          </p:nvPr>
        </p:nvGraphicFramePr>
        <p:xfrm>
          <a:off x="6844226" y="3010198"/>
          <a:ext cx="1766374" cy="79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5" imgW="1123920" imgH="506520" progId="ACD.ChemSketch.20">
                  <p:embed/>
                </p:oleObj>
              </mc:Choice>
              <mc:Fallback>
                <p:oleObj name="ChemSketch" r:id="rId15" imgW="1123920" imgH="506520" progId="ACD.ChemSketch.2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44226" y="3010198"/>
                        <a:ext cx="1766374" cy="795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15">
            <a:extLst>
              <a:ext uri="{FF2B5EF4-FFF2-40B4-BE49-F238E27FC236}">
                <a16:creationId xmlns:a16="http://schemas.microsoft.com/office/drawing/2014/main" id="{29E74028-2CC0-408A-B412-09226A5E25FE}"/>
              </a:ext>
            </a:extLst>
          </p:cNvPr>
          <p:cNvCxnSpPr/>
          <p:nvPr/>
        </p:nvCxnSpPr>
        <p:spPr>
          <a:xfrm>
            <a:off x="1967426" y="356053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E5F82941-9B6C-401E-A0A6-F7AF9DB278BB}"/>
              </a:ext>
            </a:extLst>
          </p:cNvPr>
          <p:cNvCxnSpPr/>
          <p:nvPr/>
        </p:nvCxnSpPr>
        <p:spPr>
          <a:xfrm>
            <a:off x="4047538" y="356053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7">
            <a:extLst>
              <a:ext uri="{FF2B5EF4-FFF2-40B4-BE49-F238E27FC236}">
                <a16:creationId xmlns:a16="http://schemas.microsoft.com/office/drawing/2014/main" id="{7C59C010-27CA-42F1-9FD5-2DFD556B0A30}"/>
              </a:ext>
            </a:extLst>
          </p:cNvPr>
          <p:cNvCxnSpPr/>
          <p:nvPr/>
        </p:nvCxnSpPr>
        <p:spPr>
          <a:xfrm>
            <a:off x="6158426" y="357746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94C4D-D897-4A28-B82A-BB29082CD79F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DC16432-3507-4862-9EEF-4CFBDD0516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19" y="134332"/>
            <a:ext cx="5397238" cy="2894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C69F21-4ACA-4AE2-B4DA-CD42BDD9AFB0}"/>
              </a:ext>
            </a:extLst>
          </p:cNvPr>
          <p:cNvSpPr/>
          <p:nvPr/>
        </p:nvSpPr>
        <p:spPr>
          <a:xfrm>
            <a:off x="1473493" y="3918405"/>
            <a:ext cx="1151844" cy="338545"/>
          </a:xfrm>
          <a:prstGeom prst="rect">
            <a:avLst/>
          </a:prstGeom>
          <a:solidFill>
            <a:srgbClr val="FDCCB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9DDAF549-0F69-45AB-B232-AE429CF756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8" y="1693442"/>
            <a:ext cx="7975619" cy="2300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C6FA22-CBD3-470A-A8D9-A50F5D7185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76" y="4016178"/>
            <a:ext cx="916724" cy="1401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4988033-B631-4E93-8066-B4C01881F279}"/>
              </a:ext>
            </a:extLst>
          </p:cNvPr>
          <p:cNvSpPr/>
          <p:nvPr/>
        </p:nvSpPr>
        <p:spPr>
          <a:xfrm>
            <a:off x="3305225" y="2405482"/>
            <a:ext cx="1402447" cy="338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F708A21B-AA38-4CA6-9117-F8765A5B53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12" y="3253885"/>
            <a:ext cx="1138028" cy="18092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6467A30-3186-42C3-8504-4337E7DB1D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01" y="2486113"/>
            <a:ext cx="920680" cy="18458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850B19C-B747-4DE8-BDA2-44FA1F92D8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15" y="5593518"/>
            <a:ext cx="6095238" cy="18133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0CB92C5-809D-4E13-A600-3E0C620CCE5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8" y="4524190"/>
            <a:ext cx="1934997" cy="2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1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19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6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AB937-77D3-4CB3-A913-C1178933AD56}"/>
              </a:ext>
            </a:extLst>
          </p:cNvPr>
          <p:cNvSpPr/>
          <p:nvPr/>
        </p:nvSpPr>
        <p:spPr>
          <a:xfrm>
            <a:off x="1819922" y="494930"/>
            <a:ext cx="878890" cy="586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75DB6C-7684-48AC-B75D-31C6193DFE5B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3AC635E-967C-428F-9283-64F05B6E1B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8" y="169281"/>
            <a:ext cx="7078221" cy="29140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2FFABC6-5F3E-4BAC-B880-2B28517DD4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25314" r="45500" b="21112"/>
          <a:stretch/>
        </p:blipFill>
        <p:spPr>
          <a:xfrm>
            <a:off x="2546294" y="1424443"/>
            <a:ext cx="2186536" cy="461150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2525104-45A6-456D-B31E-2D414852C019}"/>
              </a:ext>
            </a:extLst>
          </p:cNvPr>
          <p:cNvSpPr/>
          <p:nvPr/>
        </p:nvSpPr>
        <p:spPr>
          <a:xfrm>
            <a:off x="3507817" y="1424443"/>
            <a:ext cx="143256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521CA7DA-C083-461E-B2DE-B679F0D219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9" y="2943664"/>
            <a:ext cx="2277526" cy="23105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356DFBF-2D4E-4A26-83B0-15AC3E808BA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6" y="4548318"/>
            <a:ext cx="1977209" cy="18056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DAD93C9-F13B-44FA-B3AE-301FAD42DA9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3" y="1943832"/>
            <a:ext cx="1221872" cy="23234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FC60F68-B5FF-409F-8713-CDFBCDB71C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90" y="4441862"/>
            <a:ext cx="578493" cy="92413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B5B09A9-CB5E-4D7A-813A-21D1700E571B}"/>
              </a:ext>
            </a:extLst>
          </p:cNvPr>
          <p:cNvSpPr/>
          <p:nvPr/>
        </p:nvSpPr>
        <p:spPr>
          <a:xfrm>
            <a:off x="3143890" y="3401780"/>
            <a:ext cx="76200" cy="527685"/>
          </a:xfrm>
          <a:custGeom>
            <a:avLst/>
            <a:gdLst>
              <a:gd name="connsiteX0" fmla="*/ 0 w 74295"/>
              <a:gd name="connsiteY0" fmla="*/ 0 h 527685"/>
              <a:gd name="connsiteX1" fmla="*/ 74295 w 74295"/>
              <a:gd name="connsiteY1" fmla="*/ 0 h 527685"/>
              <a:gd name="connsiteX2" fmla="*/ 74295 w 74295"/>
              <a:gd name="connsiteY2" fmla="*/ 527685 h 527685"/>
              <a:gd name="connsiteX3" fmla="*/ 0 w 74295"/>
              <a:gd name="connsiteY3" fmla="*/ 527685 h 527685"/>
              <a:gd name="connsiteX4" fmla="*/ 0 w 74295"/>
              <a:gd name="connsiteY4" fmla="*/ 0 h 527685"/>
              <a:gd name="connsiteX0" fmla="*/ 0 w 76200"/>
              <a:gd name="connsiteY0" fmla="*/ 0 h 527685"/>
              <a:gd name="connsiteX1" fmla="*/ 76200 w 76200"/>
              <a:gd name="connsiteY1" fmla="*/ 1905 h 527685"/>
              <a:gd name="connsiteX2" fmla="*/ 74295 w 76200"/>
              <a:gd name="connsiteY2" fmla="*/ 527685 h 527685"/>
              <a:gd name="connsiteX3" fmla="*/ 0 w 76200"/>
              <a:gd name="connsiteY3" fmla="*/ 527685 h 527685"/>
              <a:gd name="connsiteX4" fmla="*/ 0 w 7620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527685">
                <a:moveTo>
                  <a:pt x="0" y="0"/>
                </a:moveTo>
                <a:lnTo>
                  <a:pt x="76200" y="1905"/>
                </a:lnTo>
                <a:lnTo>
                  <a:pt x="74295" y="527685"/>
                </a:lnTo>
                <a:lnTo>
                  <a:pt x="0" y="5276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E43D61-A639-42CA-905F-069216EBC795}"/>
              </a:ext>
            </a:extLst>
          </p:cNvPr>
          <p:cNvSpPr/>
          <p:nvPr/>
        </p:nvSpPr>
        <p:spPr>
          <a:xfrm>
            <a:off x="3153674" y="3927561"/>
            <a:ext cx="58796" cy="297180"/>
          </a:xfrm>
          <a:custGeom>
            <a:avLst/>
            <a:gdLst>
              <a:gd name="connsiteX0" fmla="*/ 0 w 74295"/>
              <a:gd name="connsiteY0" fmla="*/ 0 h 527685"/>
              <a:gd name="connsiteX1" fmla="*/ 74295 w 74295"/>
              <a:gd name="connsiteY1" fmla="*/ 0 h 527685"/>
              <a:gd name="connsiteX2" fmla="*/ 74295 w 74295"/>
              <a:gd name="connsiteY2" fmla="*/ 527685 h 527685"/>
              <a:gd name="connsiteX3" fmla="*/ 0 w 74295"/>
              <a:gd name="connsiteY3" fmla="*/ 527685 h 527685"/>
              <a:gd name="connsiteX4" fmla="*/ 0 w 74295"/>
              <a:gd name="connsiteY4" fmla="*/ 0 h 527685"/>
              <a:gd name="connsiteX0" fmla="*/ 0 w 74295"/>
              <a:gd name="connsiteY0" fmla="*/ 0 h 527685"/>
              <a:gd name="connsiteX1" fmla="*/ 74295 w 74295"/>
              <a:gd name="connsiteY1" fmla="*/ 0 h 527685"/>
              <a:gd name="connsiteX2" fmla="*/ 74295 w 74295"/>
              <a:gd name="connsiteY2" fmla="*/ 527685 h 527685"/>
              <a:gd name="connsiteX3" fmla="*/ 15240 w 74295"/>
              <a:gd name="connsiteY3" fmla="*/ 424815 h 527685"/>
              <a:gd name="connsiteX4" fmla="*/ 0 w 74295"/>
              <a:gd name="connsiteY4" fmla="*/ 0 h 527685"/>
              <a:gd name="connsiteX0" fmla="*/ 0 w 74295"/>
              <a:gd name="connsiteY0" fmla="*/ 0 h 438150"/>
              <a:gd name="connsiteX1" fmla="*/ 74295 w 74295"/>
              <a:gd name="connsiteY1" fmla="*/ 0 h 438150"/>
              <a:gd name="connsiteX2" fmla="*/ 43815 w 74295"/>
              <a:gd name="connsiteY2" fmla="*/ 438150 h 438150"/>
              <a:gd name="connsiteX3" fmla="*/ 15240 w 74295"/>
              <a:gd name="connsiteY3" fmla="*/ 424815 h 438150"/>
              <a:gd name="connsiteX4" fmla="*/ 0 w 74295"/>
              <a:gd name="connsiteY4" fmla="*/ 0 h 438150"/>
              <a:gd name="connsiteX0" fmla="*/ 0 w 74295"/>
              <a:gd name="connsiteY0" fmla="*/ 0 h 424815"/>
              <a:gd name="connsiteX1" fmla="*/ 74295 w 74295"/>
              <a:gd name="connsiteY1" fmla="*/ 0 h 424815"/>
              <a:gd name="connsiteX2" fmla="*/ 45720 w 74295"/>
              <a:gd name="connsiteY2" fmla="*/ 424815 h 424815"/>
              <a:gd name="connsiteX3" fmla="*/ 15240 w 74295"/>
              <a:gd name="connsiteY3" fmla="*/ 424815 h 424815"/>
              <a:gd name="connsiteX4" fmla="*/ 0 w 74295"/>
              <a:gd name="connsiteY4" fmla="*/ 0 h 42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" h="424815">
                <a:moveTo>
                  <a:pt x="0" y="0"/>
                </a:moveTo>
                <a:lnTo>
                  <a:pt x="74295" y="0"/>
                </a:lnTo>
                <a:lnTo>
                  <a:pt x="45720" y="424815"/>
                </a:lnTo>
                <a:lnTo>
                  <a:pt x="15240" y="424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2E0985C5-BC10-430F-96E5-65F4DE0CFDE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4135" t="24340" r="22351" b="72238"/>
          <a:stretch/>
        </p:blipFill>
        <p:spPr>
          <a:xfrm>
            <a:off x="3699889" y="2086120"/>
            <a:ext cx="5101622" cy="417618"/>
          </a:xfrm>
          <a:prstGeom prst="rect">
            <a:avLst/>
          </a:prstGeom>
        </p:spPr>
      </p:pic>
      <p:pic>
        <p:nvPicPr>
          <p:cNvPr id="9216" name="Image 9215">
            <a:extLst>
              <a:ext uri="{FF2B5EF4-FFF2-40B4-BE49-F238E27FC236}">
                <a16:creationId xmlns:a16="http://schemas.microsoft.com/office/drawing/2014/main" id="{E1EEC36F-F7C5-4726-B956-10F28714E19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36" y="6522050"/>
            <a:ext cx="5421701" cy="225903"/>
          </a:xfrm>
          <a:prstGeom prst="rect">
            <a:avLst/>
          </a:prstGeom>
        </p:spPr>
      </p:pic>
      <p:pic>
        <p:nvPicPr>
          <p:cNvPr id="9219" name="Image 9218">
            <a:extLst>
              <a:ext uri="{FF2B5EF4-FFF2-40B4-BE49-F238E27FC236}">
                <a16:creationId xmlns:a16="http://schemas.microsoft.com/office/drawing/2014/main" id="{A04BCB0C-F7E3-4E4D-9A5D-B26A677204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3" y="6534468"/>
            <a:ext cx="1582996" cy="1863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D0F114-8AF4-4D5B-BA3E-48006DA23D91}"/>
              </a:ext>
            </a:extLst>
          </p:cNvPr>
          <p:cNvSpPr/>
          <p:nvPr/>
        </p:nvSpPr>
        <p:spPr>
          <a:xfrm>
            <a:off x="3665628" y="2060002"/>
            <a:ext cx="1221873" cy="4176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583E4BD-8463-4EB2-976E-E1DCEE15F889}"/>
              </a:ext>
            </a:extLst>
          </p:cNvPr>
          <p:cNvCxnSpPr/>
          <p:nvPr/>
        </p:nvCxnSpPr>
        <p:spPr>
          <a:xfrm>
            <a:off x="4467225" y="2503738"/>
            <a:ext cx="962025" cy="11618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F2A4B7E-4498-4D44-AFCE-8688E542A5D7}"/>
              </a:ext>
            </a:extLst>
          </p:cNvPr>
          <p:cNvSpPr txBox="1"/>
          <p:nvPr/>
        </p:nvSpPr>
        <p:spPr>
          <a:xfrm>
            <a:off x="5034310" y="3639936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éthanoïque en excès</a:t>
            </a:r>
          </a:p>
        </p:txBody>
      </p:sp>
    </p:spTree>
    <p:extLst>
      <p:ext uri="{BB962C8B-B14F-4D97-AF65-F5344CB8AC3E}">
        <p14:creationId xmlns:p14="http://schemas.microsoft.com/office/powerpoint/2010/main" val="108216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6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5510167" y="3212676"/>
            <a:ext cx="159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Paracétamol</a:t>
            </a:r>
          </a:p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9EDD0-29FB-4278-9AC4-EBF27D2431A0}"/>
              </a:ext>
            </a:extLst>
          </p:cNvPr>
          <p:cNvSpPr/>
          <p:nvPr/>
        </p:nvSpPr>
        <p:spPr>
          <a:xfrm>
            <a:off x="159798" y="905522"/>
            <a:ext cx="8771138" cy="2032987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66FBC934-9C11-4A3F-B3F8-083A5C8B47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302101"/>
            <a:ext cx="169143" cy="16914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163F11-9E50-471E-9458-846B8E5A9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0" y="265529"/>
            <a:ext cx="797398" cy="16914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887F4F7-603F-43A1-8087-65E8F3ED96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2770" y="375422"/>
            <a:ext cx="797398" cy="16914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05E08BB-A705-4E41-B567-9AF66C7FC8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30" y="375423"/>
            <a:ext cx="169143" cy="169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436269-7F1F-4FED-8C75-570312A0EC08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4798C6E-49B6-49C4-8451-B397C64820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49" y="1779356"/>
            <a:ext cx="870011" cy="16559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1353D66-4002-4906-A192-5E6CB5D92B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8548" y="1922344"/>
            <a:ext cx="870011" cy="16559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D999D68-D7F6-4CD5-A21B-70CA4C123A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3" y="1751083"/>
            <a:ext cx="214143" cy="21414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278C07D-F687-4AB0-B7B9-688F86C6E1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2" y="1790997"/>
            <a:ext cx="214143" cy="214143"/>
          </a:xfrm>
          <a:prstGeom prst="rect">
            <a:avLst/>
          </a:prstGeom>
        </p:spPr>
      </p:pic>
      <p:graphicFrame>
        <p:nvGraphicFramePr>
          <p:cNvPr id="36" name="Objet 35"/>
          <p:cNvGraphicFramePr>
            <a:graphicFrameLocks noChangeAspect="1"/>
          </p:cNvGraphicFramePr>
          <p:nvPr/>
        </p:nvGraphicFramePr>
        <p:xfrm>
          <a:off x="245577" y="1378161"/>
          <a:ext cx="1749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2" imgW="1749600" imgH="1040400" progId="ACD.ChemSketch.20">
                  <p:embed/>
                </p:oleObj>
              </mc:Choice>
              <mc:Fallback>
                <p:oleObj name="ChemSketch" r:id="rId12" imgW="1749600" imgH="1040400" progId="ACD.ChemSketch.20">
                  <p:embed/>
                  <p:pic>
                    <p:nvPicPr>
                      <p:cNvPr id="36" name="Obje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577" y="1378161"/>
                        <a:ext cx="17494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2080781" y="1478308"/>
          <a:ext cx="20280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1486800" imgH="651240" progId="ACD.ChemSketch.20">
                  <p:embed/>
                </p:oleObj>
              </mc:Choice>
              <mc:Fallback>
                <p:oleObj name="ChemSketch" r:id="rId14" imgW="1486800" imgH="651240" progId="ACD.ChemSketch.2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80781" y="1478308"/>
                        <a:ext cx="2028063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/>
        </p:nvGraphicFramePr>
        <p:xfrm>
          <a:off x="5111469" y="1454360"/>
          <a:ext cx="1993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994400" imgH="886680" progId="ACD.ChemSketch.20">
                  <p:embed/>
                </p:oleObj>
              </mc:Choice>
              <mc:Fallback>
                <p:oleObj name="ChemSketch" r:id="rId16" imgW="1994400" imgH="886680" progId="ACD.ChemSketch.20">
                  <p:embed/>
                  <p:pic>
                    <p:nvPicPr>
                      <p:cNvPr id="41" name="Obje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1469" y="1454360"/>
                        <a:ext cx="19939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/>
        </p:nvGraphicFramePr>
        <p:xfrm>
          <a:off x="7662959" y="1409217"/>
          <a:ext cx="1226063" cy="9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8" imgW="988200" imgH="786960" progId="ACD.ChemSketch.20">
                  <p:embed/>
                </p:oleObj>
              </mc:Choice>
              <mc:Fallback>
                <p:oleObj name="ChemSketch" r:id="rId18" imgW="988200" imgH="786960" progId="ACD.ChemSketch.20">
                  <p:embed/>
                  <p:pic>
                    <p:nvPicPr>
                      <p:cNvPr id="50" name="Objet 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62959" y="1409217"/>
                        <a:ext cx="1226063" cy="97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5861" y="3196789"/>
            <a:ext cx="186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Paraaminophénol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80781" y="3196789"/>
            <a:ext cx="229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Anhydride éthanoïque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491735" y="3058289"/>
            <a:ext cx="139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Acide éthanoïque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21271" y="80967"/>
            <a:ext cx="468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Équation bilan de synthèse du paracétamol</a:t>
            </a:r>
          </a:p>
        </p:txBody>
      </p:sp>
    </p:spTree>
    <p:extLst>
      <p:ext uri="{BB962C8B-B14F-4D97-AF65-F5344CB8AC3E}">
        <p14:creationId xmlns:p14="http://schemas.microsoft.com/office/powerpoint/2010/main" val="74202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29EDD0-29FB-4278-9AC4-EBF27D2431A0}"/>
              </a:ext>
            </a:extLst>
          </p:cNvPr>
          <p:cNvSpPr/>
          <p:nvPr/>
        </p:nvSpPr>
        <p:spPr>
          <a:xfrm>
            <a:off x="159798" y="905522"/>
            <a:ext cx="8771138" cy="2032987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66FBC934-9C11-4A3F-B3F8-083A5C8B47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302101"/>
            <a:ext cx="169143" cy="16914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163F11-9E50-471E-9458-846B8E5A9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0" y="265529"/>
            <a:ext cx="797398" cy="16914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887F4F7-603F-43A1-8087-65E8F3ED96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2770" y="375422"/>
            <a:ext cx="797398" cy="16914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05E08BB-A705-4E41-B567-9AF66C7FC8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30" y="375423"/>
            <a:ext cx="169143" cy="169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436269-7F1F-4FED-8C75-570312A0EC08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4798C6E-49B6-49C4-8451-B397C64820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49" y="1779356"/>
            <a:ext cx="870011" cy="16559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1353D66-4002-4906-A192-5E6CB5D92B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8548" y="1922344"/>
            <a:ext cx="870011" cy="16559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D999D68-D7F6-4CD5-A21B-70CA4C123A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3" y="1751083"/>
            <a:ext cx="214143" cy="21414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278C07D-F687-4AB0-B7B9-688F86C6E1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2" y="1790997"/>
            <a:ext cx="214143" cy="214143"/>
          </a:xfrm>
          <a:prstGeom prst="rect">
            <a:avLst/>
          </a:prstGeom>
        </p:spPr>
      </p:pic>
      <p:graphicFrame>
        <p:nvGraphicFramePr>
          <p:cNvPr id="36" name="Objet 35"/>
          <p:cNvGraphicFramePr>
            <a:graphicFrameLocks noChangeAspect="1"/>
          </p:cNvGraphicFramePr>
          <p:nvPr/>
        </p:nvGraphicFramePr>
        <p:xfrm>
          <a:off x="245577" y="1378161"/>
          <a:ext cx="1749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2" imgW="1749600" imgH="1040400" progId="ACD.ChemSketch.20">
                  <p:embed/>
                </p:oleObj>
              </mc:Choice>
              <mc:Fallback>
                <p:oleObj name="ChemSketch" r:id="rId12" imgW="1749600" imgH="1040400" progId="ACD.ChemSketch.20">
                  <p:embed/>
                  <p:pic>
                    <p:nvPicPr>
                      <p:cNvPr id="36" name="Obje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577" y="1378161"/>
                        <a:ext cx="17494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2080781" y="1478308"/>
          <a:ext cx="20280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1486800" imgH="651240" progId="ACD.ChemSketch.20">
                  <p:embed/>
                </p:oleObj>
              </mc:Choice>
              <mc:Fallback>
                <p:oleObj name="ChemSketch" r:id="rId14" imgW="1486800" imgH="651240" progId="ACD.ChemSketch.2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80781" y="1478308"/>
                        <a:ext cx="2028063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/>
        </p:nvGraphicFramePr>
        <p:xfrm>
          <a:off x="5111469" y="1454360"/>
          <a:ext cx="1993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994400" imgH="886680" progId="ACD.ChemSketch.20">
                  <p:embed/>
                </p:oleObj>
              </mc:Choice>
              <mc:Fallback>
                <p:oleObj name="ChemSketch" r:id="rId16" imgW="1994400" imgH="886680" progId="ACD.ChemSketch.20">
                  <p:embed/>
                  <p:pic>
                    <p:nvPicPr>
                      <p:cNvPr id="41" name="Obje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1469" y="1454360"/>
                        <a:ext cx="19939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/>
        </p:nvGraphicFramePr>
        <p:xfrm>
          <a:off x="7662959" y="1409217"/>
          <a:ext cx="1226063" cy="9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8" imgW="988200" imgH="786960" progId="ACD.ChemSketch.20">
                  <p:embed/>
                </p:oleObj>
              </mc:Choice>
              <mc:Fallback>
                <p:oleObj name="ChemSketch" r:id="rId18" imgW="988200" imgH="786960" progId="ACD.ChemSketch.20">
                  <p:embed/>
                  <p:pic>
                    <p:nvPicPr>
                      <p:cNvPr id="50" name="Objet 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62959" y="1409217"/>
                        <a:ext cx="1226063" cy="97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5861" y="3196789"/>
            <a:ext cx="19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Paraaminophénol</a:t>
            </a:r>
            <a:endParaRPr lang="fr-FR" dirty="0"/>
          </a:p>
          <a:p>
            <a:pPr algn="ctr"/>
            <a:r>
              <a:rPr lang="fr-FR" dirty="0"/>
              <a:t>m=5,5g</a:t>
            </a:r>
          </a:p>
          <a:p>
            <a:pPr algn="ctr"/>
            <a:r>
              <a:rPr lang="fr-FR" dirty="0"/>
              <a:t>M=109,13g/mol</a:t>
            </a:r>
          </a:p>
          <a:p>
            <a:r>
              <a:rPr lang="fr-FR" dirty="0"/>
              <a:t>n</a:t>
            </a:r>
            <a:r>
              <a:rPr lang="fr-FR" baseline="-25000" dirty="0"/>
              <a:t>i </a:t>
            </a:r>
            <a:r>
              <a:rPr lang="fr-FR" dirty="0"/>
              <a:t>=</a:t>
            </a:r>
            <a:r>
              <a:rPr lang="fr-FR" dirty="0" err="1"/>
              <a:t>n</a:t>
            </a:r>
            <a:r>
              <a:rPr lang="fr-FR" baseline="-25000" dirty="0" err="1"/>
              <a:t>max</a:t>
            </a:r>
            <a:r>
              <a:rPr lang="fr-FR" dirty="0"/>
              <a:t>=50,4 </a:t>
            </a:r>
            <a:r>
              <a:rPr lang="fr-FR" dirty="0" err="1"/>
              <a:t>mmol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80781" y="3196789"/>
            <a:ext cx="229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Anhydride éthanoïque</a:t>
            </a:r>
          </a:p>
          <a:p>
            <a:pPr algn="ctr"/>
            <a:r>
              <a:rPr lang="fr-FR" dirty="0"/>
              <a:t>V=7mL</a:t>
            </a:r>
          </a:p>
          <a:p>
            <a:pPr algn="ctr"/>
            <a:r>
              <a:rPr lang="fr-FR" dirty="0"/>
              <a:t>M=102,09g/mol</a:t>
            </a:r>
          </a:p>
          <a:p>
            <a:pPr algn="ctr"/>
            <a:r>
              <a:rPr lang="fr-FR" dirty="0"/>
              <a:t>n=74,0 </a:t>
            </a:r>
            <a:r>
              <a:rPr lang="fr-FR" dirty="0" err="1"/>
              <a:t>mmol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7491735" y="3058289"/>
            <a:ext cx="139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Acide éthanoïque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21271" y="80967"/>
            <a:ext cx="468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Équation bilan de synthèse du paracétamol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797" y="905522"/>
            <a:ext cx="1879070" cy="2032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2829" y="2491588"/>
            <a:ext cx="18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Réactif en défaut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10167" y="3212676"/>
            <a:ext cx="159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Paracétamol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07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29EDD0-29FB-4278-9AC4-EBF27D2431A0}"/>
              </a:ext>
            </a:extLst>
          </p:cNvPr>
          <p:cNvSpPr/>
          <p:nvPr/>
        </p:nvSpPr>
        <p:spPr>
          <a:xfrm>
            <a:off x="159798" y="905522"/>
            <a:ext cx="8771138" cy="2032987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66FBC934-9C11-4A3F-B3F8-083A5C8B47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302101"/>
            <a:ext cx="169143" cy="16914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163F11-9E50-471E-9458-846B8E5A9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0" y="265529"/>
            <a:ext cx="797398" cy="16914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887F4F7-603F-43A1-8087-65E8F3ED96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2770" y="375422"/>
            <a:ext cx="797398" cy="16914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05E08BB-A705-4E41-B567-9AF66C7FC8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30" y="375423"/>
            <a:ext cx="169143" cy="169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436269-7F1F-4FED-8C75-570312A0EC08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4798C6E-49B6-49C4-8451-B397C64820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49" y="1779356"/>
            <a:ext cx="870011" cy="16559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1353D66-4002-4906-A192-5E6CB5D92B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8548" y="1922344"/>
            <a:ext cx="870011" cy="16559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D999D68-D7F6-4CD5-A21B-70CA4C123A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3" y="1751083"/>
            <a:ext cx="214143" cy="21414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278C07D-F687-4AB0-B7B9-688F86C6E1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2" y="1790997"/>
            <a:ext cx="214143" cy="214143"/>
          </a:xfrm>
          <a:prstGeom prst="rect">
            <a:avLst/>
          </a:prstGeom>
        </p:spPr>
      </p:pic>
      <p:graphicFrame>
        <p:nvGraphicFramePr>
          <p:cNvPr id="36" name="Objet 35"/>
          <p:cNvGraphicFramePr>
            <a:graphicFrameLocks noChangeAspect="1"/>
          </p:cNvGraphicFramePr>
          <p:nvPr/>
        </p:nvGraphicFramePr>
        <p:xfrm>
          <a:off x="245577" y="1378161"/>
          <a:ext cx="1749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2" imgW="1749600" imgH="1040400" progId="ACD.ChemSketch.20">
                  <p:embed/>
                </p:oleObj>
              </mc:Choice>
              <mc:Fallback>
                <p:oleObj name="ChemSketch" r:id="rId12" imgW="1749600" imgH="1040400" progId="ACD.ChemSketch.20">
                  <p:embed/>
                  <p:pic>
                    <p:nvPicPr>
                      <p:cNvPr id="36" name="Obje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577" y="1378161"/>
                        <a:ext cx="17494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2080781" y="1478308"/>
          <a:ext cx="20280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1486800" imgH="651240" progId="ACD.ChemSketch.20">
                  <p:embed/>
                </p:oleObj>
              </mc:Choice>
              <mc:Fallback>
                <p:oleObj name="ChemSketch" r:id="rId14" imgW="1486800" imgH="651240" progId="ACD.ChemSketch.2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80781" y="1478308"/>
                        <a:ext cx="2028063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/>
        </p:nvGraphicFramePr>
        <p:xfrm>
          <a:off x="5111469" y="1454360"/>
          <a:ext cx="1993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994400" imgH="886680" progId="ACD.ChemSketch.20">
                  <p:embed/>
                </p:oleObj>
              </mc:Choice>
              <mc:Fallback>
                <p:oleObj name="ChemSketch" r:id="rId16" imgW="1994400" imgH="886680" progId="ACD.ChemSketch.20">
                  <p:embed/>
                  <p:pic>
                    <p:nvPicPr>
                      <p:cNvPr id="41" name="Obje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1469" y="1454360"/>
                        <a:ext cx="19939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/>
        </p:nvGraphicFramePr>
        <p:xfrm>
          <a:off x="7662959" y="1409217"/>
          <a:ext cx="1226063" cy="9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8" imgW="988200" imgH="786960" progId="ACD.ChemSketch.20">
                  <p:embed/>
                </p:oleObj>
              </mc:Choice>
              <mc:Fallback>
                <p:oleObj name="ChemSketch" r:id="rId18" imgW="988200" imgH="786960" progId="ACD.ChemSketch.20">
                  <p:embed/>
                  <p:pic>
                    <p:nvPicPr>
                      <p:cNvPr id="50" name="Objet 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62959" y="1409217"/>
                        <a:ext cx="1226063" cy="97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5861" y="3196789"/>
            <a:ext cx="19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Paraaminophénol</a:t>
            </a:r>
            <a:endParaRPr lang="fr-FR" dirty="0"/>
          </a:p>
          <a:p>
            <a:pPr algn="ctr"/>
            <a:r>
              <a:rPr lang="fr-FR" dirty="0"/>
              <a:t>m=5,5g</a:t>
            </a:r>
          </a:p>
          <a:p>
            <a:pPr algn="ctr"/>
            <a:r>
              <a:rPr lang="fr-FR" dirty="0"/>
              <a:t>M=109,13g/mol</a:t>
            </a:r>
          </a:p>
          <a:p>
            <a:r>
              <a:rPr lang="fr-FR" dirty="0"/>
              <a:t>n</a:t>
            </a:r>
            <a:r>
              <a:rPr lang="fr-FR" baseline="-25000" dirty="0"/>
              <a:t>i </a:t>
            </a:r>
            <a:r>
              <a:rPr lang="fr-FR" dirty="0"/>
              <a:t>=</a:t>
            </a:r>
            <a:r>
              <a:rPr lang="fr-FR" dirty="0" err="1"/>
              <a:t>n</a:t>
            </a:r>
            <a:r>
              <a:rPr lang="fr-FR" baseline="-25000" dirty="0" err="1"/>
              <a:t>max</a:t>
            </a:r>
            <a:r>
              <a:rPr lang="fr-FR" dirty="0"/>
              <a:t>=50,4 </a:t>
            </a:r>
            <a:r>
              <a:rPr lang="fr-FR" dirty="0" err="1"/>
              <a:t>mmol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80781" y="3196789"/>
            <a:ext cx="229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Anhydride éthanoïque</a:t>
            </a:r>
          </a:p>
          <a:p>
            <a:pPr algn="ctr"/>
            <a:r>
              <a:rPr lang="fr-FR" dirty="0"/>
              <a:t>V=7mL</a:t>
            </a:r>
          </a:p>
          <a:p>
            <a:pPr algn="ctr"/>
            <a:r>
              <a:rPr lang="fr-FR" dirty="0"/>
              <a:t>M=102,09g/mol</a:t>
            </a:r>
          </a:p>
          <a:p>
            <a:pPr algn="ctr"/>
            <a:r>
              <a:rPr lang="fr-FR" dirty="0"/>
              <a:t>n=74,0 </a:t>
            </a:r>
            <a:r>
              <a:rPr lang="fr-FR" dirty="0" err="1"/>
              <a:t>mmol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7491735" y="3058289"/>
            <a:ext cx="139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Acide éthanoïque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21271" y="80967"/>
            <a:ext cx="468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Équation bilan de synthèse du paracétamol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797" y="905522"/>
            <a:ext cx="1879070" cy="2032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2829" y="2491588"/>
            <a:ext cx="183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Réactif en défaut</a:t>
            </a:r>
          </a:p>
        </p:txBody>
      </p:sp>
      <p:pic>
        <p:nvPicPr>
          <p:cNvPr id="23" name="Picture 7" descr="https://latex.codecogs.com/png.latex?%5Cdpi%7B300%7D%20%5Chuge%20%5Ceta%3D%5Cfrac%7Bn_%7Bfinal%7D%7D%7Bn_%7Bmax%7D%7D%20%5C%5C%20%5Cnewline%5Cindent%20n_%7Bfinal%7D%3D%200.39mmol%20%5C%5C%20%5Cnewline%5Cindent%20%5Ceta%3D78%2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73" y="4671285"/>
            <a:ext cx="2437453" cy="19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510167" y="3212676"/>
            <a:ext cx="1595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Paracétamol</a:t>
            </a:r>
          </a:p>
          <a:p>
            <a:pPr algn="ctr"/>
            <a:r>
              <a:rPr lang="fr-FR" dirty="0" err="1"/>
              <a:t>m</a:t>
            </a:r>
            <a:r>
              <a:rPr lang="fr-FR" baseline="-25000" dirty="0" err="1"/>
              <a:t>final</a:t>
            </a:r>
            <a:r>
              <a:rPr lang="fr-FR" dirty="0"/>
              <a:t>=5,9g</a:t>
            </a:r>
          </a:p>
          <a:p>
            <a:pPr algn="ctr"/>
            <a:r>
              <a:rPr lang="fr-FR" dirty="0"/>
              <a:t>M=151g/mol</a:t>
            </a:r>
          </a:p>
          <a:p>
            <a:pPr algn="ctr"/>
            <a:r>
              <a:rPr lang="fr-FR" dirty="0" err="1"/>
              <a:t>n</a:t>
            </a:r>
            <a:r>
              <a:rPr lang="fr-FR" baseline="-25000" dirty="0" err="1"/>
              <a:t>final</a:t>
            </a:r>
            <a:r>
              <a:rPr lang="fr-FR" dirty="0"/>
              <a:t>=39mmol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82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EED1BD-7A7B-4697-897B-3744A826C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6" t="23629" r="28417" b="11482"/>
          <a:stretch/>
        </p:blipFill>
        <p:spPr>
          <a:xfrm>
            <a:off x="1337310" y="952087"/>
            <a:ext cx="6469380" cy="49538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7967EB-5529-4C4B-A673-2F1395332AD6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BCFA7C-803D-4450-830E-9AE2DC5AC5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0" y="134332"/>
            <a:ext cx="5487481" cy="2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71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3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CCD0FE63-4AE4-4CF3-AD98-7CFEC143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74" y="1135058"/>
            <a:ext cx="5079229" cy="5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7449C9-6B5E-4C34-9D42-654C9405CA57}"/>
              </a:ext>
            </a:extLst>
          </p:cNvPr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B8B000-1015-4A7A-A01F-F6C70718DD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7" y="168205"/>
            <a:ext cx="7268425" cy="2927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00DA2F-8CBB-4625-8729-07CE48D8EE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2" y="806535"/>
            <a:ext cx="3318857" cy="1843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46CCDD-5C3F-411B-B10A-EA567601F9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3" y="797379"/>
            <a:ext cx="3766015" cy="2319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CA19782-A325-452D-8818-5C22A9BDC5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8" y="3755234"/>
            <a:ext cx="1876217" cy="207554"/>
          </a:xfrm>
          <a:prstGeom prst="rect">
            <a:avLst/>
          </a:prstGeom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2DCC4D22-FE99-4902-8700-CD6701EE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41" y="1135057"/>
            <a:ext cx="5079229" cy="5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4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75C6E4-FFA3-490E-BB66-E8AA69F1C80A}"/>
              </a:ext>
            </a:extLst>
          </p:cNvPr>
          <p:cNvSpPr/>
          <p:nvPr/>
        </p:nvSpPr>
        <p:spPr>
          <a:xfrm>
            <a:off x="142042" y="3980434"/>
            <a:ext cx="8771138" cy="1958729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B1AE05-A03F-4728-A8BB-E071E86B9E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91" y="4831336"/>
            <a:ext cx="870011" cy="1655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2F5E70-3D82-445E-8AB1-32B85D507DFF}"/>
              </a:ext>
            </a:extLst>
          </p:cNvPr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E20DA50-85F3-4551-A063-95BF42DD8A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74" y="167899"/>
            <a:ext cx="5561252" cy="29337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536593C-9F06-475A-9217-D34464F18E3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1" y="2975299"/>
            <a:ext cx="4969651" cy="27539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BFA1C31-525C-4CE4-A085-56276C8197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96" y="3264851"/>
            <a:ext cx="4494677" cy="2305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010DFA5-A025-418D-8E14-C8ABA209505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02" y="4464966"/>
            <a:ext cx="210286" cy="178286"/>
          </a:xfrm>
          <a:prstGeom prst="rect">
            <a:avLst/>
          </a:prstGeom>
        </p:spPr>
      </p:pic>
      <p:graphicFrame>
        <p:nvGraphicFramePr>
          <p:cNvPr id="35" name="Objet 34">
            <a:extLst>
              <a:ext uri="{FF2B5EF4-FFF2-40B4-BE49-F238E27FC236}">
                <a16:creationId xmlns:a16="http://schemas.microsoft.com/office/drawing/2014/main" id="{8533BB67-4023-4470-A6D8-67E20666A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13915"/>
              </p:ext>
            </p:extLst>
          </p:nvPr>
        </p:nvGraphicFramePr>
        <p:xfrm>
          <a:off x="486796" y="4346872"/>
          <a:ext cx="2920156" cy="1225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5" imgW="1058760" imgH="444960" progId="ACD.ChemSketch.20">
                  <p:embed/>
                </p:oleObj>
              </mc:Choice>
              <mc:Fallback>
                <p:oleObj name="ChemSketch" r:id="rId15" imgW="1058760" imgH="444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796" y="4346872"/>
                        <a:ext cx="2920156" cy="1225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>
            <a:extLst>
              <a:ext uri="{FF2B5EF4-FFF2-40B4-BE49-F238E27FC236}">
                <a16:creationId xmlns:a16="http://schemas.microsoft.com/office/drawing/2014/main" id="{1131914A-D85A-4110-AEE7-65B2DFD70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51505"/>
              </p:ext>
            </p:extLst>
          </p:nvPr>
        </p:nvGraphicFramePr>
        <p:xfrm>
          <a:off x="5298956" y="4346872"/>
          <a:ext cx="3060150" cy="142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7" imgW="1370160" imgH="636120" progId="ACD.ChemSketch.20">
                  <p:embed/>
                </p:oleObj>
              </mc:Choice>
              <mc:Fallback>
                <p:oleObj name="ChemSketch" r:id="rId17" imgW="1370160" imgH="636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98956" y="4346872"/>
                        <a:ext cx="3060150" cy="142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Image 37">
            <a:extLst>
              <a:ext uri="{FF2B5EF4-FFF2-40B4-BE49-F238E27FC236}">
                <a16:creationId xmlns:a16="http://schemas.microsoft.com/office/drawing/2014/main" id="{8113CDC2-1C98-41D6-8C1F-BA3BEBD2C4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" y="6486281"/>
            <a:ext cx="2407619" cy="17981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58D99A4-EA12-448D-A0A0-E305272EBC1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94" y="6485282"/>
            <a:ext cx="1550829" cy="18080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B95CE28-6898-424F-BA3D-0A5301FFE77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06" y="4068067"/>
            <a:ext cx="1170607" cy="22957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7B263238-EB4D-4EB5-94DE-472114A1A29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37259" t="46809" r="38544" b="33515"/>
          <a:stretch/>
        </p:blipFill>
        <p:spPr>
          <a:xfrm>
            <a:off x="2571844" y="863224"/>
            <a:ext cx="4053580" cy="18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38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 1" descr="https://culturesciences.chimie.ens.fr/sites/default/files/2020-08/ibuprofene_demirdjian_procede_bhc.png">
            <a:extLst>
              <a:ext uri="{FF2B5EF4-FFF2-40B4-BE49-F238E27FC236}">
                <a16:creationId xmlns:a16="http://schemas.microsoft.com/office/drawing/2014/main" id="{EC8ECEB2-2951-40CF-8129-D288CCC7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91795"/>
            <a:ext cx="5524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03732-2397-45B6-88A1-CDDF0ADBC3C1}"/>
              </a:ext>
            </a:extLst>
          </p:cNvPr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 2">
            <a:extLst>
              <a:ext uri="{FF2B5EF4-FFF2-40B4-BE49-F238E27FC236}">
                <a16:creationId xmlns:a16="http://schemas.microsoft.com/office/drawing/2014/main" id="{B9E1EC25-A8FE-4405-B7DB-CE9C805AED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8" y="168205"/>
            <a:ext cx="7163259" cy="2933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B2D51A-BC2A-4290-93D9-28B92DC4E3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2" y="806535"/>
            <a:ext cx="3318857" cy="1843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BC65EE-9030-46E5-8180-AEE723C433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3" y="797379"/>
            <a:ext cx="3766015" cy="2319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B11FC2-EC37-407A-A2AB-3B0C6C7C35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57" y="6519554"/>
            <a:ext cx="1874925" cy="2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7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37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 1" descr="https://culturesciences.chimie.ens.fr/sites/default/files/2020-08/ibuprofene_demirdjian_procede_bhc.png">
            <a:extLst>
              <a:ext uri="{FF2B5EF4-FFF2-40B4-BE49-F238E27FC236}">
                <a16:creationId xmlns:a16="http://schemas.microsoft.com/office/drawing/2014/main" id="{EC8ECEB2-2951-40CF-8129-D288CCC7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03" y="1780483"/>
            <a:ext cx="3962790" cy="35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03732-2397-45B6-88A1-CDDF0ADBC3C1}"/>
              </a:ext>
            </a:extLst>
          </p:cNvPr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78FF838-2BA2-4798-AD82-DA97408331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78" y="169540"/>
            <a:ext cx="3895298" cy="2900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B11FC2-EC37-407A-A2AB-3B0C6C7C3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14" y="5471988"/>
            <a:ext cx="1874925" cy="206547"/>
          </a:xfrm>
          <a:prstGeom prst="rect">
            <a:avLst/>
          </a:prstGeom>
        </p:spPr>
      </p:pic>
      <p:pic>
        <p:nvPicPr>
          <p:cNvPr id="12" name="Picture 2" descr="undefined">
            <a:extLst>
              <a:ext uri="{FF2B5EF4-FFF2-40B4-BE49-F238E27FC236}">
                <a16:creationId xmlns:a16="http://schemas.microsoft.com/office/drawing/2014/main" id="{E4F56734-651C-483D-88FF-0A9D8056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7" y="1780483"/>
            <a:ext cx="4021585" cy="35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F1D6CF-023B-43AF-ABB6-A12A59DE91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90" y="5471988"/>
            <a:ext cx="1876217" cy="2075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824B47F-92EB-4189-8049-252A388BC8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24" y="5858188"/>
            <a:ext cx="2131104" cy="18210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03C4358-A6DC-4B0D-B7AA-68254E823E8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5" y="1278790"/>
            <a:ext cx="1593545" cy="1852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F151CF-3E5E-491F-91D1-4F0792D430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05" y="1278789"/>
            <a:ext cx="1502167" cy="1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01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352993D5-C325-4639-B397-2476B20A4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500" y="381000"/>
            <a:ext cx="6477000" cy="609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3D2C7D-FFAB-4ADD-8759-05FC6A3C1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68" y="761149"/>
            <a:ext cx="6477904" cy="6096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D6201F-E248-4FBB-A750-8F493521FF69}"/>
              </a:ext>
            </a:extLst>
          </p:cNvPr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BA42B6-DA91-4A13-BE59-3CFD25AC26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64" y="171487"/>
            <a:ext cx="4778512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19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CCD0FE63-4AE4-4CF3-AD98-7CFEC143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74" y="1135058"/>
            <a:ext cx="5079229" cy="52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7449C9-6B5E-4C34-9D42-654C9405CA57}"/>
              </a:ext>
            </a:extLst>
          </p:cNvPr>
          <p:cNvSpPr/>
          <p:nvPr/>
        </p:nvSpPr>
        <p:spPr>
          <a:xfrm>
            <a:off x="0" y="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B8B000-1015-4A7A-A01F-F6C70718DD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7" y="168205"/>
            <a:ext cx="7268425" cy="2927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00DA2F-8CBB-4625-8729-07CE48D8EE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2" y="806535"/>
            <a:ext cx="3318857" cy="1843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46CCDD-5C3F-411B-B10A-EA567601F9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3" y="797379"/>
            <a:ext cx="3766015" cy="23198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1B0A518-71DB-4752-B3AA-EEB05C3751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7" y="6519553"/>
            <a:ext cx="6951784" cy="2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62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29EDD0-29FB-4278-9AC4-EBF27D2431A0}"/>
              </a:ext>
            </a:extLst>
          </p:cNvPr>
          <p:cNvSpPr/>
          <p:nvPr/>
        </p:nvSpPr>
        <p:spPr>
          <a:xfrm>
            <a:off x="159798" y="905522"/>
            <a:ext cx="8771138" cy="2032987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66FBC934-9C11-4A3F-B3F8-083A5C8B47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302101"/>
            <a:ext cx="169143" cy="16914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163F11-9E50-471E-9458-846B8E5A9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0" y="265529"/>
            <a:ext cx="797398" cy="16914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887F4F7-603F-43A1-8087-65E8F3ED96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2770" y="375422"/>
            <a:ext cx="797398" cy="16914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05E08BB-A705-4E41-B567-9AF66C7FC8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30" y="375423"/>
            <a:ext cx="169143" cy="169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436269-7F1F-4FED-8C75-570312A0EC08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4798C6E-49B6-49C4-8451-B397C64820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49" y="1779356"/>
            <a:ext cx="870011" cy="16559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1353D66-4002-4906-A192-5E6CB5D92B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8548" y="1922344"/>
            <a:ext cx="870011" cy="16559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D999D68-D7F6-4CD5-A21B-70CA4C123A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3" y="1751083"/>
            <a:ext cx="214143" cy="21414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278C07D-F687-4AB0-B7B9-688F86C6E1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2" y="1790997"/>
            <a:ext cx="214143" cy="214143"/>
          </a:xfrm>
          <a:prstGeom prst="rect">
            <a:avLst/>
          </a:prstGeom>
        </p:spPr>
      </p:pic>
      <p:graphicFrame>
        <p:nvGraphicFramePr>
          <p:cNvPr id="36" name="Objet 35"/>
          <p:cNvGraphicFramePr>
            <a:graphicFrameLocks noChangeAspect="1"/>
          </p:cNvGraphicFramePr>
          <p:nvPr/>
        </p:nvGraphicFramePr>
        <p:xfrm>
          <a:off x="245577" y="1378161"/>
          <a:ext cx="1749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2" imgW="1749600" imgH="1040400" progId="ACD.ChemSketch.20">
                  <p:embed/>
                </p:oleObj>
              </mc:Choice>
              <mc:Fallback>
                <p:oleObj name="ChemSketch" r:id="rId12" imgW="1749600" imgH="1040400" progId="ACD.ChemSketch.20">
                  <p:embed/>
                  <p:pic>
                    <p:nvPicPr>
                      <p:cNvPr id="36" name="Objet 3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577" y="1378161"/>
                        <a:ext cx="17494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2080781" y="1478308"/>
          <a:ext cx="20280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1486800" imgH="651240" progId="ACD.ChemSketch.20">
                  <p:embed/>
                </p:oleObj>
              </mc:Choice>
              <mc:Fallback>
                <p:oleObj name="ChemSketch" r:id="rId14" imgW="1486800" imgH="651240" progId="ACD.ChemSketch.2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80781" y="1478308"/>
                        <a:ext cx="2028063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/>
        </p:nvGraphicFramePr>
        <p:xfrm>
          <a:off x="5111469" y="1454360"/>
          <a:ext cx="1993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994400" imgH="886680" progId="ACD.ChemSketch.20">
                  <p:embed/>
                </p:oleObj>
              </mc:Choice>
              <mc:Fallback>
                <p:oleObj name="ChemSketch" r:id="rId16" imgW="1994400" imgH="886680" progId="ACD.ChemSketch.20">
                  <p:embed/>
                  <p:pic>
                    <p:nvPicPr>
                      <p:cNvPr id="41" name="Obje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1469" y="1454360"/>
                        <a:ext cx="19939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/>
        </p:nvGraphicFramePr>
        <p:xfrm>
          <a:off x="7662959" y="1409217"/>
          <a:ext cx="1226063" cy="9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8" imgW="988200" imgH="786960" progId="ACD.ChemSketch.20">
                  <p:embed/>
                </p:oleObj>
              </mc:Choice>
              <mc:Fallback>
                <p:oleObj name="ChemSketch" r:id="rId18" imgW="988200" imgH="786960" progId="ACD.ChemSketch.20">
                  <p:embed/>
                  <p:pic>
                    <p:nvPicPr>
                      <p:cNvPr id="50" name="Objet 4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62959" y="1409217"/>
                        <a:ext cx="1226063" cy="97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5861" y="3196789"/>
            <a:ext cx="186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Paraaminophénol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80781" y="3196789"/>
            <a:ext cx="229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Anhydride éthanoïque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510168" y="3212676"/>
            <a:ext cx="139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Paracétamol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491735" y="3058289"/>
            <a:ext cx="139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Acide éthanoïque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21271" y="80967"/>
            <a:ext cx="468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Équation bilan de synthèse du paracétamol</a:t>
            </a:r>
          </a:p>
        </p:txBody>
      </p:sp>
      <p:pic>
        <p:nvPicPr>
          <p:cNvPr id="24" name="Image 2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47F26336-9FF3-42F5-BEF8-47DEF5083B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61" y="4205194"/>
            <a:ext cx="1964890" cy="1964890"/>
          </a:xfrm>
          <a:prstGeom prst="rect">
            <a:avLst/>
          </a:prstGeom>
        </p:spPr>
      </p:pic>
      <p:pic>
        <p:nvPicPr>
          <p:cNvPr id="25" name="Image 2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C47DA95-DF6B-4683-80A7-1E86C219CE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61" y="4169684"/>
            <a:ext cx="1964890" cy="19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2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7D615-0C4E-45AC-80D9-4FACEF85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60F04-CD68-4386-A6BB-5572FA73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943BF-3D17-4D5A-89BC-9C4C3A5D03C6}"/>
              </a:ext>
            </a:extLst>
          </p:cNvPr>
          <p:cNvSpPr/>
          <p:nvPr/>
        </p:nvSpPr>
        <p:spPr>
          <a:xfrm>
            <a:off x="-408373" y="-79899"/>
            <a:ext cx="9738804" cy="71287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02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29EDD0-29FB-4278-9AC4-EBF27D2431A0}"/>
              </a:ext>
            </a:extLst>
          </p:cNvPr>
          <p:cNvSpPr/>
          <p:nvPr/>
        </p:nvSpPr>
        <p:spPr>
          <a:xfrm>
            <a:off x="186431" y="905850"/>
            <a:ext cx="8771138" cy="2032987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CA7293-A3C1-4DFD-82A8-E634561030F1}"/>
              </a:ext>
            </a:extLst>
          </p:cNvPr>
          <p:cNvSpPr/>
          <p:nvPr/>
        </p:nvSpPr>
        <p:spPr>
          <a:xfrm>
            <a:off x="4939246" y="2086249"/>
            <a:ext cx="695451" cy="369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6257BD-2233-4D7F-9D9D-278D3A98F6E0}"/>
              </a:ext>
            </a:extLst>
          </p:cNvPr>
          <p:cNvSpPr/>
          <p:nvPr/>
        </p:nvSpPr>
        <p:spPr>
          <a:xfrm>
            <a:off x="6197421" y="1288397"/>
            <a:ext cx="946578" cy="50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126A94-2FDD-48DF-9221-76DE92C9C844}"/>
              </a:ext>
            </a:extLst>
          </p:cNvPr>
          <p:cNvSpPr/>
          <p:nvPr/>
        </p:nvSpPr>
        <p:spPr>
          <a:xfrm>
            <a:off x="1540680" y="1378161"/>
            <a:ext cx="672797" cy="357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CA7293-A3C1-4DFD-82A8-E634561030F1}"/>
              </a:ext>
            </a:extLst>
          </p:cNvPr>
          <p:cNvSpPr/>
          <p:nvPr/>
        </p:nvSpPr>
        <p:spPr>
          <a:xfrm>
            <a:off x="111066" y="2133578"/>
            <a:ext cx="695451" cy="369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66FBC934-9C11-4A3F-B3F8-083A5C8B47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302101"/>
            <a:ext cx="169143" cy="16914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163F11-9E50-471E-9458-846B8E5A9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0" y="265529"/>
            <a:ext cx="797398" cy="16914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887F4F7-603F-43A1-8087-65E8F3ED96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2770" y="375422"/>
            <a:ext cx="797398" cy="16914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05E08BB-A705-4E41-B567-9AF66C7FC8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30" y="375423"/>
            <a:ext cx="169143" cy="169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436269-7F1F-4FED-8C75-570312A0EC08}"/>
              </a:ext>
            </a:extLst>
          </p:cNvPr>
          <p:cNvSpPr/>
          <p:nvPr/>
        </p:nvSpPr>
        <p:spPr>
          <a:xfrm>
            <a:off x="0" y="-35510"/>
            <a:ext cx="9144000" cy="629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4798C6E-49B6-49C4-8451-B397C64820C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49" y="1779356"/>
            <a:ext cx="870011" cy="16559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1353D66-4002-4906-A192-5E6CB5D92B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8548" y="1922344"/>
            <a:ext cx="870011" cy="16559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D999D68-D7F6-4CD5-A21B-70CA4C123A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3" y="1751083"/>
            <a:ext cx="214143" cy="21414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4278C07D-F687-4AB0-B7B9-688F86C6E14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2" y="1790997"/>
            <a:ext cx="214143" cy="214143"/>
          </a:xfrm>
          <a:prstGeom prst="rect">
            <a:avLst/>
          </a:prstGeom>
        </p:spPr>
      </p:pic>
      <p:graphicFrame>
        <p:nvGraphicFramePr>
          <p:cNvPr id="36" name="Objet 35"/>
          <p:cNvGraphicFramePr>
            <a:graphicFrameLocks noChangeAspect="1"/>
          </p:cNvGraphicFramePr>
          <p:nvPr/>
        </p:nvGraphicFramePr>
        <p:xfrm>
          <a:off x="245577" y="1378161"/>
          <a:ext cx="1749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1749600" imgH="1040400" progId="ACD.ChemSketch.20">
                  <p:embed/>
                </p:oleObj>
              </mc:Choice>
              <mc:Fallback>
                <p:oleObj name="ChemSketch" r:id="rId14" imgW="1749600" imgH="1040400" progId="ACD.ChemSketch.20">
                  <p:embed/>
                  <p:pic>
                    <p:nvPicPr>
                      <p:cNvPr id="36" name="Objet 3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5577" y="1378161"/>
                        <a:ext cx="17494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2080781" y="1478308"/>
          <a:ext cx="20280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486800" imgH="651240" progId="ACD.ChemSketch.20">
                  <p:embed/>
                </p:oleObj>
              </mc:Choice>
              <mc:Fallback>
                <p:oleObj name="ChemSketch" r:id="rId16" imgW="1486800" imgH="651240" progId="ACD.ChemSketch.20">
                  <p:embed/>
                  <p:pic>
                    <p:nvPicPr>
                      <p:cNvPr id="39" name="Obje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80781" y="1478308"/>
                        <a:ext cx="2028063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/>
        </p:nvGraphicFramePr>
        <p:xfrm>
          <a:off x="5111469" y="1454360"/>
          <a:ext cx="1993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8" imgW="1994400" imgH="886680" progId="ACD.ChemSketch.20">
                  <p:embed/>
                </p:oleObj>
              </mc:Choice>
              <mc:Fallback>
                <p:oleObj name="ChemSketch" r:id="rId18" imgW="1994400" imgH="886680" progId="ACD.ChemSketch.20">
                  <p:embed/>
                  <p:pic>
                    <p:nvPicPr>
                      <p:cNvPr id="41" name="Objet 4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11469" y="1454360"/>
                        <a:ext cx="199390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/>
        </p:nvGraphicFramePr>
        <p:xfrm>
          <a:off x="7662959" y="1409217"/>
          <a:ext cx="1226063" cy="97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0" imgW="988200" imgH="786960" progId="ACD.ChemSketch.20">
                  <p:embed/>
                </p:oleObj>
              </mc:Choice>
              <mc:Fallback>
                <p:oleObj name="ChemSketch" r:id="rId20" imgW="988200" imgH="786960" progId="ACD.ChemSketch.20">
                  <p:embed/>
                  <p:pic>
                    <p:nvPicPr>
                      <p:cNvPr id="50" name="Objet 4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62959" y="1409217"/>
                        <a:ext cx="1226063" cy="97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5861" y="3196789"/>
            <a:ext cx="186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Paraaminophénol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80781" y="3196789"/>
            <a:ext cx="229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Anhydride éthanoïque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510168" y="3212676"/>
            <a:ext cx="139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Paracétamol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491735" y="3058289"/>
            <a:ext cx="139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Acide éthanoïque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6257BD-2233-4D7F-9D9D-278D3A98F6E0}"/>
              </a:ext>
            </a:extLst>
          </p:cNvPr>
          <p:cNvSpPr/>
          <p:nvPr/>
        </p:nvSpPr>
        <p:spPr>
          <a:xfrm>
            <a:off x="3977492" y="5815091"/>
            <a:ext cx="517499" cy="274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CA7293-A3C1-4DFD-82A8-E634561030F1}"/>
              </a:ext>
            </a:extLst>
          </p:cNvPr>
          <p:cNvSpPr/>
          <p:nvPr/>
        </p:nvSpPr>
        <p:spPr>
          <a:xfrm>
            <a:off x="3977492" y="4657236"/>
            <a:ext cx="517498" cy="274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126A94-2FDD-48DF-9221-76DE92C9C844}"/>
              </a:ext>
            </a:extLst>
          </p:cNvPr>
          <p:cNvSpPr/>
          <p:nvPr/>
        </p:nvSpPr>
        <p:spPr>
          <a:xfrm>
            <a:off x="3977491" y="5264408"/>
            <a:ext cx="517499" cy="274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EF19289-A336-4FF3-A2EA-221471DD5DE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9" y="5050262"/>
            <a:ext cx="2698666" cy="22704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CE692CE-5894-4BB1-B963-747EDDFE4CA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18" y="5444401"/>
            <a:ext cx="963108" cy="1825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11469" y="4608576"/>
            <a:ext cx="26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 hydroxyle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11469" y="5217129"/>
            <a:ext cx="26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 amine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111469" y="5767812"/>
            <a:ext cx="26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 amide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121271" y="80967"/>
            <a:ext cx="468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Équation bilan de synthèse du paracétamol</a:t>
            </a:r>
          </a:p>
        </p:txBody>
      </p:sp>
    </p:spTree>
    <p:extLst>
      <p:ext uri="{BB962C8B-B14F-4D97-AF65-F5344CB8AC3E}">
        <p14:creationId xmlns:p14="http://schemas.microsoft.com/office/powerpoint/2010/main" val="3758432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633,296"/>
  <p:tag name="LATEXADDIN" val="\documentclass{article}&#10;\usepackage{amsmath}&#10;\usepackage{color}&#10;\pagestyle{empty}&#10;\begin{document}&#10;\textcolor{green}{Atomes dans la molécule cible}&#10;&#10;&#10;&#10;\end{document}"/>
  <p:tag name="IGUANATEXSIZE" val="20"/>
  <p:tag name="IGUANATEXCURSOR" val="14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853,018"/>
  <p:tag name="LATEXADDIN" val="\documentclass{article}&#10;\usepackage{amsmath}&#10;\usepackage{color}&#10;\pagestyle{empty}&#10;\begin{document}&#10;\textcolor{red}{Atomes formant des sous-produits}&#10;&#10;&#10;&#10;\end{document}"/>
  <p:tag name="IGUANATEXSIZE" val="20"/>
  <p:tag name="IGUANATEXCURSOR" val="14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420,323"/>
  <p:tag name="LATEXADDIN" val="\documentclass{article}&#10;\usepackage{amsmath}&#10;\pagestyle{empty}&#10;\begin{document}&#10;&#10;&#10;Synthèse multi-étapes complexe, on y reviendra en fin de leçon &#10;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186,727"/>
  <p:tag name="LATEXADDIN" val="\documentclass{article}&#10;\usepackage{amsmath}&#10;\usepackage{color}&#10;\pagestyle{empty}&#10;\begin{document}&#10;\color{white}{Synthèse de l'Ibuprofène: Molécule cible}&#10;&#10;&#10;&#10;\end{document}"/>
  <p:tag name="IGUANATEXSIZE" val="25"/>
  <p:tag name="IGUANATEXCURSOR" val="15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328,084"/>
  <p:tag name="LATEXADDIN" val="\documentclass{article}&#10;\usepackage{amsmath}&#10;\pagestyle{empty}&#10;\begin{document}&#10;&#10;Groupes caractéristiques &#10;&#10;&#10;\end{document}"/>
  <p:tag name="IGUANATEXSIZE" val="20"/>
  <p:tag name="IGUANATEXCURSOR" val="10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2443,195"/>
  <p:tag name="LATEXADDIN" val="\documentclass{article}&#10;\usepackage{amsmath}&#10;\usepackage{color}&#10;\pagestyle{empty}&#10;\begin{document}&#10;&#10;&#10;\color{red}{\underline{{Problématique}}: Quelles sont les stratégies de &#10;&#10;\end{document}"/>
  <p:tag name="IGUANATEXSIZE" val="20"/>
  <p:tag name="IGUANATEXCURSOR" val="14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473,9408"/>
  <p:tag name="LATEXADDIN" val="\documentclass{article}&#10;\usepackage{amsmath}&#10;\pagestyle{empty}&#10;\begin{document}&#10;&#10;identifiés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2125,984"/>
  <p:tag name="LATEXADDIN" val="\documentclass{article}&#10;\usepackage{amsmath}&#10;\usepackage{color}&#10;\pagestyle{empty}&#10;\begin{document}&#10;\color{white}{Banque de réaction et chimiosélectivité}&#10;&#10;&#10;&#10;\end{document}"/>
  <p:tag name="IGUANATEXSIZE" val="25"/>
  <p:tag name="IGUANATEXCURSOR" val="15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47,9565"/>
  <p:tag name="LATEXADDIN" val="\documentclass{article}&#10;\usepackage{amsmath}&#10;\pagestyle{empty}&#10;\begin{document}&#10;&#10;&#10;Amide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279,715"/>
  <p:tag name="LATEXADDIN" val="\documentclass{article}&#10;\usepackage{amsmath}&#10;\pagestyle{empty}&#10;\begin{document}&#10;&#10;&#10;Ester&#10;&#10;\end{document}"/>
  <p:tag name="IGUANATEXSIZE" val="20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365,954"/>
  <p:tag name="LATEXADDIN" val="\documentclass{article}&#10;\usepackage{amsmath}&#10;\pagestyle{empty}&#10;\begin{document}&#10;&#10;&#10;Paraaminophénol: composé polyfonctionnel&#10;&#10;\end{document}"/>
  <p:tag name="IGUANATEXSIZE" val="20"/>
  <p:tag name="IGUANATEXCURSOR" val="12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453,693"/>
  <p:tag name="LATEXADDIN" val="\documentclass{article}&#10;\usepackage{amsmath}&#10;\usepackage{color}&#10;\pagestyle{empty}&#10;\begin{document}&#10;\color{white}{Synthèse du Paracétamol: Chauffage à reflux}&#10;&#10;&#10;&#10;\end{document}"/>
  <p:tag name="IGUANATEXSIZE" val="25"/>
  <p:tag name="IGUANATEXCURSOR" val="13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630,296"/>
  <p:tag name="LATEXADDIN" val="\documentclass{article}&#10;\usepackage{amsmath}&#10;\pagestyle{empty}&#10;\begin{document}&#10;&#10;&#10;Montage de chauffage à reflux &#10;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561,305"/>
  <p:tag name="LATEXADDIN" val="\documentclass{article}&#10;\usepackage{amsmath}&#10;\usepackage{color}&#10;\pagestyle{empty}&#10;\begin{document}&#10;\color{white}{ Essorage du brut réactionnel}&#10;&#10;&#10;&#10;\end{document}"/>
  <p:tag name="IGUANATEXSIZE" val="25"/>
  <p:tag name="IGUANATEXCURSOR" val="123"/>
  <p:tag name="TRANSPARENCY" val="Vrai"/>
  <p:tag name="FILENAME" val=""/>
  <p:tag name="LATEXENGINEID" val="0"/>
  <p:tag name="TEMPFOLDER" val="c:\temp\"/>
  <p:tag name="LATEXFORMHEIGHT" val="307,8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95,3881"/>
  <p:tag name="LATEXADDIN" val="\documentclass{article}&#10;\usepackage{amsmath}&#10;\pagestyle{empty}&#10;\begin{document}&#10;&#10;Transmission($\%$)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211,474"/>
  <p:tag name="LATEXADDIN" val="\documentclass{article}&#10;\usepackage{amsmath}&#10;\usepackage{color}&#10;\pagestyle{empty}&#10;\begin{document}&#10;&#10;&#10;\textcolor{red}{synthèse pour obtenir la molécule cible ?&#10;}&#10;\end{document}"/>
  <p:tag name="IGUANATEXSIZE" val="20"/>
  <p:tag name="IGUANATEXCURSOR" val="16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245,594"/>
  <p:tag name="LATEXADDIN" val="\documentclass{article}&#10;\usepackage{amsmath}&#10;\pagestyle{empty}&#10;\begin{document}&#10;&#10;Nombre d'onde (cm$^{-1}$)&#10;&#10;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22,235"/>
  <p:tag name="LATEXADDIN" val="\documentclass{article}&#10;\usepackage{amsmath}&#10;\usepackage{color}&#10;\pagestyle{empty}&#10;\begin{document}&#10;\color{white}{Protection et déprotection de fonctions}&#10;&#10;&#10;&#10;\end{document}"/>
  <p:tag name="IGUANATEXSIZE" val="25"/>
  <p:tag name="IGUANATEXCURSOR" val="15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925,01"/>
  <p:tag name="LATEXADDIN" val="\documentclass{article}&#10;\usepackage{amsmath}&#10;\pagestyle{empty}&#10;\begin{document}&#10;&#10;&#10;Exemple de protection d'une fonction alcool d'une potentielle oxydation&#10;&#10;\end{document}"/>
  <p:tag name="IGUANATEXSIZE" val="20"/>
  <p:tag name="IGUANATEXCURSOR" val="15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563,9295"/>
  <p:tag name="LATEXADDIN" val="\documentclass{article}&#10;\usepackage{amsmath}&#10;\pagestyle{empty}&#10;\begin{document}&#10;&#10;Protection&#10;&#10;\end{document}"/>
  <p:tag name="IGUANATEXSIZE" val="16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698,9126"/>
  <p:tag name="LATEXADDIN" val="\documentclass{article}&#10;\usepackage{amsmath}&#10;\pagestyle{empty}&#10;\begin{document}&#10;&#10;Déprotection&#10;&#10;\end{document}"/>
  <p:tag name="IGUANATEXSIZE" val="16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565,4293"/>
  <p:tag name="LATEXADDIN" val="\documentclass{article}&#10;\usepackage{amsmath}&#10;\pagestyle{empty}&#10;\begin{document}&#10;&#10;Oxydation&#10;&#10;\end{document}"/>
  <p:tag name="IGUANATEXSIZE" val="16"/>
  <p:tag name="IGUANATEXCURSOR" val="9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999,625"/>
  <p:tag name="LATEXADDIN" val="\documentclass{article}&#10;\usepackage{amsmath}&#10;\pagestyle{empty}&#10;\begin{document}&#10;&#10;&#10;La réaction est effectuée sans affecter la fonction alcool&#10;&#10;\end{document}"/>
  <p:tag name="IGUANATEXSIZE" val="20"/>
  <p:tag name="IGUANATEXCURSOR" val="14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951,631"/>
  <p:tag name="LATEXADDIN" val="\documentclass{article}&#10;\usepackage{amsmath}&#10;\pagestyle{empty}&#10;\begin{document}&#10;&#10;&#10;3-hydroxybutanal&#10;&#10;\end{document}"/>
  <p:tag name="IGUANATEXSIZE" val="20"/>
  <p:tag name="IGUANATEXCURSOR" val="8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782,902"/>
  <p:tag name="LATEXADDIN" val="\documentclass{article}&#10;\usepackage{amsmath}&#10;\usepackage{color}&#10;\pagestyle{empty}&#10;\begin{document}&#10;\color{white}{Déplacement d'équilibre: utilisation du Dean Stark}&#10;&#10;&#10;&#10;\end{document}"/>
  <p:tag name="IGUANATEXSIZE" val="25"/>
  <p:tag name="IGUANATEXCURSOR" val="16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120,36"/>
  <p:tag name="LATEXADDIN" val="\documentclass{article}&#10;\usepackage{amsmath}&#10;\usepackage{color}&#10;\pagestyle{empty}&#10;\begin{document}&#10;&#10;\textcolor{red}{&#10;Appareil Dean-Stark}&#10;&#10;\end{document}"/>
  <p:tag name="IGUANATEXSIZE" val="20"/>
  <p:tag name="IGUANATEXCURSOR" val="13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3,4871"/>
  <p:tag name="LATEXADDIN" val="\documentclass{article}&#10;\usepackage{amsmath}&#10;\pagestyle{empty}&#10;\begin{document}&#10;&#10;&#10;??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972,6284"/>
  <p:tag name="LATEXADDIN" val="\documentclass{article}&#10;\usepackage{amsmath}&#10;\pagestyle{empty}&#10;\begin{document}&#10;&#10;&#10;Milieu réactionnel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00,6749"/>
  <p:tag name="LATEXADDIN" val="\documentclass{article}&#10;\usepackage{amsmath}&#10;\pagestyle{empty}&#10;\begin{document}&#10;&#10;&#10;Réfrigérant 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2666,667"/>
  <p:tag name="LATEXADDIN" val="\documentclass{article}&#10;\usepackage{amsmath}&#10;\pagestyle{empty}&#10;\begin{document}&#10;&#10;&#10;Elimination de l'eau par utilisation d'un appareil&#10;&#10;\end{document}"/>
  <p:tag name="IGUANATEXSIZE" val="20"/>
  <p:tag name="IGUANATEXCURSOR" val="13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778,4026"/>
  <p:tag name="LATEXADDIN" val="\documentclass{article}&#10;\usepackage{amsmath}&#10;\pagestyle{empty}&#10;\begin{document}&#10;&#10;&#10;de Dean Stark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1184,852"/>
  <p:tag name="LATEXADDIN" val="\documentclass{article}&#10;\usepackage{amsmath}&#10;\pagestyle{empty}&#10;\begin{document}&#10;&#10;&#10;&#10;Molécule commerciale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762,6547"/>
  <p:tag name="LATEXADDIN" val="\documentclass{article}&#10;\usepackage{amsmath}&#10;\pagestyle{empty}&#10;\begin{document}&#10;&#10;&#10;&#10;Molécule cible&#10;\end{document}"/>
  <p:tag name="IGUANATEXSIZE" val="2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10,9861"/>
  <p:tag name="LATEXADDIN" val="\documentclass{article}&#10;\usepackage{amsmath}&#10;\pagestyle{empty}&#10;\begin{document}&#10;&#10;$\rightarrow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&#10;\usepackage{amsmath}&#10;\pagestyle{empty}&#10;\begin{document}&#10;&#10;&#10;+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2157,48"/>
  <p:tag name="LATEXADDIN" val="\documentclass{article}&#10;\usepackage{amsmath}&#10;\usepackage{color}&#10;\pagestyle{empty}&#10;\begin{document}&#10;\color{white}{Rendement d'une synthèse multi-étapes}&#10;&#10;&#10;&#10;\end{document}"/>
  <p:tag name="IGUANATEXSIZE" val="25"/>
  <p:tag name="IGUANATEXCURSOR" val="15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858,643"/>
  <p:tag name="LATEXADDIN" val="\documentclass{article}&#10;\usepackage{amsmath}&#10;\usepackage{color}&#10;\pagestyle{empty}&#10;\begin{document}&#10;\color{white}{Synthèse de l'Ibuprofène: Procédé Boots en 6 étapes}&#10;&#10;&#10;&#10;\end{document}"/>
  <p:tag name="IGUANATEXSIZE" val="25"/>
  <p:tag name="IGUANATEXCURSOR" val="15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575,1781"/>
  <p:tag name="LATEXADDIN" val="\documentclass{article}&#10;\usepackage{amsmath}&#10;\pagestyle{empty}&#10;\begin{document}&#10;&#10;&#10;&#10;Ibuprofène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633,296"/>
  <p:tag name="LATEXADDIN" val="\documentclass{article}&#10;\usepackage{amsmath}&#10;\usepackage{color}&#10;\pagestyle{empty}&#10;\begin{document}&#10;\textcolor{green}{Atomes dans la molécule cible}&#10;&#10;&#10;&#10;\end{document}"/>
  <p:tag name="IGUANATEXSIZE" val="20"/>
  <p:tag name="IGUANATEXCURSOR" val="14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853,018"/>
  <p:tag name="LATEXADDIN" val="\documentclass{article}&#10;\usepackage{amsmath}&#10;\usepackage{color}&#10;\pagestyle{empty}&#10;\begin{document}&#10;\textcolor{red}{Atomes formant des sous-produits}&#10;&#10;&#10;&#10;\end{document}"/>
  <p:tag name="IGUANATEXSIZE" val="20"/>
  <p:tag name="IGUANATEXCURSOR" val="14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921,6348"/>
  <p:tag name="LATEXADDIN" val="\documentclass{article}&#10;\usepackage{amsmath}&#10;\pagestyle{empty}&#10;\begin{document}&#10;&#10;&#10;Rendement: 53$\%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816,648"/>
  <p:tag name="LATEXADDIN" val="\documentclass{article}&#10;\usepackage{amsmath}&#10;\usepackage{color}&#10;\pagestyle{empty}&#10;\begin{document}&#10;\color{white}{Synthèse de l'Ibuprofène: Procédé BHC en 3 étapes}&#10;&#10;&#10;&#10;\end{document}"/>
  <p:tag name="IGUANATEXSIZE" val="25"/>
  <p:tag name="IGUANATEXCURSOR" val="15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633,296"/>
  <p:tag name="LATEXADDIN" val="\documentclass{article}&#10;\usepackage{amsmath}&#10;\usepackage{color}&#10;\pagestyle{empty}&#10;\begin{document}&#10;\textcolor{green}{Atomes dans la molécule cible}&#10;&#10;&#10;&#10;\end{document}"/>
  <p:tag name="IGUANATEXSIZE" val="20"/>
  <p:tag name="IGUANATEXCURSOR" val="14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853,018"/>
  <p:tag name="LATEXADDIN" val="\documentclass{article}&#10;\usepackage{amsmath}&#10;\usepackage{color}&#10;\pagestyle{empty}&#10;\begin{document}&#10;\textcolor{red}{Atomes formant des sous-produits}&#10;&#10;&#10;&#10;\end{document}"/>
  <p:tag name="IGUANATEXSIZE" val="20"/>
  <p:tag name="IGUANATEXCURSOR" val="14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921,6348"/>
  <p:tag name="LATEXADDIN" val="\documentclass{article}&#10;\usepackage{amsmath}&#10;\pagestyle{empty}&#10;\begin{document}&#10;&#10;&#10;Rendement: 73$\%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531,309"/>
  <p:tag name="LATEXADDIN" val="\documentclass{article}&#10;\usepackage{amsmath}&#10;\usepackage{color}&#10;\pagestyle{empty}&#10;\begin{document}&#10;\color{white}{Comparaison des 2 procédés}&#10;&#10;&#10;&#10;\end{document}"/>
  <p:tag name="IGUANATEXSIZE" val="25"/>
  <p:tag name="IGUANATEXCURSOR" val="13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921,6348"/>
  <p:tag name="LATEXADDIN" val="\documentclass{article}&#10;\usepackage{amsmath}&#10;\pagestyle{empty}&#10;\begin{document}&#10;&#10;&#10;Rendement: 73$\%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921,6348"/>
  <p:tag name="LATEXADDIN" val="\documentclass{article}&#10;\usepackage{amsmath}&#10;\pagestyle{empty}&#10;\begin{document}&#10;&#10;&#10;Rendement: 53$\%$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858,643"/>
  <p:tag name="LATEXADDIN" val="\documentclass{article}&#10;\usepackage{amsmath}&#10;\usepackage{color}&#10;\pagestyle{empty}&#10;\begin{document}&#10;\color{white}{Synthèse de l'Ibuprofène: Procédé Boots en 6 étapes}&#10;&#10;&#10;&#10;\end{document}"/>
  <p:tag name="IGUANATEXSIZE" val="25"/>
  <p:tag name="IGUANATEXCURSOR" val="15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46,119"/>
  <p:tag name="LATEXADDIN" val="\documentclass{article}&#10;\usepackage{amsmath}&#10;\pagestyle{empty}&#10;\begin{document}&#10;&#10;&#10;Economie d'atomes&#10;&#10;\end{document}"/>
  <p:tag name="IGUANATEXSIZE" val="20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782,1522"/>
  <p:tag name="LATEXADDIN" val="\documentclass{article}&#10;\usepackage{amsmath}&#10;\pagestyle{empty}&#10;\begin{document}&#10;&#10;&#10;Procédé Boots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737,1579"/>
  <p:tag name="LATEXADDIN" val="\documentclass{article}&#10;\usepackage{amsmath}&#10;\pagestyle{empty}&#10;\begin{document}&#10;&#10;&#10;Procédé BHC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878,515"/>
  <p:tag name="LATEXADDIN" val="\documentclass{article}&#10;\usepackage{amsmath}&#10;\usepackage{color}&#10;\pagestyle{empty}&#10;\begin{document}&#10;\color{white}{Les 12 principes de la chimie verte}&#10;&#10;&#10;&#10;\end{document}"/>
  <p:tag name="IGUANATEXSIZE" val="25"/>
  <p:tag name="IGUANATEXCURSOR" val="14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247</Words>
  <Application>Microsoft Office PowerPoint</Application>
  <PresentationFormat>Affichage à l'écran (4:3)</PresentationFormat>
  <Paragraphs>77</Paragraphs>
  <Slides>35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Thème Office</vt:lpstr>
      <vt:lpstr>ChemSketch</vt:lpstr>
      <vt:lpstr>LC 13: Stratégie de synthèse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peyrot</dc:creator>
  <cp:lastModifiedBy>Armel JOUAN-POURCHET</cp:lastModifiedBy>
  <cp:revision>38</cp:revision>
  <dcterms:created xsi:type="dcterms:W3CDTF">2021-03-30T06:33:10Z</dcterms:created>
  <dcterms:modified xsi:type="dcterms:W3CDTF">2021-04-23T14:48:53Z</dcterms:modified>
</cp:coreProperties>
</file>