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5" r:id="rId4"/>
    <p:sldId id="296" r:id="rId5"/>
    <p:sldId id="260" r:id="rId6"/>
    <p:sldId id="292" r:id="rId7"/>
    <p:sldId id="257" r:id="rId8"/>
    <p:sldId id="271" r:id="rId9"/>
    <p:sldId id="286" r:id="rId10"/>
    <p:sldId id="288" r:id="rId11"/>
    <p:sldId id="259" r:id="rId12"/>
    <p:sldId id="269" r:id="rId13"/>
    <p:sldId id="293" r:id="rId14"/>
    <p:sldId id="287" r:id="rId15"/>
    <p:sldId id="294" r:id="rId16"/>
    <p:sldId id="289" r:id="rId17"/>
    <p:sldId id="266" r:id="rId18"/>
    <p:sldId id="267" r:id="rId19"/>
    <p:sldId id="268" r:id="rId20"/>
    <p:sldId id="297" r:id="rId21"/>
  </p:sldIdLst>
  <p:sldSz cx="10083800" cy="7556500"/>
  <p:notesSz cx="100838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084" y="-3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75AE49-8340-4CE0-B8FA-67E8337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190" y="7027545"/>
            <a:ext cx="2319274" cy="276999"/>
          </a:xfrm>
        </p:spPr>
        <p:txBody>
          <a:bodyPr/>
          <a:lstStyle/>
          <a:p>
            <a:fld id="{3204EC9B-6E28-4B37-9800-E029CABAE71F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638F3C-17A4-444E-8F95-6248EB67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8492" y="7027545"/>
            <a:ext cx="3226816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402B4A-95DE-46F1-91F0-3DA42919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0336" y="7027545"/>
            <a:ext cx="2319274" cy="276999"/>
          </a:xfrm>
        </p:spPr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260336" y="7027545"/>
            <a:ext cx="2319274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1417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4779" y="867410"/>
            <a:ext cx="1765300" cy="85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559" y="2231389"/>
            <a:ext cx="8996680" cy="297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ti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32" y="273050"/>
            <a:ext cx="901827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LC</a:t>
            </a:r>
            <a:r>
              <a:rPr sz="4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4400" b="1" spc="-5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r>
              <a:rPr sz="4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4400" b="1" spc="-5" dirty="0">
                <a:solidFill>
                  <a:srgbClr val="C00000"/>
                </a:solidFill>
                <a:latin typeface="Arial"/>
                <a:cs typeface="Arial"/>
              </a:rPr>
              <a:t>Caractérisation par spectroscopie en synthèse organique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290" y="2848609"/>
            <a:ext cx="8987155" cy="3913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chemeClr val="tx2"/>
                </a:solidFill>
                <a:latin typeface="Arial"/>
                <a:cs typeface="Arial"/>
              </a:rPr>
              <a:t>Niveau</a:t>
            </a:r>
            <a:r>
              <a:rPr sz="3200" b="1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32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3200" spc="-5" dirty="0">
                <a:latin typeface="Arial MT"/>
                <a:cs typeface="Arial MT"/>
              </a:rPr>
              <a:t>Lycée</a:t>
            </a:r>
            <a:endParaRPr sz="32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3150" dirty="0">
              <a:latin typeface="Arial MT"/>
              <a:cs typeface="Arial MT"/>
            </a:endParaRPr>
          </a:p>
          <a:p>
            <a:pPr marL="12700" marR="5080" algn="just">
              <a:lnSpc>
                <a:spcPts val="3570"/>
              </a:lnSpc>
              <a:tabLst>
                <a:tab pos="2813685" algn="l"/>
              </a:tabLst>
            </a:pPr>
            <a:r>
              <a:rPr sz="3200" b="1" spc="-5" dirty="0" err="1">
                <a:solidFill>
                  <a:schemeClr val="tx2"/>
                </a:solidFill>
                <a:latin typeface="Arial"/>
                <a:cs typeface="Arial"/>
              </a:rPr>
              <a:t>Pré</a:t>
            </a:r>
            <a:r>
              <a:rPr lang="fr-FR" sz="3200" b="1" spc="-1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3200" b="1" spc="-5" dirty="0" err="1">
                <a:solidFill>
                  <a:schemeClr val="tx2"/>
                </a:solidFill>
                <a:latin typeface="Arial"/>
                <a:cs typeface="Arial"/>
              </a:rPr>
              <a:t>equis</a:t>
            </a:r>
            <a:r>
              <a:rPr sz="32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endParaRPr lang="fr-FR" sz="3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852915" marR="9221" indent="-829864" algn="just">
              <a:buFont typeface="Arial" panose="020B0604020202020204" pitchFamily="34" charset="0"/>
              <a:buChar char="•"/>
              <a:tabLst>
                <a:tab pos="5107120" algn="l"/>
              </a:tabLst>
            </a:pPr>
            <a:r>
              <a:rPr lang="fr-FR" sz="3200" dirty="0">
                <a:latin typeface="Arial MT"/>
                <a:cs typeface="Arial MT"/>
              </a:rPr>
              <a:t>Spectroscopie infrarouge</a:t>
            </a:r>
          </a:p>
          <a:p>
            <a:pPr marL="852915" marR="9221" indent="-829864" algn="just">
              <a:buFont typeface="Arial" panose="020B0604020202020204" pitchFamily="34" charset="0"/>
              <a:buChar char="•"/>
              <a:tabLst>
                <a:tab pos="5107120" algn="l"/>
              </a:tabLst>
            </a:pPr>
            <a:r>
              <a:rPr lang="fr-FR" sz="3200" dirty="0">
                <a:latin typeface="Arial MT"/>
                <a:cs typeface="Arial MT"/>
              </a:rPr>
              <a:t>Schéma de Lewis</a:t>
            </a:r>
          </a:p>
          <a:p>
            <a:pPr marL="852915" marR="9221" indent="-829864" algn="just">
              <a:buFont typeface="Arial" panose="020B0604020202020204" pitchFamily="34" charset="0"/>
              <a:buChar char="•"/>
              <a:tabLst>
                <a:tab pos="5107120" algn="l"/>
              </a:tabLst>
            </a:pPr>
            <a:r>
              <a:rPr lang="fr-FR" sz="3200" dirty="0">
                <a:latin typeface="Arial MT"/>
                <a:cs typeface="Arial MT"/>
              </a:rPr>
              <a:t>Equation bilan</a:t>
            </a:r>
          </a:p>
          <a:p>
            <a:pPr marL="852915" marR="9221" indent="-829864" algn="just">
              <a:buFont typeface="Arial" panose="020B0604020202020204" pitchFamily="34" charset="0"/>
              <a:buChar char="•"/>
              <a:tabLst>
                <a:tab pos="5107120" algn="l"/>
              </a:tabLst>
            </a:pPr>
            <a:r>
              <a:rPr lang="fr-FR" sz="3200" dirty="0">
                <a:latin typeface="Arial MT"/>
                <a:cs typeface="Arial MT"/>
              </a:rPr>
              <a:t>Groupes caractéristiques et nomenclature</a:t>
            </a:r>
          </a:p>
          <a:p>
            <a:pPr marL="852915" marR="9221" indent="-829864" algn="just">
              <a:buFont typeface="Arial" panose="020B0604020202020204" pitchFamily="34" charset="0"/>
              <a:buChar char="•"/>
              <a:tabLst>
                <a:tab pos="5107120" algn="l"/>
              </a:tabLst>
            </a:pPr>
            <a:r>
              <a:rPr lang="fr-FR" sz="3200" dirty="0">
                <a:latin typeface="Arial MT"/>
                <a:cs typeface="Arial MT"/>
              </a:rPr>
              <a:t>Principe de l’extraction liquide-liquide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0746F34-5F25-4C06-864A-D8865370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" y="2272195"/>
            <a:ext cx="6334125" cy="3638550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F28537D9-3312-424C-89F6-03531ECF2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6261100" y="2302086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A84F63-675C-4815-A083-827808188924}"/>
              </a:ext>
            </a:extLst>
          </p:cNvPr>
          <p:cNvSpPr/>
          <p:nvPr/>
        </p:nvSpPr>
        <p:spPr>
          <a:xfrm>
            <a:off x="6333108" y="3598230"/>
            <a:ext cx="3672408" cy="360040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E91FD-D175-4D90-A4CF-F4C19614E305}"/>
              </a:ext>
            </a:extLst>
          </p:cNvPr>
          <p:cNvSpPr/>
          <p:nvPr/>
        </p:nvSpPr>
        <p:spPr>
          <a:xfrm>
            <a:off x="6333108" y="5110398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473A670-4E70-4CB3-8321-8C2B008CBF51}"/>
              </a:ext>
            </a:extLst>
          </p:cNvPr>
          <p:cNvSpPr txBox="1">
            <a:spLocks/>
          </p:cNvSpPr>
          <p:nvPr/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>
                <a:solidFill>
                  <a:schemeClr val="tx2"/>
                </a:solidFill>
                <a:latin typeface="Arial"/>
                <a:cs typeface="Arial"/>
              </a:rPr>
              <a:t>Spectre infrarouge de l’acide éthanoïque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11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91DC16-0A3E-46C8-A77F-59E6D1A5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62" y="1880160"/>
            <a:ext cx="3819525" cy="32670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infrarouge de l’alcool </a:t>
            </a:r>
            <a:r>
              <a:rPr lang="fr-FR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isomaylique</a:t>
            </a:r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48548-9D4F-4B2C-BF49-7253FBA81E74}"/>
              </a:ext>
            </a:extLst>
          </p:cNvPr>
          <p:cNvSpPr/>
          <p:nvPr/>
        </p:nvSpPr>
        <p:spPr>
          <a:xfrm>
            <a:off x="6169790" y="3513698"/>
            <a:ext cx="3672408" cy="685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6129C-054E-48AA-8A30-10FFAF656407}"/>
              </a:ext>
            </a:extLst>
          </p:cNvPr>
          <p:cNvSpPr/>
          <p:nvPr/>
        </p:nvSpPr>
        <p:spPr>
          <a:xfrm>
            <a:off x="6169790" y="2757560"/>
            <a:ext cx="3672408" cy="41364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388529-882F-4F4C-BC31-E8C21461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" y="1952948"/>
            <a:ext cx="5895975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B8C2CD-D1E8-4408-954A-2E598038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10" y="1985536"/>
            <a:ext cx="3819525" cy="3267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ACD14C-1BC0-4147-ACA4-071BA60E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1" y="2090062"/>
            <a:ext cx="6411349" cy="34277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B0E963-0BCA-4EB6-BF22-FE13CC8A4FCC}"/>
              </a:ext>
            </a:extLst>
          </p:cNvPr>
          <p:cNvSpPr/>
          <p:nvPr/>
        </p:nvSpPr>
        <p:spPr>
          <a:xfrm>
            <a:off x="6408268" y="4771202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C87FF-857B-4EAF-896E-ACF721A5AACF}"/>
              </a:ext>
            </a:extLst>
          </p:cNvPr>
          <p:cNvSpPr/>
          <p:nvPr/>
        </p:nvSpPr>
        <p:spPr>
          <a:xfrm>
            <a:off x="6794500" y="4902921"/>
            <a:ext cx="1752600" cy="17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3B576-7060-4163-A3BD-E9A0690BFE39}"/>
              </a:ext>
            </a:extLst>
          </p:cNvPr>
          <p:cNvSpPr/>
          <p:nvPr/>
        </p:nvSpPr>
        <p:spPr>
          <a:xfrm>
            <a:off x="6408268" y="3619074"/>
            <a:ext cx="367240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68AAF-C3C0-4786-9D48-E84DCE07ABAB}"/>
              </a:ext>
            </a:extLst>
          </p:cNvPr>
          <p:cNvSpPr/>
          <p:nvPr/>
        </p:nvSpPr>
        <p:spPr>
          <a:xfrm>
            <a:off x="6390398" y="3194374"/>
            <a:ext cx="3672408" cy="432048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8323577-AA75-4B82-ACF4-9F92E4C7D6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infrarouge du brut réactionnel</a:t>
            </a:r>
          </a:p>
        </p:txBody>
      </p:sp>
    </p:spTree>
    <p:extLst>
      <p:ext uri="{BB962C8B-B14F-4D97-AF65-F5344CB8AC3E}">
        <p14:creationId xmlns:p14="http://schemas.microsoft.com/office/powerpoint/2010/main" val="201205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38652F51-CE6F-4339-B710-D6FDA1DE6616}"/>
              </a:ext>
            </a:extLst>
          </p:cNvPr>
          <p:cNvSpPr txBox="1">
            <a:spLocks/>
          </p:cNvSpPr>
          <p:nvPr/>
        </p:nvSpPr>
        <p:spPr>
          <a:xfrm>
            <a:off x="926178" y="93347"/>
            <a:ext cx="84693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kern="0" dirty="0">
                <a:solidFill>
                  <a:schemeClr val="tx2"/>
                </a:solidFill>
                <a:latin typeface="+mn-lt"/>
              </a:rPr>
              <a:t>Extraction liquide-liquide</a:t>
            </a:r>
            <a:endParaRPr lang="fr-FR" sz="8800" b="1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EE2854-B60F-4160-8030-6AE4AC2F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71" y="806278"/>
            <a:ext cx="8234268" cy="53340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3BADE8F-18D6-4191-8C20-9E8F1F865A48}"/>
              </a:ext>
            </a:extLst>
          </p:cNvPr>
          <p:cNvSpPr txBox="1"/>
          <p:nvPr/>
        </p:nvSpPr>
        <p:spPr>
          <a:xfrm>
            <a:off x="837271" y="6488612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On extrait l’ester avec 3 x 10 </a:t>
            </a:r>
            <a:r>
              <a:rPr lang="fr-FR" sz="2800" b="1" dirty="0" err="1"/>
              <a:t>mL</a:t>
            </a:r>
            <a:r>
              <a:rPr lang="fr-FR" sz="2800" b="1" dirty="0"/>
              <a:t> de </a:t>
            </a:r>
            <a:r>
              <a:rPr lang="fr-FR" sz="2800" b="1" dirty="0" err="1"/>
              <a:t>diéthyléther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32114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19B3AA92-5BA8-B442-B5F9-0BBA4B23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500" y="1818393"/>
            <a:ext cx="2696716" cy="40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6F2CD15E-FD05-CE46-BEF1-D4FC8F83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8475" y="2087136"/>
            <a:ext cx="2161029" cy="37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5">
            <a:extLst>
              <a:ext uri="{FF2B5EF4-FFF2-40B4-BE49-F238E27FC236}">
                <a16:creationId xmlns:a16="http://schemas.microsoft.com/office/drawing/2014/main" id="{D3C0111F-A565-6041-93D1-EF6ADE89975C}"/>
              </a:ext>
            </a:extLst>
          </p:cNvPr>
          <p:cNvSpPr/>
          <p:nvPr/>
        </p:nvSpPr>
        <p:spPr>
          <a:xfrm>
            <a:off x="4057898" y="3941605"/>
            <a:ext cx="1102938" cy="5224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12BA6B8-D0FC-AF4A-8850-CABF32E0FA30}"/>
              </a:ext>
            </a:extLst>
          </p:cNvPr>
          <p:cNvCxnSpPr>
            <a:cxnSpLocks/>
          </p:cNvCxnSpPr>
          <p:nvPr/>
        </p:nvCxnSpPr>
        <p:spPr>
          <a:xfrm flipH="1">
            <a:off x="2351174" y="2072423"/>
            <a:ext cx="632877" cy="247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A0F5FF7-9BE7-4546-9808-A89BF87817EB}"/>
              </a:ext>
            </a:extLst>
          </p:cNvPr>
          <p:cNvSpPr txBox="1"/>
          <p:nvPr/>
        </p:nvSpPr>
        <p:spPr>
          <a:xfrm>
            <a:off x="2927972" y="1492250"/>
            <a:ext cx="2672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Solution d’hydrogénocarbonate de sodium saturé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7D8AEA8-856C-4B4C-B14D-4A72F1C0A615}"/>
              </a:ext>
            </a:extLst>
          </p:cNvPr>
          <p:cNvCxnSpPr>
            <a:cxnSpLocks/>
          </p:cNvCxnSpPr>
          <p:nvPr/>
        </p:nvCxnSpPr>
        <p:spPr>
          <a:xfrm flipH="1" flipV="1">
            <a:off x="1651098" y="3783739"/>
            <a:ext cx="536010" cy="6551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C9A5E53-F7AE-A041-A470-A2611CC0A0C4}"/>
              </a:ext>
            </a:extLst>
          </p:cNvPr>
          <p:cNvSpPr/>
          <p:nvPr/>
        </p:nvSpPr>
        <p:spPr>
          <a:xfrm>
            <a:off x="2160225" y="4426797"/>
            <a:ext cx="192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Mélange ester de poire + acide éthanoïque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31CB3AC-C9BF-5344-B996-E4F08B11BEFA}"/>
              </a:ext>
            </a:extLst>
          </p:cNvPr>
          <p:cNvSpPr txBox="1"/>
          <p:nvPr/>
        </p:nvSpPr>
        <p:spPr>
          <a:xfrm>
            <a:off x="3676448" y="3345533"/>
            <a:ext cx="192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Après agitation et décantation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8D2A169-FFAB-A740-B92D-C39020322B98}"/>
              </a:ext>
            </a:extLst>
          </p:cNvPr>
          <p:cNvCxnSpPr>
            <a:cxnSpLocks/>
          </p:cNvCxnSpPr>
          <p:nvPr/>
        </p:nvCxnSpPr>
        <p:spPr>
          <a:xfrm flipH="1">
            <a:off x="7604614" y="3472073"/>
            <a:ext cx="702614" cy="100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8ECC4ED-2267-994A-9DA7-C411A97E6664}"/>
              </a:ext>
            </a:extLst>
          </p:cNvPr>
          <p:cNvSpPr/>
          <p:nvPr/>
        </p:nvSpPr>
        <p:spPr>
          <a:xfrm>
            <a:off x="8229382" y="2861371"/>
            <a:ext cx="169546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Phase organique </a:t>
            </a:r>
            <a:r>
              <a:rPr lang="fr-FR" sz="2000" dirty="0"/>
              <a:t>lavée : ester + </a:t>
            </a:r>
            <a:r>
              <a:rPr lang="fr-FR" sz="2000" dirty="0" err="1"/>
              <a:t>diéthyléther</a:t>
            </a:r>
            <a:r>
              <a:rPr lang="fr-FR" sz="2000" dirty="0"/>
              <a:t>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DC38178-D0D0-0148-8AE2-74021D7C9FC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7516839" y="5442460"/>
            <a:ext cx="488873" cy="9040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A4D98C1-63F4-194B-9C2B-9E8685F57818}"/>
              </a:ext>
            </a:extLst>
          </p:cNvPr>
          <p:cNvSpPr/>
          <p:nvPr/>
        </p:nvSpPr>
        <p:spPr>
          <a:xfrm>
            <a:off x="6037477" y="6346513"/>
            <a:ext cx="393647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Phase aqueuse :</a:t>
            </a:r>
            <a:r>
              <a:rPr lang="fr-FR" sz="2000" dirty="0"/>
              <a:t> ions hydrogénocarbonate et éthanoate, dioxyde de carbone dissous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8652F51-CE6F-4339-B710-D6FDA1DE6616}"/>
              </a:ext>
            </a:extLst>
          </p:cNvPr>
          <p:cNvSpPr txBox="1">
            <a:spLocks/>
          </p:cNvSpPr>
          <p:nvPr/>
        </p:nvSpPr>
        <p:spPr>
          <a:xfrm>
            <a:off x="926178" y="93347"/>
            <a:ext cx="84693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kern="0" dirty="0">
                <a:solidFill>
                  <a:schemeClr val="tx2"/>
                </a:solidFill>
                <a:latin typeface="+mn-lt"/>
              </a:rPr>
              <a:t>Lavage de la phase organique</a:t>
            </a:r>
            <a:endParaRPr lang="fr-FR" sz="8800" b="1" kern="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7" name="Tableau 5">
            <a:extLst>
              <a:ext uri="{FF2B5EF4-FFF2-40B4-BE49-F238E27FC236}">
                <a16:creationId xmlns:a16="http://schemas.microsoft.com/office/drawing/2014/main" id="{0345FB31-2B5E-481B-9835-5CF58A7C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31648"/>
              </p:ext>
            </p:extLst>
          </p:nvPr>
        </p:nvGraphicFramePr>
        <p:xfrm>
          <a:off x="165861" y="6010307"/>
          <a:ext cx="56363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06">
                  <a:extLst>
                    <a:ext uri="{9D8B030D-6E8A-4147-A177-3AD203B41FA5}">
                      <a16:colId xmlns:a16="http://schemas.microsoft.com/office/drawing/2014/main" val="1236538581"/>
                    </a:ext>
                  </a:extLst>
                </a:gridCol>
                <a:gridCol w="1439599">
                  <a:extLst>
                    <a:ext uri="{9D8B030D-6E8A-4147-A177-3AD203B41FA5}">
                      <a16:colId xmlns:a16="http://schemas.microsoft.com/office/drawing/2014/main" val="563120496"/>
                    </a:ext>
                  </a:extLst>
                </a:gridCol>
                <a:gridCol w="1594775">
                  <a:extLst>
                    <a:ext uri="{9D8B030D-6E8A-4147-A177-3AD203B41FA5}">
                      <a16:colId xmlns:a16="http://schemas.microsoft.com/office/drawing/2014/main" val="2587413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diéthyléther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Peu 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6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Ions éthanoate,</a:t>
                      </a:r>
                    </a:p>
                    <a:p>
                      <a:pPr algn="ctr"/>
                      <a:r>
                        <a:rPr lang="fr-FR" dirty="0"/>
                        <a:t>Hydrogénocarbonate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Peu soluble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9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38652F51-CE6F-4339-B710-D6FDA1DE6616}"/>
              </a:ext>
            </a:extLst>
          </p:cNvPr>
          <p:cNvSpPr txBox="1">
            <a:spLocks/>
          </p:cNvSpPr>
          <p:nvPr/>
        </p:nvSpPr>
        <p:spPr>
          <a:xfrm>
            <a:off x="1003300" y="425450"/>
            <a:ext cx="84693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kern="0" dirty="0">
                <a:solidFill>
                  <a:schemeClr val="tx2"/>
                </a:solidFill>
                <a:latin typeface="+mn-lt"/>
              </a:rPr>
              <a:t>Obtention de l’ester isolé</a:t>
            </a:r>
            <a:endParaRPr lang="fr-FR" sz="8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3BADE8F-18D6-4191-8C20-9E8F1F865A48}"/>
              </a:ext>
            </a:extLst>
          </p:cNvPr>
          <p:cNvSpPr txBox="1"/>
          <p:nvPr/>
        </p:nvSpPr>
        <p:spPr>
          <a:xfrm>
            <a:off x="636831" y="2711450"/>
            <a:ext cx="872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/>
              <a:t>Une fois la phase organique lavée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600" dirty="0"/>
              <a:t>On la </a:t>
            </a:r>
            <a:r>
              <a:rPr lang="fr-FR" sz="3600" b="1" dirty="0"/>
              <a:t>sèche</a:t>
            </a:r>
            <a:r>
              <a:rPr lang="fr-FR" sz="3600" dirty="0"/>
              <a:t> avec du </a:t>
            </a:r>
            <a:r>
              <a:rPr lang="fr-FR" sz="3600" b="1" dirty="0"/>
              <a:t>MgSO</a:t>
            </a:r>
            <a:r>
              <a:rPr lang="fr-FR" sz="3600" b="1" baseline="-25000" dirty="0"/>
              <a:t>4</a:t>
            </a:r>
            <a:r>
              <a:rPr lang="fr-FR" sz="3600" b="1" dirty="0"/>
              <a:t> anhydre </a:t>
            </a:r>
            <a:r>
              <a:rPr lang="fr-FR" sz="3600" dirty="0"/>
              <a:t>pour éliminer les dernières traces d’eau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600" dirty="0"/>
              <a:t>On </a:t>
            </a:r>
            <a:r>
              <a:rPr lang="fr-FR" sz="3600" b="1" dirty="0"/>
              <a:t>évapore le </a:t>
            </a:r>
            <a:r>
              <a:rPr lang="fr-FR" sz="3600" b="1" dirty="0" err="1"/>
              <a:t>diéthyléther</a:t>
            </a:r>
            <a:r>
              <a:rPr lang="fr-FR" sz="3600" b="1" dirty="0"/>
              <a:t> </a:t>
            </a:r>
            <a:r>
              <a:rPr lang="fr-FR" sz="3600" dirty="0"/>
              <a:t>à </a:t>
            </a:r>
            <a:r>
              <a:rPr lang="fr-FR" sz="3600" b="1" dirty="0"/>
              <a:t>l’évaporateur rotatif.</a:t>
            </a:r>
          </a:p>
        </p:txBody>
      </p:sp>
    </p:spTree>
    <p:extLst>
      <p:ext uri="{BB962C8B-B14F-4D97-AF65-F5344CB8AC3E}">
        <p14:creationId xmlns:p14="http://schemas.microsoft.com/office/powerpoint/2010/main" val="92369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302DEA5-9112-4FF4-9BE2-0CC2586B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99" y="2048296"/>
            <a:ext cx="3819525" cy="32670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52" y="287688"/>
            <a:ext cx="974283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infrarouge de l’ester de poire isolé</a:t>
            </a:r>
            <a:endParaRPr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C8525D-29F5-4B05-9149-CA0F0686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1" y="1809533"/>
            <a:ext cx="6096000" cy="42547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596D18-8224-4A22-A4FE-C968C52205FA}"/>
              </a:ext>
            </a:extLst>
          </p:cNvPr>
          <p:cNvSpPr/>
          <p:nvPr/>
        </p:nvSpPr>
        <p:spPr>
          <a:xfrm>
            <a:off x="6332759" y="4833962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BF1CB-B71F-42B3-812F-E5D800C82B69}"/>
              </a:ext>
            </a:extLst>
          </p:cNvPr>
          <p:cNvSpPr/>
          <p:nvPr/>
        </p:nvSpPr>
        <p:spPr>
          <a:xfrm>
            <a:off x="6332759" y="3681834"/>
            <a:ext cx="367240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13974B-63C1-41B8-B152-1EC63AC79B10}"/>
              </a:ext>
            </a:extLst>
          </p:cNvPr>
          <p:cNvSpPr txBox="1"/>
          <p:nvPr/>
        </p:nvSpPr>
        <p:spPr>
          <a:xfrm>
            <a:off x="837271" y="6488612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Il </a:t>
            </a:r>
            <a:r>
              <a:rPr lang="fr-FR" sz="2800" b="1"/>
              <a:t>y a disparition </a:t>
            </a:r>
            <a:r>
              <a:rPr lang="fr-FR" sz="2800" b="1" dirty="0"/>
              <a:t>de la bande correspondant à la liaison O-H : on a bien isolé un ester.</a:t>
            </a:r>
          </a:p>
        </p:txBody>
      </p:sp>
    </p:spTree>
    <p:extLst>
      <p:ext uri="{BB962C8B-B14F-4D97-AF65-F5344CB8AC3E}">
        <p14:creationId xmlns:p14="http://schemas.microsoft.com/office/powerpoint/2010/main" val="366418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Capture d’écran 2021-01-27 à 20.50.34.png" descr="Capture d’écran 2021-01-27 à 20.50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4" y="2168811"/>
            <a:ext cx="9731374" cy="288916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Illustration de la résonance magnétique nucléaire (ici sur la molécule d’éthane)"/>
          <p:cNvSpPr txBox="1"/>
          <p:nvPr/>
        </p:nvSpPr>
        <p:spPr>
          <a:xfrm>
            <a:off x="2323374" y="5149850"/>
            <a:ext cx="5425592" cy="781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008" tIns="21008" rIns="21008" bIns="21008" anchor="ctr">
            <a:spAutoFit/>
          </a:bodyPr>
          <a:lstStyle>
            <a:lvl1pPr>
              <a:defRPr sz="2900"/>
            </a:lvl1pPr>
          </a:lstStyle>
          <a:p>
            <a:pPr algn="ctr"/>
            <a:r>
              <a:rPr sz="2400" b="1"/>
              <a:t>Illustration de la résonance magnétique nucléaire (ici sur la molécule d’éthane)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D7B8047-B65E-47B9-9F9B-46FCB14BAB1E}"/>
              </a:ext>
            </a:extLst>
          </p:cNvPr>
          <p:cNvSpPr txBox="1">
            <a:spLocks/>
          </p:cNvSpPr>
          <p:nvPr/>
        </p:nvSpPr>
        <p:spPr>
          <a:xfrm>
            <a:off x="164752" y="287688"/>
            <a:ext cx="97428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 de la RMN</a:t>
            </a:r>
            <a:endParaRPr lang="fr-FR" sz="4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eux protons équivalents partagent le même environnement chimique. Exemple : deux atomes d’hydrogènes liés au même atome de carbone, deux groupes de protons dont les dispositions sont symétriques…"/>
          <p:cNvSpPr txBox="1"/>
          <p:nvPr/>
        </p:nvSpPr>
        <p:spPr>
          <a:xfrm>
            <a:off x="164752" y="2156971"/>
            <a:ext cx="9742836" cy="2612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008" tIns="21008" rIns="21008" bIns="21008" anchor="ctr">
            <a:spAutoFit/>
          </a:bodyPr>
          <a:lstStyle/>
          <a:p>
            <a:pPr marL="236315" indent="-236315" algn="just">
              <a:lnSpc>
                <a:spcPct val="90000"/>
              </a:lnSpc>
              <a:spcBef>
                <a:spcPts val="1861"/>
              </a:spcBef>
              <a:buSzPct val="123000"/>
              <a:buChar char="-"/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Deux </a:t>
            </a:r>
            <a:r>
              <a:rPr sz="2800" dirty="0"/>
              <a:t>protons </a:t>
            </a:r>
            <a:r>
              <a:rPr sz="2800" dirty="0" err="1"/>
              <a:t>équivalents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partagent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le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même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environnement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chimique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. </a:t>
            </a:r>
            <a:r>
              <a:rPr sz="2800" i="1" u="sng" dirty="0" err="1">
                <a:solidFill>
                  <a:srgbClr val="000000"/>
                </a:solidFill>
              </a:rPr>
              <a:t>Exemple</a:t>
            </a:r>
            <a:r>
              <a:rPr sz="2800" dirty="0">
                <a:solidFill>
                  <a:srgbClr val="000000"/>
                </a:solidFill>
              </a:rPr>
              <a:t> : deux </a:t>
            </a:r>
            <a:r>
              <a:rPr sz="2800" dirty="0" err="1">
                <a:solidFill>
                  <a:srgbClr val="000000"/>
                </a:solidFill>
              </a:rPr>
              <a:t>atomes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d’hydrogènes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liés</a:t>
            </a:r>
            <a:r>
              <a:rPr sz="2800" dirty="0">
                <a:solidFill>
                  <a:srgbClr val="000000"/>
                </a:solidFill>
              </a:rPr>
              <a:t> au </a:t>
            </a:r>
            <a:r>
              <a:rPr sz="2800" dirty="0" err="1">
                <a:solidFill>
                  <a:srgbClr val="000000"/>
                </a:solidFill>
              </a:rPr>
              <a:t>même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atome</a:t>
            </a:r>
            <a:r>
              <a:rPr sz="2800" dirty="0">
                <a:solidFill>
                  <a:srgbClr val="000000"/>
                </a:solidFill>
              </a:rPr>
              <a:t> de </a:t>
            </a:r>
            <a:r>
              <a:rPr sz="2800" dirty="0" err="1">
                <a:solidFill>
                  <a:srgbClr val="000000"/>
                </a:solidFill>
              </a:rPr>
              <a:t>carbone</a:t>
            </a:r>
            <a:r>
              <a:rPr sz="2800" dirty="0">
                <a:solidFill>
                  <a:srgbClr val="000000"/>
                </a:solidFill>
              </a:rPr>
              <a:t>, deux </a:t>
            </a:r>
            <a:r>
              <a:rPr sz="2800" dirty="0" err="1">
                <a:solidFill>
                  <a:srgbClr val="000000"/>
                </a:solidFill>
              </a:rPr>
              <a:t>groupes</a:t>
            </a:r>
            <a:r>
              <a:rPr sz="2800" dirty="0">
                <a:solidFill>
                  <a:srgbClr val="000000"/>
                </a:solidFill>
              </a:rPr>
              <a:t> de protons </a:t>
            </a:r>
            <a:r>
              <a:rPr sz="2800" dirty="0" err="1">
                <a:solidFill>
                  <a:srgbClr val="000000"/>
                </a:solidFill>
              </a:rPr>
              <a:t>dont</a:t>
            </a:r>
            <a:r>
              <a:rPr sz="2800" dirty="0">
                <a:solidFill>
                  <a:srgbClr val="000000"/>
                </a:solidFill>
              </a:rPr>
              <a:t> les dispositions </a:t>
            </a:r>
            <a:r>
              <a:rPr sz="2800" dirty="0" err="1">
                <a:solidFill>
                  <a:srgbClr val="000000"/>
                </a:solidFill>
              </a:rPr>
              <a:t>sont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symétriques</a:t>
            </a:r>
            <a:endParaRPr sz="2800" dirty="0">
              <a:solidFill>
                <a:schemeClr val="accent1">
                  <a:lumOff val="-13575"/>
                </a:schemeClr>
              </a:solidFill>
            </a:endParaRPr>
          </a:p>
          <a:p>
            <a:pPr marL="236315" indent="-236315" algn="just">
              <a:lnSpc>
                <a:spcPct val="90000"/>
              </a:lnSpc>
              <a:spcBef>
                <a:spcPts val="1861"/>
              </a:spcBef>
              <a:buSzPct val="123000"/>
              <a:buChar char="-"/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Deux </a:t>
            </a:r>
            <a:r>
              <a:rPr sz="2800" dirty="0"/>
              <a:t>protons </a:t>
            </a:r>
            <a:r>
              <a:rPr sz="2800" dirty="0" err="1"/>
              <a:t>voisins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sont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liés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à deux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carbones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partageant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eux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mêmes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une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liaison </a:t>
            </a:r>
            <a:r>
              <a:rPr sz="2800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covalente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. </a:t>
            </a:r>
            <a:r>
              <a:rPr sz="2800" i="1" u="sng" dirty="0" err="1">
                <a:solidFill>
                  <a:srgbClr val="000000"/>
                </a:solidFill>
              </a:rPr>
              <a:t>Exemple</a:t>
            </a:r>
            <a:r>
              <a:rPr sz="2800" i="1" u="sng" dirty="0">
                <a:solidFill>
                  <a:srgbClr val="000000"/>
                </a:solidFill>
              </a:rPr>
              <a:t> de </a:t>
            </a:r>
            <a:r>
              <a:rPr sz="2800" i="1" u="sng" dirty="0" err="1">
                <a:solidFill>
                  <a:srgbClr val="000000"/>
                </a:solidFill>
              </a:rPr>
              <a:t>l’éthanol</a:t>
            </a:r>
            <a:r>
              <a:rPr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: 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26" y="4773407"/>
            <a:ext cx="4535887" cy="23303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CFE0BC6E-DD1E-433F-A09B-178BB3818E9E}"/>
              </a:ext>
            </a:extLst>
          </p:cNvPr>
          <p:cNvSpPr txBox="1">
            <a:spLocks/>
          </p:cNvSpPr>
          <p:nvPr/>
        </p:nvSpPr>
        <p:spPr>
          <a:xfrm>
            <a:off x="164752" y="287688"/>
            <a:ext cx="974283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 chimique, protons équivalents et voisins</a:t>
            </a:r>
            <a:endParaRPr lang="fr-FR" sz="4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/>
          <a:srcRect b="8574"/>
          <a:stretch/>
        </p:blipFill>
        <p:spPr>
          <a:xfrm>
            <a:off x="1003300" y="1811610"/>
            <a:ext cx="8458200" cy="525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72A0488-1F3D-47CC-B86B-018975A0490C}"/>
              </a:ext>
            </a:extLst>
          </p:cNvPr>
          <p:cNvSpPr txBox="1">
            <a:spLocks/>
          </p:cNvSpPr>
          <p:nvPr/>
        </p:nvSpPr>
        <p:spPr>
          <a:xfrm>
            <a:off x="164752" y="287688"/>
            <a:ext cx="97428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RMN de l’éthanol</a:t>
            </a:r>
            <a:endParaRPr lang="fr-FR" sz="4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6BABDDA-E1A9-497A-BB1E-787F2C88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1339850"/>
            <a:ext cx="3621486" cy="18605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vale">
            <a:extLst>
              <a:ext uri="{FF2B5EF4-FFF2-40B4-BE49-F238E27FC236}">
                <a16:creationId xmlns:a16="http://schemas.microsoft.com/office/drawing/2014/main" id="{10126943-D2C3-4B34-9FD8-34B5998D2060}"/>
              </a:ext>
            </a:extLst>
          </p:cNvPr>
          <p:cNvSpPr/>
          <p:nvPr/>
        </p:nvSpPr>
        <p:spPr>
          <a:xfrm>
            <a:off x="3297424" y="3930650"/>
            <a:ext cx="689046" cy="2487078"/>
          </a:xfrm>
          <a:prstGeom prst="ellipse">
            <a:avLst/>
          </a:prstGeom>
          <a:ln w="28575">
            <a:solidFill>
              <a:srgbClr val="00B05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Ovale">
            <a:extLst>
              <a:ext uri="{FF2B5EF4-FFF2-40B4-BE49-F238E27FC236}">
                <a16:creationId xmlns:a16="http://schemas.microsoft.com/office/drawing/2014/main" id="{FFEC4485-6A4C-4AA2-AC33-F88B204A866A}"/>
              </a:ext>
            </a:extLst>
          </p:cNvPr>
          <p:cNvSpPr/>
          <p:nvPr/>
        </p:nvSpPr>
        <p:spPr>
          <a:xfrm>
            <a:off x="4522600" y="4235450"/>
            <a:ext cx="689046" cy="2182278"/>
          </a:xfrm>
          <a:prstGeom prst="ellipse">
            <a:avLst/>
          </a:prstGeom>
          <a:ln w="28575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Ovale">
            <a:extLst>
              <a:ext uri="{FF2B5EF4-FFF2-40B4-BE49-F238E27FC236}">
                <a16:creationId xmlns:a16="http://schemas.microsoft.com/office/drawing/2014/main" id="{80A64A3D-AC2D-4E90-ACA0-DE9EC2C1A9E0}"/>
              </a:ext>
            </a:extLst>
          </p:cNvPr>
          <p:cNvSpPr/>
          <p:nvPr/>
        </p:nvSpPr>
        <p:spPr>
          <a:xfrm>
            <a:off x="6582622" y="2266244"/>
            <a:ext cx="821477" cy="4151484"/>
          </a:xfrm>
          <a:prstGeom prst="ellipse">
            <a:avLst/>
          </a:prstGeom>
          <a:noFill/>
          <a:ln w="28575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" y="261752"/>
            <a:ext cx="1005837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Fonctionnement du spectromètre infrarouge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2A10D9E-2FE2-4519-9D28-DB1E62A00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628793"/>
            <a:ext cx="874231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e"/>
          <p:cNvGrpSpPr/>
          <p:nvPr/>
        </p:nvGrpSpPr>
        <p:grpSpPr>
          <a:xfrm>
            <a:off x="273865" y="2990919"/>
            <a:ext cx="8523270" cy="3070023"/>
            <a:chOff x="0" y="0"/>
            <a:chExt cx="20610423" cy="7423733"/>
          </a:xfrm>
        </p:grpSpPr>
        <p:pic>
          <p:nvPicPr>
            <p:cNvPr id="26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113" y="487696"/>
              <a:ext cx="19648311" cy="6936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Rectangle"/>
            <p:cNvSpPr/>
            <p:nvPr/>
          </p:nvSpPr>
          <p:spPr>
            <a:xfrm>
              <a:off x="0" y="0"/>
              <a:ext cx="5471805" cy="38430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008" tIns="21008" rIns="21008" bIns="21008" numCol="1" anchor="ctr">
              <a:noAutofit/>
            </a:bodyPr>
            <a:lstStyle/>
            <a:p>
              <a:pPr defTabSz="341344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323"/>
            </a:p>
          </p:txBody>
        </p:sp>
      </p:grpSp>
      <p:sp>
        <p:nvSpPr>
          <p:cNvPr id="264" name="Nombre de protons représentés par le pic"/>
          <p:cNvSpPr txBox="1"/>
          <p:nvPr/>
        </p:nvSpPr>
        <p:spPr>
          <a:xfrm>
            <a:off x="5626506" y="2122041"/>
            <a:ext cx="3451725" cy="78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008" tIns="21008" rIns="21008" bIns="21008" anchor="ctr"/>
          <a:lstStyle>
            <a:lvl1pPr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/>
            <a:r>
              <a:rPr sz="2000" b="1" dirty="0" err="1"/>
              <a:t>Nombre</a:t>
            </a:r>
            <a:r>
              <a:rPr sz="2000" b="1" dirty="0"/>
              <a:t> de protons </a:t>
            </a:r>
            <a:r>
              <a:rPr sz="2000" b="1" dirty="0" err="1"/>
              <a:t>représentés</a:t>
            </a:r>
            <a:r>
              <a:rPr sz="2000" b="1" dirty="0"/>
              <a:t> par le pic</a:t>
            </a:r>
          </a:p>
        </p:txBody>
      </p:sp>
      <p:sp>
        <p:nvSpPr>
          <p:cNvPr id="265" name="Ligne"/>
          <p:cNvSpPr/>
          <p:nvPr/>
        </p:nvSpPr>
        <p:spPr>
          <a:xfrm>
            <a:off x="7327900" y="2812547"/>
            <a:ext cx="186892" cy="55964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66" name="Déplacement"/>
          <p:cNvSpPr txBox="1"/>
          <p:nvPr/>
        </p:nvSpPr>
        <p:spPr>
          <a:xfrm>
            <a:off x="8499903" y="5454650"/>
            <a:ext cx="1156655" cy="41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008" tIns="21008" rIns="21008" bIns="21008" anchor="ctr"/>
          <a:lstStyle>
            <a:lvl1pPr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/>
            <a:r>
              <a:rPr sz="1323" dirty="0" err="1">
                <a:solidFill>
                  <a:schemeClr val="tx1"/>
                </a:solidFill>
              </a:rPr>
              <a:t>Déplacement</a:t>
            </a:r>
            <a:r>
              <a:rPr lang="fr-FR" sz="1323" dirty="0">
                <a:solidFill>
                  <a:schemeClr val="tx1"/>
                </a:solidFill>
              </a:rPr>
              <a:t> chimique (ppm)</a:t>
            </a:r>
            <a:endParaRPr sz="1323" dirty="0">
              <a:solidFill>
                <a:schemeClr val="tx1"/>
              </a:solidFill>
            </a:endParaRP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6" y="2086965"/>
            <a:ext cx="3756611" cy="2174203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8" name="Équation"/>
              <p:cNvSpPr txBox="1"/>
              <p:nvPr/>
            </p:nvSpPr>
            <p:spPr>
              <a:xfrm>
                <a:off x="537584" y="3887441"/>
                <a:ext cx="298287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EE220C"/>
                  </a:solidFill>
                </a:endParaRPr>
              </a:p>
            </p:txBody>
          </p:sp>
        </mc:Choice>
        <mc:Fallback>
          <p:sp>
            <p:nvSpPr>
              <p:cNvPr id="268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" y="3887441"/>
                <a:ext cx="298287" cy="254557"/>
              </a:xfrm>
              <a:prstGeom prst="rect">
                <a:avLst/>
              </a:prstGeom>
              <a:blipFill>
                <a:blip r:embed="rId4"/>
                <a:stretch>
                  <a:fillRect l="-16327" r="-2041" b="-975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9" name="Équation"/>
              <p:cNvSpPr txBox="1"/>
              <p:nvPr/>
            </p:nvSpPr>
            <p:spPr>
              <a:xfrm>
                <a:off x="629302" y="3420581"/>
                <a:ext cx="298287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EE220C"/>
                  </a:solidFill>
                </a:endParaRPr>
              </a:p>
            </p:txBody>
          </p:sp>
        </mc:Choice>
        <mc:Fallback>
          <p:sp>
            <p:nvSpPr>
              <p:cNvPr id="269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2" y="3420581"/>
                <a:ext cx="298287" cy="254557"/>
              </a:xfrm>
              <a:prstGeom prst="rect">
                <a:avLst/>
              </a:prstGeom>
              <a:blipFill>
                <a:blip r:embed="rId5"/>
                <a:stretch>
                  <a:fillRect l="-16327" r="-2041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0" name="Équation"/>
              <p:cNvSpPr txBox="1"/>
              <p:nvPr/>
            </p:nvSpPr>
            <p:spPr>
              <a:xfrm>
                <a:off x="956211" y="4051278"/>
                <a:ext cx="298287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EE220C"/>
                  </a:solidFill>
                </a:endParaRPr>
              </a:p>
            </p:txBody>
          </p:sp>
        </mc:Choice>
        <mc:Fallback>
          <p:sp>
            <p:nvSpPr>
              <p:cNvPr id="270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11" y="4051278"/>
                <a:ext cx="298287" cy="254557"/>
              </a:xfrm>
              <a:prstGeom prst="rect">
                <a:avLst/>
              </a:prstGeom>
              <a:blipFill>
                <a:blip r:embed="rId6"/>
                <a:stretch>
                  <a:fillRect l="-16327" b="-975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Ligne"/>
          <p:cNvSpPr/>
          <p:nvPr/>
        </p:nvSpPr>
        <p:spPr>
          <a:xfrm>
            <a:off x="856430" y="3604868"/>
            <a:ext cx="183915" cy="18391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72" name="Ligne"/>
          <p:cNvSpPr/>
          <p:nvPr/>
        </p:nvSpPr>
        <p:spPr>
          <a:xfrm>
            <a:off x="1046145" y="3783359"/>
            <a:ext cx="0" cy="25791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73" name="Ligne"/>
          <p:cNvSpPr/>
          <p:nvPr/>
        </p:nvSpPr>
        <p:spPr>
          <a:xfrm flipV="1">
            <a:off x="769378" y="3779267"/>
            <a:ext cx="271043" cy="16058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4" name="Équation"/>
              <p:cNvSpPr txBox="1"/>
              <p:nvPr/>
            </p:nvSpPr>
            <p:spPr>
              <a:xfrm>
                <a:off x="2230160" y="2845926"/>
                <a:ext cx="295466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017100"/>
                  </a:solidFill>
                </a:endParaRPr>
              </a:p>
            </p:txBody>
          </p:sp>
        </mc:Choice>
        <mc:Fallback>
          <p:sp>
            <p:nvSpPr>
              <p:cNvPr id="274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60" y="2845926"/>
                <a:ext cx="295466" cy="254557"/>
              </a:xfrm>
              <a:prstGeom prst="rect">
                <a:avLst/>
              </a:prstGeom>
              <a:blipFill>
                <a:blip r:embed="rId7"/>
                <a:stretch>
                  <a:fillRect l="-16667" r="-6250" b="-1428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Ligne"/>
          <p:cNvSpPr/>
          <p:nvPr/>
        </p:nvSpPr>
        <p:spPr>
          <a:xfrm>
            <a:off x="2432438" y="3087361"/>
            <a:ext cx="183915" cy="18391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" name="Équation"/>
              <p:cNvSpPr txBox="1"/>
              <p:nvPr/>
            </p:nvSpPr>
            <p:spPr>
              <a:xfrm>
                <a:off x="2694263" y="2845926"/>
                <a:ext cx="295466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017100"/>
                  </a:solidFill>
                </a:endParaRPr>
              </a:p>
            </p:txBody>
          </p:sp>
        </mc:Choice>
        <mc:Fallback>
          <p:sp>
            <p:nvSpPr>
              <p:cNvPr id="276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263" y="2845926"/>
                <a:ext cx="295466" cy="254557"/>
              </a:xfrm>
              <a:prstGeom prst="rect">
                <a:avLst/>
              </a:prstGeom>
              <a:blipFill>
                <a:blip r:embed="rId8"/>
                <a:stretch>
                  <a:fillRect l="-16667" r="-6250" b="-1428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" name="Ligne"/>
          <p:cNvSpPr/>
          <p:nvPr/>
        </p:nvSpPr>
        <p:spPr>
          <a:xfrm flipH="1">
            <a:off x="2589997" y="3097865"/>
            <a:ext cx="183915" cy="18391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Équation"/>
              <p:cNvSpPr txBox="1"/>
              <p:nvPr/>
            </p:nvSpPr>
            <p:spPr>
              <a:xfrm>
                <a:off x="2821658" y="3976403"/>
                <a:ext cx="281744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FF42A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FF42A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FF42A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FF42A1"/>
                  </a:solidFill>
                </a:endParaRPr>
              </a:p>
            </p:txBody>
          </p:sp>
        </mc:Choice>
        <mc:Fallback>
          <p:sp>
            <p:nvSpPr>
              <p:cNvPr id="278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658" y="3976403"/>
                <a:ext cx="281744" cy="254557"/>
              </a:xfrm>
              <a:prstGeom prst="rect">
                <a:avLst/>
              </a:prstGeom>
              <a:blipFill>
                <a:blip r:embed="rId9"/>
                <a:stretch>
                  <a:fillRect l="-17391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Équation"/>
              <p:cNvSpPr txBox="1"/>
              <p:nvPr/>
            </p:nvSpPr>
            <p:spPr>
              <a:xfrm>
                <a:off x="3217165" y="3976403"/>
                <a:ext cx="281744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FF42A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FF42A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FF42A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FF42A1"/>
                  </a:solidFill>
                </a:endParaRPr>
              </a:p>
            </p:txBody>
          </p:sp>
        </mc:Choice>
        <mc:Fallback>
          <p:sp>
            <p:nvSpPr>
              <p:cNvPr id="279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165" y="3976403"/>
                <a:ext cx="281744" cy="254557"/>
              </a:xfrm>
              <a:prstGeom prst="rect">
                <a:avLst/>
              </a:prstGeom>
              <a:blipFill>
                <a:blip r:embed="rId10"/>
                <a:stretch>
                  <a:fillRect l="-17391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Ligne"/>
          <p:cNvSpPr/>
          <p:nvPr/>
        </p:nvSpPr>
        <p:spPr>
          <a:xfrm flipV="1">
            <a:off x="2964434" y="3762351"/>
            <a:ext cx="183915" cy="18391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81" name="Ligne"/>
          <p:cNvSpPr/>
          <p:nvPr/>
        </p:nvSpPr>
        <p:spPr>
          <a:xfrm flipH="1" flipV="1">
            <a:off x="3121994" y="3772855"/>
            <a:ext cx="183915" cy="18391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82" name="Ligne"/>
          <p:cNvSpPr/>
          <p:nvPr/>
        </p:nvSpPr>
        <p:spPr>
          <a:xfrm flipH="1" flipV="1">
            <a:off x="4147907" y="3702732"/>
            <a:ext cx="203849" cy="16154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83" name="Ligne"/>
          <p:cNvSpPr/>
          <p:nvPr/>
        </p:nvSpPr>
        <p:spPr>
          <a:xfrm flipH="1">
            <a:off x="4184045" y="3666245"/>
            <a:ext cx="210794" cy="6116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84" name="Ligne"/>
          <p:cNvSpPr/>
          <p:nvPr/>
        </p:nvSpPr>
        <p:spPr>
          <a:xfrm flipV="1">
            <a:off x="4186830" y="3735107"/>
            <a:ext cx="0" cy="25791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Équation"/>
              <p:cNvSpPr txBox="1"/>
              <p:nvPr/>
            </p:nvSpPr>
            <p:spPr>
              <a:xfrm>
                <a:off x="4078567" y="4051278"/>
                <a:ext cx="286360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sz="1654"/>
              </a:p>
            </p:txBody>
          </p:sp>
        </mc:Choice>
        <mc:Fallback>
          <p:sp>
            <p:nvSpPr>
              <p:cNvPr id="285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67" y="4051278"/>
                <a:ext cx="286360" cy="254557"/>
              </a:xfrm>
              <a:prstGeom prst="rect">
                <a:avLst/>
              </a:prstGeom>
              <a:blipFill>
                <a:blip r:embed="rId11"/>
                <a:stretch>
                  <a:fillRect l="-17021" r="-2128" b="-975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Équation"/>
              <p:cNvSpPr txBox="1"/>
              <p:nvPr/>
            </p:nvSpPr>
            <p:spPr>
              <a:xfrm>
                <a:off x="4327079" y="3887441"/>
                <a:ext cx="286360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sz="1654"/>
              </a:p>
            </p:txBody>
          </p:sp>
        </mc:Choice>
        <mc:Fallback>
          <p:sp>
            <p:nvSpPr>
              <p:cNvPr id="286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79" y="3887441"/>
                <a:ext cx="286360" cy="254557"/>
              </a:xfrm>
              <a:prstGeom prst="rect">
                <a:avLst/>
              </a:prstGeom>
              <a:blipFill>
                <a:blip r:embed="rId12"/>
                <a:stretch>
                  <a:fillRect l="-17021" b="-975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Équation"/>
              <p:cNvSpPr txBox="1"/>
              <p:nvPr/>
            </p:nvSpPr>
            <p:spPr>
              <a:xfrm>
                <a:off x="4400606" y="3585398"/>
                <a:ext cx="286360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sz="1654"/>
              </a:p>
            </p:txBody>
          </p:sp>
        </mc:Choice>
        <mc:Fallback>
          <p:sp>
            <p:nvSpPr>
              <p:cNvPr id="287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06" y="3585398"/>
                <a:ext cx="286360" cy="254557"/>
              </a:xfrm>
              <a:prstGeom prst="rect">
                <a:avLst/>
              </a:prstGeom>
              <a:blipFill>
                <a:blip r:embed="rId13"/>
                <a:stretch>
                  <a:fillRect l="-17021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Ligne"/>
          <p:cNvSpPr/>
          <p:nvPr/>
        </p:nvSpPr>
        <p:spPr>
          <a:xfrm flipH="1" flipV="1">
            <a:off x="3400635" y="2263436"/>
            <a:ext cx="265450" cy="26545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89" name="Ligne"/>
          <p:cNvSpPr/>
          <p:nvPr/>
        </p:nvSpPr>
        <p:spPr>
          <a:xfrm flipV="1">
            <a:off x="3662421" y="2274628"/>
            <a:ext cx="243065" cy="24306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p:sp>
        <p:nvSpPr>
          <p:cNvPr id="290" name="Ligne"/>
          <p:cNvSpPr/>
          <p:nvPr/>
        </p:nvSpPr>
        <p:spPr>
          <a:xfrm flipH="1" flipV="1">
            <a:off x="3654390" y="2257993"/>
            <a:ext cx="364" cy="39840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1" name="Équation"/>
              <p:cNvSpPr txBox="1"/>
              <p:nvPr/>
            </p:nvSpPr>
            <p:spPr>
              <a:xfrm>
                <a:off x="3176118" y="2048972"/>
                <a:ext cx="286360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sz="1654"/>
              </a:p>
            </p:txBody>
          </p:sp>
        </mc:Choice>
        <mc:Fallback>
          <p:sp>
            <p:nvSpPr>
              <p:cNvPr id="291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18" y="2048972"/>
                <a:ext cx="286360" cy="254557"/>
              </a:xfrm>
              <a:prstGeom prst="rect">
                <a:avLst/>
              </a:prstGeom>
              <a:blipFill>
                <a:blip r:embed="rId14"/>
                <a:stretch>
                  <a:fillRect l="-17021" r="-2128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2" name="Équation"/>
              <p:cNvSpPr txBox="1"/>
              <p:nvPr/>
            </p:nvSpPr>
            <p:spPr>
              <a:xfrm>
                <a:off x="3550857" y="2001383"/>
                <a:ext cx="286360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sz="1654"/>
              </a:p>
            </p:txBody>
          </p:sp>
        </mc:Choice>
        <mc:Fallback>
          <p:sp>
            <p:nvSpPr>
              <p:cNvPr id="292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857" y="2001383"/>
                <a:ext cx="286360" cy="254557"/>
              </a:xfrm>
              <a:prstGeom prst="rect">
                <a:avLst/>
              </a:prstGeom>
              <a:blipFill>
                <a:blip r:embed="rId15"/>
                <a:stretch>
                  <a:fillRect l="-17021" r="-2128" b="-95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3" name="Équation"/>
              <p:cNvSpPr txBox="1"/>
              <p:nvPr/>
            </p:nvSpPr>
            <p:spPr>
              <a:xfrm>
                <a:off x="3883580" y="2069980"/>
                <a:ext cx="286360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sz="1654"/>
              </a:p>
            </p:txBody>
          </p:sp>
        </mc:Choice>
        <mc:Fallback>
          <p:sp>
            <p:nvSpPr>
              <p:cNvPr id="293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580" y="2069980"/>
                <a:ext cx="286360" cy="254557"/>
              </a:xfrm>
              <a:prstGeom prst="rect">
                <a:avLst/>
              </a:prstGeom>
              <a:blipFill>
                <a:blip r:embed="rId16"/>
                <a:stretch>
                  <a:fillRect l="-17021" r="-2128" b="-975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4" name="Ligne"/>
          <p:cNvSpPr/>
          <p:nvPr/>
        </p:nvSpPr>
        <p:spPr>
          <a:xfrm flipV="1">
            <a:off x="3662421" y="3034313"/>
            <a:ext cx="243064" cy="17217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1008" tIns="21008" rIns="21008" bIns="21008" anchor="ctr"/>
          <a:lstStyle/>
          <a:p>
            <a:endParaRPr sz="744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5" name="Équation"/>
              <p:cNvSpPr txBox="1"/>
              <p:nvPr/>
            </p:nvSpPr>
            <p:spPr>
              <a:xfrm>
                <a:off x="3883581" y="2845926"/>
                <a:ext cx="302583" cy="2545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78104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54" i="1">
                              <a:solidFill>
                                <a:srgbClr val="0075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54" i="1">
                              <a:solidFill>
                                <a:srgbClr val="0075B9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54" i="1">
                              <a:solidFill>
                                <a:srgbClr val="0075B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sz="1654">
                  <a:solidFill>
                    <a:srgbClr val="0076BA"/>
                  </a:solidFill>
                </a:endParaRPr>
              </a:p>
            </p:txBody>
          </p:sp>
        </mc:Choice>
        <mc:Fallback>
          <p:sp>
            <p:nvSpPr>
              <p:cNvPr id="295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581" y="2845926"/>
                <a:ext cx="302583" cy="254557"/>
              </a:xfrm>
              <a:prstGeom prst="rect">
                <a:avLst/>
              </a:prstGeom>
              <a:blipFill>
                <a:blip r:embed="rId17"/>
                <a:stretch>
                  <a:fillRect l="-16000" r="-4000" b="-1428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ject 2">
            <a:extLst>
              <a:ext uri="{FF2B5EF4-FFF2-40B4-BE49-F238E27FC236}">
                <a16:creationId xmlns:a16="http://schemas.microsoft.com/office/drawing/2014/main" id="{CDA9641F-BE26-49CD-A31D-108AA2F02551}"/>
              </a:ext>
            </a:extLst>
          </p:cNvPr>
          <p:cNvSpPr txBox="1">
            <a:spLocks/>
          </p:cNvSpPr>
          <p:nvPr/>
        </p:nvSpPr>
        <p:spPr>
          <a:xfrm>
            <a:off x="164752" y="287688"/>
            <a:ext cx="97428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RMN de l’ester de poire</a:t>
            </a:r>
            <a:endParaRPr lang="fr-FR" sz="4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104D634-73C7-43BD-8EC3-21D8E165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" y="2025650"/>
            <a:ext cx="9849203" cy="4054916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9A24DE0D-3C21-40F4-B8F9-2ADE00387D63}"/>
              </a:ext>
            </a:extLst>
          </p:cNvPr>
          <p:cNvSpPr txBox="1">
            <a:spLocks/>
          </p:cNvSpPr>
          <p:nvPr/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 dirty="0">
                <a:solidFill>
                  <a:schemeClr val="tx2"/>
                </a:solidFill>
                <a:latin typeface="Arial"/>
                <a:cs typeface="Arial"/>
              </a:rPr>
              <a:t>Spectre infrarouge de l’acide éthanoïque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3"/>
          <a:srcRect l="7077" r="7077"/>
          <a:stretch>
            <a:fillRect/>
          </a:stretch>
        </p:blipFill>
        <p:spPr>
          <a:xfrm>
            <a:off x="939688" y="3480103"/>
            <a:ext cx="1376288" cy="1902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79034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104D634-73C7-43BD-8EC3-21D8E165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8" y="2025650"/>
            <a:ext cx="9849203" cy="4054916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9A24DE0D-3C21-40F4-B8F9-2ADE00387D63}"/>
              </a:ext>
            </a:extLst>
          </p:cNvPr>
          <p:cNvSpPr txBox="1">
            <a:spLocks/>
          </p:cNvSpPr>
          <p:nvPr/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 dirty="0">
                <a:solidFill>
                  <a:schemeClr val="tx2"/>
                </a:solidFill>
                <a:latin typeface="Arial"/>
                <a:cs typeface="Arial"/>
              </a:rPr>
              <a:t>Spectre infrarouge de l’acide éthanoïque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3"/>
          <a:srcRect l="7077" r="7077"/>
          <a:stretch>
            <a:fillRect/>
          </a:stretch>
        </p:blipFill>
        <p:spPr>
          <a:xfrm>
            <a:off x="962201" y="3448764"/>
            <a:ext cx="1376288" cy="1902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Ovale">
            <a:extLst>
              <a:ext uri="{FF2B5EF4-FFF2-40B4-BE49-F238E27FC236}">
                <a16:creationId xmlns:a16="http://schemas.microsoft.com/office/drawing/2014/main" id="{BCA864E6-2AAF-45F3-BF26-A9F9186A873F}"/>
              </a:ext>
            </a:extLst>
          </p:cNvPr>
          <p:cNvSpPr/>
          <p:nvPr/>
        </p:nvSpPr>
        <p:spPr>
          <a:xfrm>
            <a:off x="2084377" y="2351012"/>
            <a:ext cx="2209800" cy="1548970"/>
          </a:xfrm>
          <a:prstGeom prst="ellipse">
            <a:avLst/>
          </a:prstGeom>
          <a:ln w="28575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Ovale">
            <a:extLst>
              <a:ext uri="{FF2B5EF4-FFF2-40B4-BE49-F238E27FC236}">
                <a16:creationId xmlns:a16="http://schemas.microsoft.com/office/drawing/2014/main" id="{5AE60507-5D14-4BF6-BD1E-407A45837BD3}"/>
              </a:ext>
            </a:extLst>
          </p:cNvPr>
          <p:cNvSpPr/>
          <p:nvPr/>
        </p:nvSpPr>
        <p:spPr>
          <a:xfrm>
            <a:off x="6677201" y="3156006"/>
            <a:ext cx="618640" cy="2347640"/>
          </a:xfrm>
          <a:prstGeom prst="ellipse">
            <a:avLst/>
          </a:prstGeom>
          <a:ln w="28575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" name="Ovale">
            <a:extLst>
              <a:ext uri="{FF2B5EF4-FFF2-40B4-BE49-F238E27FC236}">
                <a16:creationId xmlns:a16="http://schemas.microsoft.com/office/drawing/2014/main" id="{67A08752-8307-4DB7-A5CC-1FD08DA731E3}"/>
              </a:ext>
            </a:extLst>
          </p:cNvPr>
          <p:cNvSpPr/>
          <p:nvPr/>
        </p:nvSpPr>
        <p:spPr>
          <a:xfrm>
            <a:off x="7622837" y="2674278"/>
            <a:ext cx="349764" cy="1637371"/>
          </a:xfrm>
          <a:prstGeom prst="ellipse">
            <a:avLst/>
          </a:prstGeom>
          <a:ln w="28575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35D9C4-2A43-4643-9F8C-913FADF6FC14}"/>
              </a:ext>
            </a:extLst>
          </p:cNvPr>
          <p:cNvSpPr txBox="1"/>
          <p:nvPr/>
        </p:nvSpPr>
        <p:spPr>
          <a:xfrm>
            <a:off x="3050886" y="425904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</a:rPr>
              <a:t>Bandes d’absorption</a:t>
            </a:r>
          </a:p>
        </p:txBody>
      </p:sp>
    </p:spTree>
    <p:extLst>
      <p:ext uri="{BB962C8B-B14F-4D97-AF65-F5344CB8AC3E}">
        <p14:creationId xmlns:p14="http://schemas.microsoft.com/office/powerpoint/2010/main" val="25466788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104D634-73C7-43BD-8EC3-21D8E165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2" y="1977995"/>
            <a:ext cx="9849203" cy="4054916"/>
          </a:xfrm>
          <a:prstGeom prst="rect">
            <a:avLst/>
          </a:prstGeom>
        </p:spPr>
      </p:pic>
      <p:sp>
        <p:nvSpPr>
          <p:cNvPr id="187" name="Figure"/>
          <p:cNvSpPr/>
          <p:nvPr/>
        </p:nvSpPr>
        <p:spPr>
          <a:xfrm>
            <a:off x="643290" y="5984156"/>
            <a:ext cx="6881096" cy="2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ED220D"/>
          </a:solidFill>
          <a:ln w="12700">
            <a:miter lim="400000"/>
          </a:ln>
        </p:spPr>
        <p:txBody>
          <a:bodyPr lIns="21008" tIns="21008" rIns="21008" bIns="21008" anchor="ctr"/>
          <a:lstStyle/>
          <a:p>
            <a:pPr defTabSz="34134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23"/>
          </a:p>
        </p:txBody>
      </p:sp>
      <p:sp>
        <p:nvSpPr>
          <p:cNvPr id="188" name="Figure"/>
          <p:cNvSpPr/>
          <p:nvPr/>
        </p:nvSpPr>
        <p:spPr>
          <a:xfrm>
            <a:off x="7607402" y="5767795"/>
            <a:ext cx="2476398" cy="2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</p:spPr>
        <p:txBody>
          <a:bodyPr lIns="21008" tIns="21008" rIns="21008" bIns="21008" anchor="ctr"/>
          <a:lstStyle/>
          <a:p>
            <a:pPr defTabSz="341344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23" dirty="0"/>
          </a:p>
        </p:txBody>
      </p:sp>
      <p:sp>
        <p:nvSpPr>
          <p:cNvPr id="189" name="Rectangle"/>
          <p:cNvSpPr/>
          <p:nvPr/>
        </p:nvSpPr>
        <p:spPr>
          <a:xfrm>
            <a:off x="7607402" y="2027996"/>
            <a:ext cx="2387497" cy="3426654"/>
          </a:xfrm>
          <a:prstGeom prst="rect">
            <a:avLst/>
          </a:prstGeom>
          <a:ln w="63500">
            <a:solidFill>
              <a:srgbClr val="00B0F0"/>
            </a:solidFill>
            <a:prstDash val="sysDot"/>
            <a:miter lim="400000"/>
          </a:ln>
        </p:spPr>
        <p:txBody>
          <a:bodyPr lIns="21008" tIns="21008" rIns="21008" bIns="21008" anchor="ctr"/>
          <a:lstStyle/>
          <a:p>
            <a:pPr defTabSz="34134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23"/>
          </a:p>
        </p:txBody>
      </p:sp>
      <p:sp>
        <p:nvSpPr>
          <p:cNvPr id="190" name="Rectangle"/>
          <p:cNvSpPr/>
          <p:nvPr/>
        </p:nvSpPr>
        <p:spPr>
          <a:xfrm>
            <a:off x="698500" y="2084718"/>
            <a:ext cx="6825886" cy="3369931"/>
          </a:xfrm>
          <a:prstGeom prst="rect">
            <a:avLst/>
          </a:prstGeom>
          <a:ln w="63500">
            <a:solidFill>
              <a:srgbClr val="FF0000"/>
            </a:solidFill>
            <a:prstDash val="sysDot"/>
            <a:miter lim="400000"/>
          </a:ln>
        </p:spPr>
        <p:txBody>
          <a:bodyPr lIns="21008" tIns="21008" rIns="21008" bIns="21008" anchor="ctr"/>
          <a:lstStyle/>
          <a:p>
            <a:pPr defTabSz="341344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23"/>
          </a:p>
        </p:txBody>
      </p:sp>
      <p:sp>
        <p:nvSpPr>
          <p:cNvPr id="191" name="Zone d’analyse des groupes fonctionnels"/>
          <p:cNvSpPr txBox="1"/>
          <p:nvPr/>
        </p:nvSpPr>
        <p:spPr>
          <a:xfrm>
            <a:off x="1914825" y="6356178"/>
            <a:ext cx="4338026" cy="35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008" tIns="21008" rIns="21008" bIns="21008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2000" b="1" dirty="0">
                <a:solidFill>
                  <a:srgbClr val="FF0000"/>
                </a:solidFill>
              </a:rPr>
              <a:t>Zone </a:t>
            </a:r>
            <a:r>
              <a:rPr sz="2000" b="1" dirty="0" err="1">
                <a:solidFill>
                  <a:srgbClr val="FF0000"/>
                </a:solidFill>
              </a:rPr>
              <a:t>d’analyse</a:t>
            </a:r>
            <a:r>
              <a:rPr sz="2000" b="1" dirty="0">
                <a:solidFill>
                  <a:srgbClr val="FF0000"/>
                </a:solidFill>
              </a:rPr>
              <a:t> des </a:t>
            </a:r>
            <a:r>
              <a:rPr sz="2000" b="1" dirty="0" err="1">
                <a:solidFill>
                  <a:srgbClr val="FF0000"/>
                </a:solidFill>
              </a:rPr>
              <a:t>groupes</a:t>
            </a:r>
            <a:r>
              <a:rPr sz="2000" b="1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fonctionnels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92" name="Empreinte digitale de la molécule"/>
          <p:cNvSpPr txBox="1"/>
          <p:nvPr/>
        </p:nvSpPr>
        <p:spPr>
          <a:xfrm>
            <a:off x="7858259" y="6124319"/>
            <a:ext cx="1974683" cy="657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008" tIns="21008" rIns="21008" bIns="21008" anchor="ctr">
            <a:spAutoFit/>
          </a:bodyPr>
          <a:lstStyle>
            <a:lvl1pPr>
              <a:defRPr sz="35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 algn="ctr"/>
            <a:r>
              <a:rPr sz="2000" b="1" dirty="0" err="1"/>
              <a:t>Empreinte</a:t>
            </a:r>
            <a:r>
              <a:rPr sz="2000" b="1" dirty="0"/>
              <a:t> </a:t>
            </a:r>
            <a:r>
              <a:rPr sz="2000" b="1" dirty="0" err="1"/>
              <a:t>digitale</a:t>
            </a:r>
            <a:r>
              <a:rPr sz="2000" b="1" dirty="0"/>
              <a:t> de la </a:t>
            </a:r>
            <a:r>
              <a:rPr sz="2000" b="1" dirty="0" err="1"/>
              <a:t>molécule</a:t>
            </a:r>
            <a:endParaRPr sz="2000" b="1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A24DE0D-3C21-40F4-B8F9-2ADE00387D63}"/>
              </a:ext>
            </a:extLst>
          </p:cNvPr>
          <p:cNvSpPr txBox="1">
            <a:spLocks/>
          </p:cNvSpPr>
          <p:nvPr/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 dirty="0">
                <a:solidFill>
                  <a:schemeClr val="tx2"/>
                </a:solidFill>
                <a:latin typeface="Arial"/>
                <a:cs typeface="Arial"/>
              </a:rPr>
              <a:t>Spectre infrarouge de l’acide éthanoïque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3"/>
          <a:srcRect l="7077" r="7077"/>
          <a:stretch>
            <a:fillRect/>
          </a:stretch>
        </p:blipFill>
        <p:spPr>
          <a:xfrm>
            <a:off x="1079500" y="3448764"/>
            <a:ext cx="1376288" cy="1902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0746F34-5F25-4C06-864A-D8865370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" y="2272195"/>
            <a:ext cx="6334125" cy="36385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Spectre infrarouge de l’acide éthanoïque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F28537D9-3312-424C-89F6-03531ECF2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6261100" y="2302086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A84F63-675C-4815-A083-827808188924}"/>
              </a:ext>
            </a:extLst>
          </p:cNvPr>
          <p:cNvSpPr/>
          <p:nvPr/>
        </p:nvSpPr>
        <p:spPr>
          <a:xfrm>
            <a:off x="6333108" y="3598230"/>
            <a:ext cx="3672408" cy="360040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E91FD-D175-4D90-A4CF-F4C19614E305}"/>
              </a:ext>
            </a:extLst>
          </p:cNvPr>
          <p:cNvSpPr/>
          <p:nvPr/>
        </p:nvSpPr>
        <p:spPr>
          <a:xfrm>
            <a:off x="6333108" y="5110398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48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" y="261752"/>
            <a:ext cx="1005837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Equation bilan de la synthèse de l’ester de poire 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92B4507-A6AB-49B1-B5C2-C2670C9F0C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50" y="2787650"/>
            <a:ext cx="9766300" cy="2688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" y="261752"/>
            <a:ext cx="1005837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Equation bilan de la synthèse de l’ester de poire 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2BD985-784A-4728-9C8B-2152366C0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8914" y="2711450"/>
            <a:ext cx="9982186" cy="42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135E352F-4193-884E-9B17-56B26880DF5D}"/>
              </a:ext>
            </a:extLst>
          </p:cNvPr>
          <p:cNvSpPr txBox="1"/>
          <p:nvPr/>
        </p:nvSpPr>
        <p:spPr>
          <a:xfrm>
            <a:off x="4571380" y="2870309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Alcool </a:t>
            </a:r>
            <a:r>
              <a:rPr lang="fr-FR" sz="2800" b="1" dirty="0" err="1"/>
              <a:t>isoamylique</a:t>
            </a:r>
            <a:r>
              <a:rPr lang="fr-FR" sz="2800" b="1" dirty="0"/>
              <a:t> (3mL)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Acide éthanoïque pur (3mL)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Acide sulfurique (quelques gouttes)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3C93FB-4A1A-4241-94BF-16AE03BA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885547"/>
            <a:ext cx="3124200" cy="3785406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CE8E183E-762E-42A1-8FE6-6096D9EF3C1E}"/>
              </a:ext>
            </a:extLst>
          </p:cNvPr>
          <p:cNvSpPr txBox="1">
            <a:spLocks/>
          </p:cNvSpPr>
          <p:nvPr/>
        </p:nvSpPr>
        <p:spPr>
          <a:xfrm>
            <a:off x="12713" y="261752"/>
            <a:ext cx="100583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 dirty="0">
                <a:solidFill>
                  <a:schemeClr val="tx2"/>
                </a:solidFill>
                <a:latin typeface="Arial"/>
                <a:cs typeface="Arial"/>
              </a:rPr>
              <a:t>Protocole de la synthèse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9FA604-3082-4E4C-9B0A-B17D22E34B08}"/>
              </a:ext>
            </a:extLst>
          </p:cNvPr>
          <p:cNvSpPr txBox="1"/>
          <p:nvPr/>
        </p:nvSpPr>
        <p:spPr>
          <a:xfrm>
            <a:off x="812799" y="6081596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2 minutes au micro-ondes à 500W (chauffage)</a:t>
            </a:r>
          </a:p>
        </p:txBody>
      </p:sp>
    </p:spTree>
    <p:extLst>
      <p:ext uri="{BB962C8B-B14F-4D97-AF65-F5344CB8AC3E}">
        <p14:creationId xmlns:p14="http://schemas.microsoft.com/office/powerpoint/2010/main" val="421523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363</Words>
  <Application>Microsoft Office PowerPoint</Application>
  <PresentationFormat>Personnalisé</PresentationFormat>
  <Paragraphs>73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MT</vt:lpstr>
      <vt:lpstr>Calibri</vt:lpstr>
      <vt:lpstr>Cambria Math</vt:lpstr>
      <vt:lpstr>Helvetica Neue Medium</vt:lpstr>
      <vt:lpstr>Lucida Sans Unicode</vt:lpstr>
      <vt:lpstr>Office Theme</vt:lpstr>
      <vt:lpstr>LC 12 : Caractérisation par spectroscopie en synthèse organique</vt:lpstr>
      <vt:lpstr>Fonctionnement du spectromètre infrarouge</vt:lpstr>
      <vt:lpstr>Présentation PowerPoint</vt:lpstr>
      <vt:lpstr>Présentation PowerPoint</vt:lpstr>
      <vt:lpstr>Présentation PowerPoint</vt:lpstr>
      <vt:lpstr>Spectre infrarouge de l’acide éthanoïque</vt:lpstr>
      <vt:lpstr>Equation bilan de la synthèse de l’ester de poire </vt:lpstr>
      <vt:lpstr>Equation bilan de la synthèse de l’ester de poire </vt:lpstr>
      <vt:lpstr>Présentation PowerPoint</vt:lpstr>
      <vt:lpstr>Présentation PowerPoint</vt:lpstr>
      <vt:lpstr>Spectre infrarouge de l’alcool isomaylique </vt:lpstr>
      <vt:lpstr>Spectre infrarouge du brut réactionnel</vt:lpstr>
      <vt:lpstr>Présentation PowerPoint</vt:lpstr>
      <vt:lpstr>Présentation PowerPoint</vt:lpstr>
      <vt:lpstr>Présentation PowerPoint</vt:lpstr>
      <vt:lpstr>Spectre infrarouge de l’ester de poire isolé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28 : Cinétique électrochimique</dc:title>
  <cp:lastModifiedBy>Armel JOUAN-POURCHET</cp:lastModifiedBy>
  <cp:revision>61</cp:revision>
  <dcterms:created xsi:type="dcterms:W3CDTF">2021-04-06T21:11:27Z</dcterms:created>
  <dcterms:modified xsi:type="dcterms:W3CDTF">2021-04-22T07:50:02Z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2021-01-14T00:00:00Z</vt:filetime>
  </property>
  <property fmtid="{D5CDD505-2E9C-101B-9397-08002B2CF9AE}" pid="3" name="Creator">
    <vt:lpwstr>Impress</vt:lpwstr>
  </property>
  <property fmtid="{D5CDD505-2E9C-101B-9397-08002B2CF9AE}" pid="4" name="LastSaved">
    <vt:filetime>2021-01-14T00:00:00Z</vt:filetime>
  </property>
</Properties>
</file>