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0" r:id="rId4"/>
    <p:sldId id="262" r:id="rId5"/>
    <p:sldId id="309" r:id="rId6"/>
    <p:sldId id="263" r:id="rId7"/>
    <p:sldId id="264" r:id="rId8"/>
    <p:sldId id="265" r:id="rId9"/>
    <p:sldId id="306" r:id="rId10"/>
    <p:sldId id="308" r:id="rId11"/>
    <p:sldId id="307" r:id="rId12"/>
    <p:sldId id="266" r:id="rId13"/>
    <p:sldId id="275" r:id="rId14"/>
    <p:sldId id="276" r:id="rId15"/>
    <p:sldId id="277" r:id="rId16"/>
    <p:sldId id="278" r:id="rId17"/>
    <p:sldId id="279" r:id="rId18"/>
    <p:sldId id="274" r:id="rId19"/>
    <p:sldId id="273" r:id="rId20"/>
    <p:sldId id="280" r:id="rId21"/>
    <p:sldId id="285" r:id="rId22"/>
    <p:sldId id="289" r:id="rId23"/>
    <p:sldId id="259" r:id="rId24"/>
    <p:sldId id="286" r:id="rId25"/>
    <p:sldId id="281" r:id="rId26"/>
    <p:sldId id="291" r:id="rId27"/>
    <p:sldId id="292" r:id="rId28"/>
    <p:sldId id="287" r:id="rId29"/>
    <p:sldId id="293" r:id="rId30"/>
    <p:sldId id="300" r:id="rId31"/>
    <p:sldId id="288" r:id="rId32"/>
    <p:sldId id="282" r:id="rId33"/>
    <p:sldId id="310" r:id="rId34"/>
    <p:sldId id="302" r:id="rId35"/>
    <p:sldId id="303" r:id="rId36"/>
    <p:sldId id="295" r:id="rId37"/>
    <p:sldId id="267" r:id="rId38"/>
    <p:sldId id="301" r:id="rId39"/>
    <p:sldId id="311" r:id="rId40"/>
    <p:sldId id="304" r:id="rId41"/>
    <p:sldId id="305" r:id="rId42"/>
    <p:sldId id="298" r:id="rId43"/>
    <p:sldId id="296" r:id="rId44"/>
    <p:sldId id="297" r:id="rId45"/>
    <p:sldId id="283" r:id="rId46"/>
    <p:sldId id="284" r:id="rId47"/>
    <p:sldId id="299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C47C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87772" autoAdjust="0"/>
  </p:normalViewPr>
  <p:slideViewPr>
    <p:cSldViewPr>
      <p:cViewPr>
        <p:scale>
          <a:sx n="80" d="100"/>
          <a:sy n="80" d="100"/>
        </p:scale>
        <p:origin x="-1632" y="-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1.emf"/><Relationship Id="rId4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5" Type="http://schemas.openxmlformats.org/officeDocument/2006/relationships/image" Target="../media/image15.emf"/><Relationship Id="rId4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5.emf"/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5.emf"/><Relationship Id="rId1" Type="http://schemas.openxmlformats.org/officeDocument/2006/relationships/image" Target="../media/image27.emf"/><Relationship Id="rId4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C45BA-09BB-4A54-87FB-01E7E261117F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E326D-1205-40EC-9441-781B979E89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326D-1205-40EC-9441-781B979E89C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326D-1205-40EC-9441-781B979E89C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326D-1205-40EC-9441-781B979E89CC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326D-1205-40EC-9441-781B979E89CC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326D-1205-40EC-9441-781B979E89C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326D-1205-40EC-9441-781B979E89CC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326D-1205-40EC-9441-781B979E89CC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326D-1205-40EC-9441-781B979E89CC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326D-1205-40EC-9441-781B979E89CC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0065-8351-433D-BC4A-17BBD61A7218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0065-8351-433D-BC4A-17BBD61A7218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0065-8351-433D-BC4A-17BBD61A7218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0065-8351-433D-BC4A-17BBD61A7218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0065-8351-433D-BC4A-17BBD61A7218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0065-8351-433D-BC4A-17BBD61A7218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0065-8351-433D-BC4A-17BBD61A7218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0065-8351-433D-BC4A-17BBD61A7218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0065-8351-433D-BC4A-17BBD61A7218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0065-8351-433D-BC4A-17BBD61A7218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0065-8351-433D-BC4A-17BBD61A7218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50065-8351-433D-BC4A-17BBD61A7218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BC8A6-0D7D-4496-9394-ACFF900D01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Office_Word_Document8.docx"/><Relationship Id="rId5" Type="http://schemas.openxmlformats.org/officeDocument/2006/relationships/package" Target="../embeddings/Microsoft_Office_Word_Document7.docx"/><Relationship Id="rId4" Type="http://schemas.openxmlformats.org/officeDocument/2006/relationships/package" Target="../embeddings/Microsoft_Office_Word_Document6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9.docx"/><Relationship Id="rId7" Type="http://schemas.openxmlformats.org/officeDocument/2006/relationships/package" Target="../embeddings/Microsoft_Office_Word_Document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Office_Word_Document12.docx"/><Relationship Id="rId5" Type="http://schemas.openxmlformats.org/officeDocument/2006/relationships/package" Target="../embeddings/Microsoft_Office_Word_Document11.docx"/><Relationship Id="rId4" Type="http://schemas.openxmlformats.org/officeDocument/2006/relationships/package" Target="../embeddings/Microsoft_Office_Word_Document10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Microsoft_Office_Word_Document14.docx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Office_Word_Document16.docx"/><Relationship Id="rId5" Type="http://schemas.openxmlformats.org/officeDocument/2006/relationships/package" Target="../embeddings/Microsoft_Office_Word_Document15.docx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package" Target="../embeddings/Microsoft_Office_Word_Document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Office_Word_Document18.docx"/><Relationship Id="rId5" Type="http://schemas.openxmlformats.org/officeDocument/2006/relationships/package" Target="../embeddings/Microsoft_Office_Word_Document17.docx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package" Target="../embeddings/Microsoft_Office_Word_Document2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Office_Word_Document21.docx"/><Relationship Id="rId5" Type="http://schemas.openxmlformats.org/officeDocument/2006/relationships/package" Target="../embeddings/Microsoft_Office_Word_Document20.docx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package" Target="../embeddings/Microsoft_Office_Word_Document2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Office_Word_Document24.docx"/><Relationship Id="rId5" Type="http://schemas.openxmlformats.org/officeDocument/2006/relationships/package" Target="../embeddings/Microsoft_Office_Word_Document23.docx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29.docx"/><Relationship Id="rId3" Type="http://schemas.openxmlformats.org/officeDocument/2006/relationships/notesSlide" Target="../notesSlides/notesSlide6.xml"/><Relationship Id="rId7" Type="http://schemas.openxmlformats.org/officeDocument/2006/relationships/package" Target="../embeddings/Microsoft_Office_Word_Document2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Office_Word_Document27.docx"/><Relationship Id="rId5" Type="http://schemas.openxmlformats.org/officeDocument/2006/relationships/package" Target="../embeddings/Microsoft_Office_Word_Document26.docx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33.docx"/><Relationship Id="rId3" Type="http://schemas.openxmlformats.org/officeDocument/2006/relationships/notesSlide" Target="../notesSlides/notesSlide7.xml"/><Relationship Id="rId7" Type="http://schemas.openxmlformats.org/officeDocument/2006/relationships/package" Target="../embeddings/Microsoft_Office_Word_Document3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Office_Word_Document31.docx"/><Relationship Id="rId5" Type="http://schemas.openxmlformats.org/officeDocument/2006/relationships/image" Target="../media/image12.png"/><Relationship Id="rId4" Type="http://schemas.openxmlformats.org/officeDocument/2006/relationships/package" Target="../embeddings/Microsoft_Office_Word_Document30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37.docx"/><Relationship Id="rId3" Type="http://schemas.openxmlformats.org/officeDocument/2006/relationships/notesSlide" Target="../notesSlides/notesSlide8.xml"/><Relationship Id="rId7" Type="http://schemas.openxmlformats.org/officeDocument/2006/relationships/package" Target="../embeddings/Microsoft_Office_Word_Document3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Office_Word_Document35.docx"/><Relationship Id="rId5" Type="http://schemas.openxmlformats.org/officeDocument/2006/relationships/image" Target="../media/image12.png"/><Relationship Id="rId4" Type="http://schemas.openxmlformats.org/officeDocument/2006/relationships/package" Target="../embeddings/Microsoft_Office_Word_Document34.docx"/><Relationship Id="rId9" Type="http://schemas.openxmlformats.org/officeDocument/2006/relationships/package" Target="../embeddings/Microsoft_Office_Word_Document38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42.docx"/><Relationship Id="rId3" Type="http://schemas.openxmlformats.org/officeDocument/2006/relationships/notesSlide" Target="../notesSlides/notesSlide9.xml"/><Relationship Id="rId7" Type="http://schemas.openxmlformats.org/officeDocument/2006/relationships/package" Target="../embeddings/Microsoft_Office_Word_Document4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Office_Word_Document40.docx"/><Relationship Id="rId5" Type="http://schemas.openxmlformats.org/officeDocument/2006/relationships/image" Target="../media/image12.png"/><Relationship Id="rId4" Type="http://schemas.openxmlformats.org/officeDocument/2006/relationships/package" Target="../embeddings/Microsoft_Office_Word_Document39.docx"/><Relationship Id="rId9" Type="http://schemas.openxmlformats.org/officeDocument/2006/relationships/package" Target="../embeddings/Microsoft_Office_Word_Document43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Office_Word_Document45.docx"/><Relationship Id="rId5" Type="http://schemas.openxmlformats.org/officeDocument/2006/relationships/package" Target="../embeddings/Microsoft_Office_Word_Document44.docx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Office_Word_Document47.docx"/><Relationship Id="rId5" Type="http://schemas.openxmlformats.org/officeDocument/2006/relationships/package" Target="../embeddings/Microsoft_Office_Word_Document46.docx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package" Target="../embeddings/Microsoft_Office_Word_Document48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package" Target="../embeddings/Microsoft_Office_Word_Document49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package" Target="../embeddings/Microsoft_Office_Word_Document51.docx"/><Relationship Id="rId4" Type="http://schemas.openxmlformats.org/officeDocument/2006/relationships/package" Target="../embeddings/Microsoft_Office_Word_Document50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package" Target="../embeddings/Microsoft_Office_Word_Document54.docx"/><Relationship Id="rId5" Type="http://schemas.openxmlformats.org/officeDocument/2006/relationships/package" Target="../embeddings/Microsoft_Office_Word_Document53.docx"/><Relationship Id="rId4" Type="http://schemas.openxmlformats.org/officeDocument/2006/relationships/package" Target="../embeddings/Microsoft_Office_Word_Document52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package" Target="../embeddings/Microsoft_Office_Word_Document5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package" Target="../embeddings/Microsoft_Office_Word_Document57.docx"/><Relationship Id="rId5" Type="http://schemas.openxmlformats.org/officeDocument/2006/relationships/package" Target="../embeddings/Microsoft_Office_Word_Document56.docx"/><Relationship Id="rId4" Type="http://schemas.openxmlformats.org/officeDocument/2006/relationships/package" Target="../embeddings/Microsoft_Office_Word_Document55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63.docx"/><Relationship Id="rId3" Type="http://schemas.openxmlformats.org/officeDocument/2006/relationships/image" Target="../media/image21.jpeg"/><Relationship Id="rId7" Type="http://schemas.openxmlformats.org/officeDocument/2006/relationships/package" Target="../embeddings/Microsoft_Office_Word_Document6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package" Target="../embeddings/Microsoft_Office_Word_Document61.docx"/><Relationship Id="rId5" Type="http://schemas.openxmlformats.org/officeDocument/2006/relationships/package" Target="../embeddings/Microsoft_Office_Word_Document60.docx"/><Relationship Id="rId4" Type="http://schemas.openxmlformats.org/officeDocument/2006/relationships/package" Target="../embeddings/Microsoft_Office_Word_Document59.doc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2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E36A80D-ABE4-4D7C-802D-1F84DB852328}"/>
              </a:ext>
            </a:extLst>
          </p:cNvPr>
          <p:cNvSpPr txBox="1"/>
          <p:nvPr/>
        </p:nvSpPr>
        <p:spPr>
          <a:xfrm>
            <a:off x="647564" y="2060848"/>
            <a:ext cx="78488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Niveau : </a:t>
            </a:r>
            <a:r>
              <a:rPr lang="fr-FR" sz="3600" dirty="0" smtClean="0"/>
              <a:t>Lycée</a:t>
            </a:r>
            <a:endParaRPr lang="fr-FR" sz="3600" dirty="0"/>
          </a:p>
          <a:p>
            <a:endParaRPr lang="fr-FR" sz="2800" b="1" dirty="0"/>
          </a:p>
          <a:p>
            <a:r>
              <a:rPr lang="fr-FR" sz="3600" b="1" dirty="0" err="1" smtClean="0"/>
              <a:t>Prérequis</a:t>
            </a:r>
            <a:r>
              <a:rPr lang="fr-FR" sz="3600" b="1" dirty="0" smtClean="0"/>
              <a:t> </a:t>
            </a:r>
            <a:r>
              <a:rPr lang="fr-FR" sz="3600" b="1" dirty="0"/>
              <a:t>: </a:t>
            </a:r>
          </a:p>
          <a:p>
            <a:r>
              <a:rPr lang="fr-FR" sz="3600" dirty="0" smtClean="0"/>
              <a:t>- Notion de phase, changements d’état</a:t>
            </a:r>
            <a:endParaRPr lang="fr-FR" sz="3600" dirty="0"/>
          </a:p>
          <a:p>
            <a:pPr>
              <a:buFontTx/>
              <a:buChar char="-"/>
            </a:pPr>
            <a:r>
              <a:rPr lang="fr-FR" sz="3600" dirty="0" smtClean="0"/>
              <a:t>Mélange, corps pur</a:t>
            </a:r>
          </a:p>
          <a:p>
            <a:pPr>
              <a:buFontTx/>
              <a:buChar char="-"/>
            </a:pPr>
            <a:r>
              <a:rPr lang="fr-FR" sz="3600" dirty="0" smtClean="0"/>
              <a:t>Fraction molaire, fraction massique</a:t>
            </a:r>
            <a:endParaRPr lang="fr-FR" sz="3600" dirty="0"/>
          </a:p>
          <a:p>
            <a:pPr>
              <a:buFontTx/>
              <a:buChar char="-"/>
            </a:pPr>
            <a:r>
              <a:rPr lang="fr-FR" sz="3600" dirty="0" smtClean="0"/>
              <a:t>Température d ’</a:t>
            </a:r>
            <a:r>
              <a:rPr lang="fr-FR" sz="3600" dirty="0" err="1" smtClean="0"/>
              <a:t>ébulition</a:t>
            </a:r>
            <a:endParaRPr lang="fr-FR" sz="3600" dirty="0" smtClean="0"/>
          </a:p>
          <a:p>
            <a:pPr>
              <a:buFontTx/>
              <a:buChar char="-"/>
            </a:pPr>
            <a:r>
              <a:rPr lang="fr-FR" sz="3600" dirty="0" smtClean="0"/>
              <a:t>Principe de la réfractométrie</a:t>
            </a:r>
            <a:endParaRPr lang="fr-FR" sz="3600" dirty="0"/>
          </a:p>
          <a:p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51486045-E1FA-4A4F-9E9B-AE1955D3F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596" y="476672"/>
            <a:ext cx="7272808" cy="136815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fr-FR" b="1" dirty="0" smtClean="0"/>
              <a:t>Distillation et diagrammes binaires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484784"/>
            <a:ext cx="7920880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Rappel :</a:t>
            </a:r>
            <a:endParaRPr lang="fr-FR" sz="3600" b="1" dirty="0" smtClean="0">
              <a:solidFill>
                <a:srgbClr val="0070C0"/>
              </a:solidFill>
            </a:endParaRPr>
          </a:p>
          <a:p>
            <a:endParaRPr lang="fr-FR" sz="1050" dirty="0" smtClean="0"/>
          </a:p>
          <a:p>
            <a:r>
              <a:rPr lang="fr-FR" sz="2800" dirty="0" smtClean="0"/>
              <a:t>Fraction molaire :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Fraction massique :  </a:t>
            </a:r>
          </a:p>
          <a:p>
            <a:endParaRPr lang="fr-FR" sz="2800" dirty="0" smtClean="0"/>
          </a:p>
          <a:p>
            <a:endParaRPr lang="fr-FR" sz="28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611560" y="62068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I) Composition d’un mélange</a:t>
            </a:r>
            <a:endParaRPr lang="fr-FR" sz="4000" dirty="0">
              <a:solidFill>
                <a:srgbClr val="0070C0"/>
              </a:solidFill>
            </a:endParaRPr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1907704" y="2276872"/>
          <a:ext cx="5753100" cy="695325"/>
        </p:xfrm>
        <a:graphic>
          <a:graphicData uri="http://schemas.openxmlformats.org/presentationml/2006/ole">
            <p:oleObj spid="_x0000_s58370" name="Document" r:id="rId3" imgW="5762038" imgH="704981" progId="Word.Document.12">
              <p:embed/>
            </p:oleObj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-1188640" y="2852936"/>
          <a:ext cx="5753100" cy="720080"/>
        </p:xfrm>
        <a:graphic>
          <a:graphicData uri="http://schemas.openxmlformats.org/presentationml/2006/ole">
            <p:oleObj spid="_x0000_s58371" name="Document" r:id="rId4" imgW="5762038" imgH="704981" progId="Word.Document.12">
              <p:embed/>
            </p:oleObj>
          </a:graphicData>
        </a:graphic>
      </p:graphicFrame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2195736" y="3501008"/>
          <a:ext cx="5753100" cy="695325"/>
        </p:xfrm>
        <a:graphic>
          <a:graphicData uri="http://schemas.openxmlformats.org/presentationml/2006/ole">
            <p:oleObj spid="_x0000_s58372" name="Document" r:id="rId5" imgW="5762038" imgH="704981" progId="Word.Document.12">
              <p:embed/>
            </p:oleObj>
          </a:graphicData>
        </a:graphic>
      </p:graphicFrame>
      <p:graphicFrame>
        <p:nvGraphicFramePr>
          <p:cNvPr id="2052" name="Object 2"/>
          <p:cNvGraphicFramePr>
            <a:graphicFrameLocks noChangeAspect="1"/>
          </p:cNvGraphicFramePr>
          <p:nvPr/>
        </p:nvGraphicFramePr>
        <p:xfrm>
          <a:off x="-1188640" y="4149080"/>
          <a:ext cx="5753100" cy="695325"/>
        </p:xfrm>
        <a:graphic>
          <a:graphicData uri="http://schemas.openxmlformats.org/presentationml/2006/ole">
            <p:oleObj spid="_x0000_s58373" name="Document" r:id="rId6" imgW="5762038" imgH="70498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484784"/>
            <a:ext cx="792088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Rappel :</a:t>
            </a:r>
            <a:endParaRPr lang="fr-FR" sz="3600" b="1" dirty="0" smtClean="0">
              <a:solidFill>
                <a:srgbClr val="0070C0"/>
              </a:solidFill>
            </a:endParaRPr>
          </a:p>
          <a:p>
            <a:endParaRPr lang="fr-FR" sz="1050" dirty="0" smtClean="0"/>
          </a:p>
          <a:p>
            <a:r>
              <a:rPr lang="fr-FR" sz="2800" dirty="0" smtClean="0"/>
              <a:t>Fraction molaire :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Fraction massique :  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Conversion entre fraction molaire et massique :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62068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I) Composition d’un mélange</a:t>
            </a:r>
            <a:endParaRPr lang="fr-FR" sz="4000" dirty="0">
              <a:solidFill>
                <a:srgbClr val="0070C0"/>
              </a:solidFill>
            </a:endParaRPr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1907704" y="2276872"/>
          <a:ext cx="5753100" cy="695325"/>
        </p:xfrm>
        <a:graphic>
          <a:graphicData uri="http://schemas.openxmlformats.org/presentationml/2006/ole">
            <p:oleObj spid="_x0000_s57346" name="Document" r:id="rId3" imgW="5762038" imgH="704981" progId="Word.Document.12">
              <p:embed/>
            </p:oleObj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-1188640" y="2852936"/>
          <a:ext cx="5753100" cy="720080"/>
        </p:xfrm>
        <a:graphic>
          <a:graphicData uri="http://schemas.openxmlformats.org/presentationml/2006/ole">
            <p:oleObj spid="_x0000_s57347" name="Document" r:id="rId4" imgW="5762038" imgH="704981" progId="Word.Document.12">
              <p:embed/>
            </p:oleObj>
          </a:graphicData>
        </a:graphic>
      </p:graphicFrame>
      <p:graphicFrame>
        <p:nvGraphicFramePr>
          <p:cNvPr id="2052" name="Object 2"/>
          <p:cNvGraphicFramePr>
            <a:graphicFrameLocks noChangeAspect="1"/>
          </p:cNvGraphicFramePr>
          <p:nvPr/>
        </p:nvGraphicFramePr>
        <p:xfrm>
          <a:off x="-1188640" y="4149080"/>
          <a:ext cx="5753100" cy="695325"/>
        </p:xfrm>
        <a:graphic>
          <a:graphicData uri="http://schemas.openxmlformats.org/presentationml/2006/ole">
            <p:oleObj spid="_x0000_s57349" name="Document" r:id="rId5" imgW="5762038" imgH="704981" progId="Word.Document.12">
              <p:embed/>
            </p:oleObj>
          </a:graphicData>
        </a:graphic>
      </p:graphicFrame>
      <p:graphicFrame>
        <p:nvGraphicFramePr>
          <p:cNvPr id="2053" name="Object 2"/>
          <p:cNvGraphicFramePr>
            <a:graphicFrameLocks noChangeAspect="1"/>
          </p:cNvGraphicFramePr>
          <p:nvPr/>
        </p:nvGraphicFramePr>
        <p:xfrm>
          <a:off x="323528" y="5373216"/>
          <a:ext cx="5753100" cy="752475"/>
        </p:xfrm>
        <a:graphic>
          <a:graphicData uri="http://schemas.openxmlformats.org/presentationml/2006/ole">
            <p:oleObj spid="_x0000_s57350" name="Document" r:id="rId6" imgW="5762038" imgH="762229" progId="Word.Document.12">
              <p:embed/>
            </p:oleObj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2195513" y="3500438"/>
          <a:ext cx="5753100" cy="695325"/>
        </p:xfrm>
        <a:graphic>
          <a:graphicData uri="http://schemas.openxmlformats.org/presentationml/2006/ole">
            <p:oleObj spid="_x0000_s57351" name="Document" r:id="rId7" imgW="5762038" imgH="70498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1) Mélange idéal : Benzène-Toluène</a:t>
            </a:r>
            <a:endParaRPr lang="fr-FR" sz="4000" dirty="0">
              <a:solidFill>
                <a:srgbClr val="00B0F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12776"/>
            <a:ext cx="5993258" cy="454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83568" y="14127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 (°C)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339752" y="21328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Vapeur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148064" y="47971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572000" y="5733256"/>
          <a:ext cx="5762625" cy="504056"/>
        </p:xfrm>
        <a:graphic>
          <a:graphicData uri="http://schemas.openxmlformats.org/presentationml/2006/ole">
            <p:oleObj spid="_x0000_s1029" name="Document" r:id="rId5" imgW="5762038" imgH="537917" progId="Word.Document.12">
              <p:embed/>
            </p:oleObj>
          </a:graphicData>
        </a:graphic>
      </p:graphicFrame>
      <p:sp>
        <p:nvSpPr>
          <p:cNvPr id="33" name="ZoneTexte 32"/>
          <p:cNvSpPr txBox="1"/>
          <p:nvPr/>
        </p:nvSpPr>
        <p:spPr>
          <a:xfrm rot="19878677">
            <a:off x="4591224" y="28792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 + Vapeur</a:t>
            </a:r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12776"/>
            <a:ext cx="5993258" cy="454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83568" y="14127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 (°C)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339752" y="21328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Vapeur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148064" y="47971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572000" y="5733256"/>
          <a:ext cx="5762625" cy="504056"/>
        </p:xfrm>
        <a:graphic>
          <a:graphicData uri="http://schemas.openxmlformats.org/presentationml/2006/ole">
            <p:oleObj spid="_x0000_s9218" name="Document" r:id="rId5" imgW="5762038" imgH="537917" progId="Word.Document.12">
              <p:embed/>
            </p:oleObj>
          </a:graphicData>
        </a:graphic>
      </p:graphicFrame>
      <p:sp>
        <p:nvSpPr>
          <p:cNvPr id="9" name="Multiplier 8"/>
          <p:cNvSpPr/>
          <p:nvPr/>
        </p:nvSpPr>
        <p:spPr>
          <a:xfrm>
            <a:off x="1619672" y="4869160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-1982713" y="4581128"/>
          <a:ext cx="5762625" cy="504056"/>
        </p:xfrm>
        <a:graphic>
          <a:graphicData uri="http://schemas.openxmlformats.org/presentationml/2006/ole">
            <p:oleObj spid="_x0000_s9219" name="Document" r:id="rId6" imgW="5762038" imgH="435302" progId="Word.Document.12">
              <p:embed/>
            </p:oleObj>
          </a:graphicData>
        </a:graphic>
      </p:graphicFrame>
      <p:sp>
        <p:nvSpPr>
          <p:cNvPr id="14" name="ZoneTexte 13"/>
          <p:cNvSpPr txBox="1"/>
          <p:nvPr/>
        </p:nvSpPr>
        <p:spPr>
          <a:xfrm rot="19878677">
            <a:off x="4591224" y="28792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 + Vapeur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1560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1) Mélange idéal : Benzène-Toluène</a:t>
            </a:r>
            <a:endParaRPr lang="fr-FR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12776"/>
            <a:ext cx="5993258" cy="454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83568" y="14127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 (°C)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339752" y="21328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Vapeur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148064" y="47971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572000" y="5733256"/>
          <a:ext cx="5762625" cy="504056"/>
        </p:xfrm>
        <a:graphic>
          <a:graphicData uri="http://schemas.openxmlformats.org/presentationml/2006/ole">
            <p:oleObj spid="_x0000_s10242" name="Document" r:id="rId5" imgW="5762038" imgH="537917" progId="Word.Document.12">
              <p:embed/>
            </p:oleObj>
          </a:graphicData>
        </a:graphic>
      </p:graphicFrame>
      <p:sp>
        <p:nvSpPr>
          <p:cNvPr id="9" name="Multiplier 8"/>
          <p:cNvSpPr/>
          <p:nvPr/>
        </p:nvSpPr>
        <p:spPr>
          <a:xfrm>
            <a:off x="1619672" y="4869160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-1982713" y="4581128"/>
          <a:ext cx="5762625" cy="504056"/>
        </p:xfrm>
        <a:graphic>
          <a:graphicData uri="http://schemas.openxmlformats.org/presentationml/2006/ole">
            <p:oleObj spid="_x0000_s10243" name="Document" r:id="rId6" imgW="5762038" imgH="435302" progId="Word.Document.12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220072" y="1988840"/>
          <a:ext cx="5762625" cy="504056"/>
        </p:xfrm>
        <a:graphic>
          <a:graphicData uri="http://schemas.openxmlformats.org/presentationml/2006/ole">
            <p:oleObj spid="_x0000_s10244" name="Document" r:id="rId7" imgW="5762038" imgH="435302" progId="Word.Document.12">
              <p:embed/>
            </p:oleObj>
          </a:graphicData>
        </a:graphic>
      </p:graphicFrame>
      <p:sp>
        <p:nvSpPr>
          <p:cNvPr id="12" name="Multiplier 11"/>
          <p:cNvSpPr/>
          <p:nvPr/>
        </p:nvSpPr>
        <p:spPr>
          <a:xfrm>
            <a:off x="7092280" y="2276872"/>
            <a:ext cx="216024" cy="21602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19878677">
            <a:off x="4591224" y="28792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 + Vapeur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1560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1) Mélange idéal : Benzène-Toluène</a:t>
            </a:r>
            <a:endParaRPr lang="fr-FR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12776"/>
            <a:ext cx="5993258" cy="454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83568" y="14127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 (°C)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339752" y="21328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Vapeur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148064" y="47971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572000" y="5733256"/>
          <a:ext cx="5762625" cy="504056"/>
        </p:xfrm>
        <a:graphic>
          <a:graphicData uri="http://schemas.openxmlformats.org/presentationml/2006/ole">
            <p:oleObj spid="_x0000_s11266" name="Document" r:id="rId5" imgW="5762038" imgH="537917" progId="Word.Document.12">
              <p:embed/>
            </p:oleObj>
          </a:graphicData>
        </a:graphic>
      </p:graphicFrame>
      <p:sp>
        <p:nvSpPr>
          <p:cNvPr id="9" name="Multiplier 8"/>
          <p:cNvSpPr/>
          <p:nvPr/>
        </p:nvSpPr>
        <p:spPr>
          <a:xfrm>
            <a:off x="1619672" y="4869160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-1982713" y="4581128"/>
          <a:ext cx="5762625" cy="504056"/>
        </p:xfrm>
        <a:graphic>
          <a:graphicData uri="http://schemas.openxmlformats.org/presentationml/2006/ole">
            <p:oleObj spid="_x0000_s11267" name="Document" r:id="rId6" imgW="5762038" imgH="435302" progId="Word.Document.12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220072" y="1988840"/>
          <a:ext cx="5762625" cy="504056"/>
        </p:xfrm>
        <a:graphic>
          <a:graphicData uri="http://schemas.openxmlformats.org/presentationml/2006/ole">
            <p:oleObj spid="_x0000_s11268" name="Document" r:id="rId7" imgW="5762038" imgH="435302" progId="Word.Document.12">
              <p:embed/>
            </p:oleObj>
          </a:graphicData>
        </a:graphic>
      </p:graphicFrame>
      <p:sp>
        <p:nvSpPr>
          <p:cNvPr id="12" name="Multiplier 11"/>
          <p:cNvSpPr/>
          <p:nvPr/>
        </p:nvSpPr>
        <p:spPr>
          <a:xfrm>
            <a:off x="7092280" y="2276872"/>
            <a:ext cx="216024" cy="21602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4427984" y="1556792"/>
            <a:ext cx="0" cy="4104456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427984" y="4509120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4427984" y="2348880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4427984" y="3501008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 rot="19878677">
            <a:off x="4591224" y="28792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 + Vapeur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211960" y="58772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0.5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1560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1) Mélange idéal : Benzène-Toluène</a:t>
            </a:r>
            <a:endParaRPr lang="fr-FR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12776"/>
            <a:ext cx="5993258" cy="454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83568" y="14127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 (°C)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339752" y="21328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Vapeur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148064" y="47971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572000" y="5733256"/>
          <a:ext cx="5762625" cy="504056"/>
        </p:xfrm>
        <a:graphic>
          <a:graphicData uri="http://schemas.openxmlformats.org/presentationml/2006/ole">
            <p:oleObj spid="_x0000_s12290" name="Document" r:id="rId5" imgW="5762038" imgH="537917" progId="Word.Document.12">
              <p:embed/>
            </p:oleObj>
          </a:graphicData>
        </a:graphic>
      </p:graphicFrame>
      <p:sp>
        <p:nvSpPr>
          <p:cNvPr id="9" name="Multiplier 8"/>
          <p:cNvSpPr/>
          <p:nvPr/>
        </p:nvSpPr>
        <p:spPr>
          <a:xfrm>
            <a:off x="1619672" y="4869160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-1982713" y="4581128"/>
          <a:ext cx="5762625" cy="504056"/>
        </p:xfrm>
        <a:graphic>
          <a:graphicData uri="http://schemas.openxmlformats.org/presentationml/2006/ole">
            <p:oleObj spid="_x0000_s12291" name="Document" r:id="rId6" imgW="5762038" imgH="435302" progId="Word.Document.12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220072" y="1988840"/>
          <a:ext cx="5762625" cy="504056"/>
        </p:xfrm>
        <a:graphic>
          <a:graphicData uri="http://schemas.openxmlformats.org/presentationml/2006/ole">
            <p:oleObj spid="_x0000_s12292" name="Document" r:id="rId7" imgW="5762038" imgH="435302" progId="Word.Document.12">
              <p:embed/>
            </p:oleObj>
          </a:graphicData>
        </a:graphic>
      </p:graphicFrame>
      <p:sp>
        <p:nvSpPr>
          <p:cNvPr id="12" name="Multiplier 11"/>
          <p:cNvSpPr/>
          <p:nvPr/>
        </p:nvSpPr>
        <p:spPr>
          <a:xfrm>
            <a:off x="7092280" y="2276872"/>
            <a:ext cx="216024" cy="21602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3923928" y="4077072"/>
            <a:ext cx="43204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 rot="19878677">
            <a:off x="4591224" y="28792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 + Vapeur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4427984" y="1556792"/>
            <a:ext cx="0" cy="4104456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4427984" y="4509120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4427984" y="2348880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4427984" y="3501008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211960" y="58772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0.5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4355976" y="393305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771800" y="458112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Apparition de la première bulle de vapeur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11560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1) Mélange idéal : Benzène-Toluène</a:t>
            </a:r>
            <a:endParaRPr lang="fr-FR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12776"/>
            <a:ext cx="5993258" cy="454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83568" y="14127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 (°C)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339752" y="21328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Vapeur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148064" y="47971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572000" y="5733256"/>
          <a:ext cx="5762625" cy="504056"/>
        </p:xfrm>
        <a:graphic>
          <a:graphicData uri="http://schemas.openxmlformats.org/presentationml/2006/ole">
            <p:oleObj spid="_x0000_s13314" name="Document" r:id="rId5" imgW="5762038" imgH="537917" progId="Word.Document.12">
              <p:embed/>
            </p:oleObj>
          </a:graphicData>
        </a:graphic>
      </p:graphicFrame>
      <p:sp>
        <p:nvSpPr>
          <p:cNvPr id="9" name="Multiplier 8"/>
          <p:cNvSpPr/>
          <p:nvPr/>
        </p:nvSpPr>
        <p:spPr>
          <a:xfrm>
            <a:off x="1619672" y="4869160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-1982713" y="4581128"/>
          <a:ext cx="5762625" cy="504056"/>
        </p:xfrm>
        <a:graphic>
          <a:graphicData uri="http://schemas.openxmlformats.org/presentationml/2006/ole">
            <p:oleObj spid="_x0000_s13315" name="Document" r:id="rId6" imgW="5762038" imgH="435302" progId="Word.Document.12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220072" y="1988840"/>
          <a:ext cx="5762625" cy="504056"/>
        </p:xfrm>
        <a:graphic>
          <a:graphicData uri="http://schemas.openxmlformats.org/presentationml/2006/ole">
            <p:oleObj spid="_x0000_s13316" name="Document" r:id="rId7" imgW="5762038" imgH="435302" progId="Word.Document.12">
              <p:embed/>
            </p:oleObj>
          </a:graphicData>
        </a:graphic>
      </p:graphicFrame>
      <p:sp>
        <p:nvSpPr>
          <p:cNvPr id="12" name="Multiplier 11"/>
          <p:cNvSpPr/>
          <p:nvPr/>
        </p:nvSpPr>
        <p:spPr>
          <a:xfrm>
            <a:off x="7092280" y="2276872"/>
            <a:ext cx="216024" cy="21602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3923928" y="4077072"/>
            <a:ext cx="43204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771800" y="458112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Apparition de la première bulle de vapeur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Multiplier 19"/>
          <p:cNvSpPr/>
          <p:nvPr/>
        </p:nvSpPr>
        <p:spPr>
          <a:xfrm>
            <a:off x="7092280" y="2276872"/>
            <a:ext cx="216024" cy="21602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932040" y="378904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Courbe d’</a:t>
            </a:r>
            <a:r>
              <a:rPr lang="fr-FR" dirty="0" err="1" smtClean="0"/>
              <a:t>ébulition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 rot="19878677">
            <a:off x="4591224" y="28792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 + Vapeur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4427984" y="1556792"/>
            <a:ext cx="0" cy="4104456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4427984" y="4509120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4427984" y="2348880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4427984" y="3501008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211960" y="58772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0.5</a:t>
            </a:r>
            <a:endParaRPr lang="fr-FR" dirty="0">
              <a:solidFill>
                <a:srgbClr val="FFC000"/>
              </a:solidFill>
            </a:endParaRPr>
          </a:p>
        </p:txBody>
      </p:sp>
      <p:graphicFrame>
        <p:nvGraphicFramePr>
          <p:cNvPr id="13317" name="Object 2"/>
          <p:cNvGraphicFramePr>
            <a:graphicFrameLocks noChangeAspect="1"/>
          </p:cNvGraphicFramePr>
          <p:nvPr/>
        </p:nvGraphicFramePr>
        <p:xfrm>
          <a:off x="-1476672" y="3717032"/>
          <a:ext cx="5753100" cy="428625"/>
        </p:xfrm>
        <a:graphic>
          <a:graphicData uri="http://schemas.openxmlformats.org/presentationml/2006/ole">
            <p:oleObj spid="_x0000_s13317" name="Document" r:id="rId8" imgW="5762038" imgH="435302" progId="Word.Document.12">
              <p:embed/>
            </p:oleObj>
          </a:graphicData>
        </a:graphic>
      </p:graphicFrame>
      <p:cxnSp>
        <p:nvCxnSpPr>
          <p:cNvPr id="25" name="Connecteur droit 24"/>
          <p:cNvCxnSpPr/>
          <p:nvPr/>
        </p:nvCxnSpPr>
        <p:spPr>
          <a:xfrm flipH="1">
            <a:off x="1691680" y="3996680"/>
            <a:ext cx="2727920" cy="838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4355976" y="393305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611560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1) Mélange idéal : Benzène-Toluène</a:t>
            </a:r>
            <a:endParaRPr lang="fr-FR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220072" y="1988840"/>
          <a:ext cx="5762625" cy="504056"/>
        </p:xfrm>
        <a:graphic>
          <a:graphicData uri="http://schemas.openxmlformats.org/presentationml/2006/ole">
            <p:oleObj spid="_x0000_s8195" name="Document" r:id="rId4" imgW="5762038" imgH="435302" progId="Word.Document.12">
              <p:embed/>
            </p:oleObj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412776"/>
            <a:ext cx="5993258" cy="454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83568" y="14127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 (°C)</a:t>
            </a:r>
            <a:endParaRPr lang="fr-FR" dirty="0"/>
          </a:p>
        </p:txBody>
      </p:sp>
      <p:sp>
        <p:nvSpPr>
          <p:cNvPr id="6" name="Multiplier 5"/>
          <p:cNvSpPr/>
          <p:nvPr/>
        </p:nvSpPr>
        <p:spPr>
          <a:xfrm>
            <a:off x="1619672" y="4869160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982713" y="4581128"/>
          <a:ext cx="5762625" cy="504056"/>
        </p:xfrm>
        <a:graphic>
          <a:graphicData uri="http://schemas.openxmlformats.org/presentationml/2006/ole">
            <p:oleObj spid="_x0000_s8194" name="Document" r:id="rId6" imgW="5762038" imgH="435302" progId="Word.Document.12">
              <p:embed/>
            </p:oleObj>
          </a:graphicData>
        </a:graphic>
      </p:graphicFrame>
      <p:sp>
        <p:nvSpPr>
          <p:cNvPr id="10" name="Multiplier 9"/>
          <p:cNvSpPr/>
          <p:nvPr/>
        </p:nvSpPr>
        <p:spPr>
          <a:xfrm>
            <a:off x="7092280" y="2276872"/>
            <a:ext cx="216024" cy="21602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32040" y="378904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Courbe d’</a:t>
            </a:r>
            <a:r>
              <a:rPr lang="fr-FR" dirty="0" err="1" smtClean="0"/>
              <a:t>ébulition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339752" y="21328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Vapeur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148064" y="47971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572000" y="5733256"/>
          <a:ext cx="5762625" cy="504056"/>
        </p:xfrm>
        <a:graphic>
          <a:graphicData uri="http://schemas.openxmlformats.org/presentationml/2006/ole">
            <p:oleObj spid="_x0000_s8196" name="Document" r:id="rId7" imgW="5762038" imgH="537917" progId="Word.Document.12">
              <p:embed/>
            </p:oleObj>
          </a:graphicData>
        </a:graphic>
      </p:graphicFrame>
      <p:cxnSp>
        <p:nvCxnSpPr>
          <p:cNvPr id="27" name="Connecteur droit avec flèche 26"/>
          <p:cNvCxnSpPr/>
          <p:nvPr/>
        </p:nvCxnSpPr>
        <p:spPr>
          <a:xfrm flipV="1">
            <a:off x="3923928" y="4077072"/>
            <a:ext cx="43204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4499992" y="2708920"/>
            <a:ext cx="43204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572000" y="1628800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Disparition de la dernière goutte de liquide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 rot="19878677">
            <a:off x="4591224" y="28792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 + Vapeur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4427984" y="1556792"/>
            <a:ext cx="0" cy="4104456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4427984" y="4509120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4427984" y="2348880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4427984" y="3501008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4211960" y="58772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0.5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355976" y="328498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355976" y="393305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4427984" y="3501008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-1476672" y="3717032"/>
          <a:ext cx="5753100" cy="428625"/>
        </p:xfrm>
        <a:graphic>
          <a:graphicData uri="http://schemas.openxmlformats.org/presentationml/2006/ole">
            <p:oleObj spid="_x0000_s8198" name="Document" r:id="rId8" imgW="5762038" imgH="435302" progId="Word.Document.12">
              <p:embed/>
            </p:oleObj>
          </a:graphicData>
        </a:graphic>
      </p:graphicFrame>
      <p:cxnSp>
        <p:nvCxnSpPr>
          <p:cNvPr id="38" name="Connecteur droit 37"/>
          <p:cNvCxnSpPr/>
          <p:nvPr/>
        </p:nvCxnSpPr>
        <p:spPr>
          <a:xfrm flipH="1">
            <a:off x="1691680" y="3996680"/>
            <a:ext cx="2727920" cy="838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771800" y="458112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Apparition de la première bulle de vapeur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11560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1) Mélange idéal : Benzène-Toluène</a:t>
            </a:r>
            <a:endParaRPr lang="fr-FR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220072" y="1988840"/>
          <a:ext cx="5762625" cy="504056"/>
        </p:xfrm>
        <a:graphic>
          <a:graphicData uri="http://schemas.openxmlformats.org/presentationml/2006/ole">
            <p:oleObj spid="_x0000_s7171" name="Document" r:id="rId4" imgW="5762038" imgH="435302" progId="Word.Document.12">
              <p:embed/>
            </p:oleObj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412776"/>
            <a:ext cx="5993258" cy="454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83568" y="14127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 (°C)</a:t>
            </a:r>
            <a:endParaRPr lang="fr-FR" dirty="0"/>
          </a:p>
        </p:txBody>
      </p:sp>
      <p:sp>
        <p:nvSpPr>
          <p:cNvPr id="6" name="Multiplier 5"/>
          <p:cNvSpPr/>
          <p:nvPr/>
        </p:nvSpPr>
        <p:spPr>
          <a:xfrm>
            <a:off x="1619672" y="4869160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982713" y="4581128"/>
          <a:ext cx="5762625" cy="504056"/>
        </p:xfrm>
        <a:graphic>
          <a:graphicData uri="http://schemas.openxmlformats.org/presentationml/2006/ole">
            <p:oleObj spid="_x0000_s7170" name="Document" r:id="rId6" imgW="5762038" imgH="435302" progId="Word.Document.12">
              <p:embed/>
            </p:oleObj>
          </a:graphicData>
        </a:graphic>
      </p:graphicFrame>
      <p:sp>
        <p:nvSpPr>
          <p:cNvPr id="10" name="Multiplier 9"/>
          <p:cNvSpPr/>
          <p:nvPr/>
        </p:nvSpPr>
        <p:spPr>
          <a:xfrm>
            <a:off x="7092280" y="2276872"/>
            <a:ext cx="216024" cy="21602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32040" y="378904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Courbe d’</a:t>
            </a:r>
            <a:r>
              <a:rPr lang="fr-FR" dirty="0" err="1" smtClean="0"/>
              <a:t>ébulition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843808" y="27089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47CF0"/>
                </a:solidFill>
              </a:rPr>
              <a:t>Courbe de rosée</a:t>
            </a:r>
            <a:endParaRPr lang="fr-FR" dirty="0">
              <a:solidFill>
                <a:srgbClr val="C47CF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339752" y="21328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Vapeur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148064" y="47971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572000" y="5733256"/>
          <a:ext cx="5762625" cy="504056"/>
        </p:xfrm>
        <a:graphic>
          <a:graphicData uri="http://schemas.openxmlformats.org/presentationml/2006/ole">
            <p:oleObj spid="_x0000_s7172" name="Document" r:id="rId7" imgW="5762038" imgH="537917" progId="Word.Document.12">
              <p:embed/>
            </p:oleObj>
          </a:graphicData>
        </a:graphic>
      </p:graphicFrame>
      <p:cxnSp>
        <p:nvCxnSpPr>
          <p:cNvPr id="27" name="Connecteur droit avec flèche 26"/>
          <p:cNvCxnSpPr/>
          <p:nvPr/>
        </p:nvCxnSpPr>
        <p:spPr>
          <a:xfrm flipV="1">
            <a:off x="3923928" y="4077072"/>
            <a:ext cx="43204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4499992" y="2708920"/>
            <a:ext cx="43204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572000" y="1628800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Disparition de la dernière goutte de liquide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 rot="19878677">
            <a:off x="4591224" y="28792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 + Vapeur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4427984" y="1556792"/>
            <a:ext cx="0" cy="4104456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4427984" y="4509120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4427984" y="2348880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4427984" y="3501008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211960" y="58772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0.5</a:t>
            </a:r>
            <a:endParaRPr lang="fr-FR" dirty="0">
              <a:solidFill>
                <a:srgbClr val="FFC000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4427984" y="3501008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-1476672" y="3717032"/>
          <a:ext cx="5753100" cy="428625"/>
        </p:xfrm>
        <a:graphic>
          <a:graphicData uri="http://schemas.openxmlformats.org/presentationml/2006/ole">
            <p:oleObj spid="_x0000_s7175" name="Document" r:id="rId8" imgW="5762038" imgH="435302" progId="Word.Document.12">
              <p:embed/>
            </p:oleObj>
          </a:graphicData>
        </a:graphic>
      </p:graphicFrame>
      <p:cxnSp>
        <p:nvCxnSpPr>
          <p:cNvPr id="36" name="Connecteur droit 35"/>
          <p:cNvCxnSpPr/>
          <p:nvPr/>
        </p:nvCxnSpPr>
        <p:spPr>
          <a:xfrm flipH="1">
            <a:off x="1691680" y="4005064"/>
            <a:ext cx="2727920" cy="838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4427984" y="2924944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1691680" y="3356992"/>
            <a:ext cx="2736304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4" name="Object 2"/>
          <p:cNvGraphicFramePr>
            <a:graphicFrameLocks noChangeAspect="1"/>
          </p:cNvGraphicFramePr>
          <p:nvPr/>
        </p:nvGraphicFramePr>
        <p:xfrm>
          <a:off x="-1620688" y="2996952"/>
          <a:ext cx="5686425" cy="581025"/>
        </p:xfrm>
        <a:graphic>
          <a:graphicData uri="http://schemas.openxmlformats.org/presentationml/2006/ole">
            <p:oleObj spid="_x0000_s7174" name="Document" r:id="rId9" imgW="5762038" imgH="598406" progId="Word.Document.12">
              <p:embed/>
            </p:oleObj>
          </a:graphicData>
        </a:graphic>
      </p:graphicFrame>
      <p:sp>
        <p:nvSpPr>
          <p:cNvPr id="42" name="Ellipse 41"/>
          <p:cNvSpPr/>
          <p:nvPr/>
        </p:nvSpPr>
        <p:spPr>
          <a:xfrm>
            <a:off x="4355976" y="328498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4355976" y="393305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2771800" y="458112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Apparition de la première bulle de vapeur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11560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1) Mélange idéal : Benzène-Toluène</a:t>
            </a:r>
            <a:endParaRPr lang="fr-FR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tsydesrecettes.files.wordpress.com/2015/07/13121536073_98caf593f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18" y="1412776"/>
            <a:ext cx="8921364" cy="396044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5536" y="3933056"/>
            <a:ext cx="849694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220072" y="1988840"/>
          <a:ext cx="5762625" cy="504056"/>
        </p:xfrm>
        <a:graphic>
          <a:graphicData uri="http://schemas.openxmlformats.org/presentationml/2006/ole">
            <p:oleObj spid="_x0000_s14339" name="Document" r:id="rId4" imgW="5762038" imgH="435302" progId="Word.Document.12">
              <p:embed/>
            </p:oleObj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412776"/>
            <a:ext cx="5993258" cy="454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83568" y="14127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 (°C)</a:t>
            </a:r>
            <a:endParaRPr lang="fr-FR" dirty="0"/>
          </a:p>
        </p:txBody>
      </p:sp>
      <p:sp>
        <p:nvSpPr>
          <p:cNvPr id="6" name="Multiplier 5"/>
          <p:cNvSpPr/>
          <p:nvPr/>
        </p:nvSpPr>
        <p:spPr>
          <a:xfrm>
            <a:off x="1619672" y="4869160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982713" y="4581128"/>
          <a:ext cx="5762625" cy="504056"/>
        </p:xfrm>
        <a:graphic>
          <a:graphicData uri="http://schemas.openxmlformats.org/presentationml/2006/ole">
            <p:oleObj spid="_x0000_s14338" name="Document" r:id="rId6" imgW="5762038" imgH="435302" progId="Word.Document.12">
              <p:embed/>
            </p:oleObj>
          </a:graphicData>
        </a:graphic>
      </p:graphicFrame>
      <p:sp>
        <p:nvSpPr>
          <p:cNvPr id="10" name="Multiplier 9"/>
          <p:cNvSpPr/>
          <p:nvPr/>
        </p:nvSpPr>
        <p:spPr>
          <a:xfrm>
            <a:off x="7092280" y="2276872"/>
            <a:ext cx="216024" cy="216024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32040" y="378904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Courbe d’</a:t>
            </a:r>
            <a:r>
              <a:rPr lang="fr-FR" dirty="0" err="1" smtClean="0"/>
              <a:t>ébulition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339752" y="21328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Vapeur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 rot="19878677">
            <a:off x="4591224" y="28792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 + Vapeur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148064" y="47971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Liquide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572000" y="5733256"/>
          <a:ext cx="5762625" cy="504056"/>
        </p:xfrm>
        <a:graphic>
          <a:graphicData uri="http://schemas.openxmlformats.org/presentationml/2006/ole">
            <p:oleObj spid="_x0000_s14340" name="Document" r:id="rId7" imgW="5762038" imgH="537917" progId="Word.Document.12">
              <p:embed/>
            </p:oleObj>
          </a:graphicData>
        </a:graphic>
      </p:graphicFrame>
      <p:cxnSp>
        <p:nvCxnSpPr>
          <p:cNvPr id="27" name="Connecteur droit avec flèche 26"/>
          <p:cNvCxnSpPr/>
          <p:nvPr/>
        </p:nvCxnSpPr>
        <p:spPr>
          <a:xfrm flipV="1">
            <a:off x="3923928" y="4077072"/>
            <a:ext cx="43204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4499992" y="2708920"/>
            <a:ext cx="43204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572000" y="1628800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Disparition de la dernière goutte de liquide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3131840" y="4005064"/>
            <a:ext cx="1296144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427984" y="1556792"/>
            <a:ext cx="0" cy="4176464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4427984" y="4509120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4427984" y="2348880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4427984" y="3501008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3131840" y="4005064"/>
            <a:ext cx="0" cy="1728192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4211960" y="58772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0.5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843808" y="58772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0.26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843808" y="27089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47CF0"/>
                </a:solidFill>
              </a:rPr>
              <a:t>Courbe de rosée</a:t>
            </a:r>
            <a:endParaRPr lang="fr-FR" dirty="0">
              <a:solidFill>
                <a:srgbClr val="C47CF0"/>
              </a:solidFill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flipH="1">
            <a:off x="4499992" y="2708920"/>
            <a:ext cx="43204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4427984" y="3501008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4427984" y="3501008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-1476672" y="3717032"/>
          <a:ext cx="5753100" cy="428625"/>
        </p:xfrm>
        <a:graphic>
          <a:graphicData uri="http://schemas.openxmlformats.org/presentationml/2006/ole">
            <p:oleObj spid="_x0000_s14343" name="Document" r:id="rId8" imgW="5762038" imgH="435302" progId="Word.Document.12">
              <p:embed/>
            </p:oleObj>
          </a:graphicData>
        </a:graphic>
      </p:graphicFrame>
      <p:cxnSp>
        <p:nvCxnSpPr>
          <p:cNvPr id="44" name="Connecteur droit 43"/>
          <p:cNvCxnSpPr/>
          <p:nvPr/>
        </p:nvCxnSpPr>
        <p:spPr>
          <a:xfrm flipH="1">
            <a:off x="1691680" y="3996680"/>
            <a:ext cx="2727920" cy="838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4427984" y="2924944"/>
            <a:ext cx="0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>
            <a:off x="1691680" y="3356992"/>
            <a:ext cx="2736304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2"/>
          <p:cNvGraphicFramePr>
            <a:graphicFrameLocks noChangeAspect="1"/>
          </p:cNvGraphicFramePr>
          <p:nvPr/>
        </p:nvGraphicFramePr>
        <p:xfrm>
          <a:off x="-1620688" y="2996952"/>
          <a:ext cx="5686425" cy="581025"/>
        </p:xfrm>
        <a:graphic>
          <a:graphicData uri="http://schemas.openxmlformats.org/presentationml/2006/ole">
            <p:oleObj spid="_x0000_s14344" name="Document" r:id="rId9" imgW="5762038" imgH="598406" progId="Word.Document.12">
              <p:embed/>
            </p:oleObj>
          </a:graphicData>
        </a:graphic>
      </p:graphicFrame>
      <p:sp>
        <p:nvSpPr>
          <p:cNvPr id="48" name="Ellipse 47"/>
          <p:cNvSpPr/>
          <p:nvPr/>
        </p:nvSpPr>
        <p:spPr>
          <a:xfrm>
            <a:off x="4355976" y="328498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4355976" y="393305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2771800" y="458112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Apparition de la première bulle de vapeur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11560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1) Mélange idéal : Benzène-Toluène</a:t>
            </a:r>
            <a:endParaRPr lang="fr-FR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339" y="1844824"/>
            <a:ext cx="450917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11560" y="4046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2) Ecart à l’idéalité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98931" y="51479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Eau-éthanol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1419" y="51571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Acétone-Chloroforme</a:t>
            </a:r>
            <a:endParaRPr lang="fr-FR" dirty="0"/>
          </a:p>
        </p:txBody>
      </p:sp>
      <p:pic>
        <p:nvPicPr>
          <p:cNvPr id="15" name="Picture 2" descr="https://www.doc-solus.fr/prepa/sci/adc/img/enonces/2008/PC_CHIMIE_CCP_1_2008.enonce.page-04.w980px.jpg"/>
          <p:cNvPicPr>
            <a:picLocks noChangeAspect="1" noChangeArrowheads="1"/>
          </p:cNvPicPr>
          <p:nvPr/>
        </p:nvPicPr>
        <p:blipFill>
          <a:blip r:embed="rId4" cstate="print"/>
          <a:srcRect l="12599" t="6989" r="14888" b="52297"/>
          <a:stretch>
            <a:fillRect/>
          </a:stretch>
        </p:blipFill>
        <p:spPr bwMode="auto">
          <a:xfrm>
            <a:off x="422867" y="1628800"/>
            <a:ext cx="4288646" cy="3467417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2295075" y="2852936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Vapeur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54915" y="285293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Liquide +Vapeur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854915" y="4221088"/>
            <a:ext cx="864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Liquide</a:t>
            </a:r>
            <a:endParaRPr lang="fr-FR" sz="1400" dirty="0"/>
          </a:p>
        </p:txBody>
      </p:sp>
      <p:graphicFrame>
        <p:nvGraphicFramePr>
          <p:cNvPr id="55297" name="Object 2"/>
          <p:cNvGraphicFramePr>
            <a:graphicFrameLocks noChangeAspect="1"/>
          </p:cNvGraphicFramePr>
          <p:nvPr/>
        </p:nvGraphicFramePr>
        <p:xfrm>
          <a:off x="-323850" y="5516563"/>
          <a:ext cx="5753100" cy="428625"/>
        </p:xfrm>
        <a:graphic>
          <a:graphicData uri="http://schemas.openxmlformats.org/presentationml/2006/ole">
            <p:oleObj spid="_x0000_s55297" name="Document" r:id="rId5" imgW="5762038" imgH="435302" progId="Word.Document.12">
              <p:embed/>
            </p:oleObj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924300" y="5516563"/>
          <a:ext cx="5686425" cy="428625"/>
        </p:xfrm>
        <a:graphic>
          <a:graphicData uri="http://schemas.openxmlformats.org/presentationml/2006/ole">
            <p:oleObj spid="_x0000_s55298" name="Document" r:id="rId6" imgW="5762038" imgH="43530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339" y="1844824"/>
            <a:ext cx="450917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998931" y="51479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Eau-éthanol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1419" y="51571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Acétone-Chloroforme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7335635" y="1628800"/>
            <a:ext cx="0" cy="7920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543547" y="12687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Azéotrope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2" descr="https://www.doc-solus.fr/prepa/sci/adc/img/enonces/2008/PC_CHIMIE_CCP_1_2008.enonce.page-04.w980px.jpg"/>
          <p:cNvPicPr>
            <a:picLocks noChangeAspect="1" noChangeArrowheads="1"/>
          </p:cNvPicPr>
          <p:nvPr/>
        </p:nvPicPr>
        <p:blipFill>
          <a:blip r:embed="rId4" cstate="print"/>
          <a:srcRect l="12599" t="6989" r="14888" b="52297"/>
          <a:stretch>
            <a:fillRect/>
          </a:stretch>
        </p:blipFill>
        <p:spPr bwMode="auto">
          <a:xfrm>
            <a:off x="422867" y="1628800"/>
            <a:ext cx="4288646" cy="3467417"/>
          </a:xfrm>
          <a:prstGeom prst="rect">
            <a:avLst/>
          </a:prstGeom>
          <a:noFill/>
        </p:spPr>
      </p:pic>
      <p:cxnSp>
        <p:nvCxnSpPr>
          <p:cNvPr id="11" name="Connecteur droit avec flèche 10"/>
          <p:cNvCxnSpPr/>
          <p:nvPr/>
        </p:nvCxnSpPr>
        <p:spPr>
          <a:xfrm>
            <a:off x="3591219" y="3789040"/>
            <a:ext cx="0" cy="7920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871139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Azéotrope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295075" y="2852936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Vapeur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54915" y="285293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Liquide +Vapeur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854915" y="4221088"/>
            <a:ext cx="864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Liquide</a:t>
            </a:r>
            <a:endParaRPr lang="fr-FR" sz="1400" dirty="0"/>
          </a:p>
        </p:txBody>
      </p:sp>
      <p:graphicFrame>
        <p:nvGraphicFramePr>
          <p:cNvPr id="54273" name="Object 2"/>
          <p:cNvGraphicFramePr>
            <a:graphicFrameLocks noChangeAspect="1"/>
          </p:cNvGraphicFramePr>
          <p:nvPr/>
        </p:nvGraphicFramePr>
        <p:xfrm>
          <a:off x="-324544" y="5517232"/>
          <a:ext cx="5753100" cy="428625"/>
        </p:xfrm>
        <a:graphic>
          <a:graphicData uri="http://schemas.openxmlformats.org/presentationml/2006/ole">
            <p:oleObj spid="_x0000_s54273" name="Document" r:id="rId5" imgW="5762038" imgH="435302" progId="Word.Document.12">
              <p:embed/>
            </p:oleObj>
          </a:graphicData>
        </a:graphic>
      </p:graphicFrame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3924300" y="5517232"/>
          <a:ext cx="5686425" cy="428625"/>
        </p:xfrm>
        <a:graphic>
          <a:graphicData uri="http://schemas.openxmlformats.org/presentationml/2006/ole">
            <p:oleObj spid="_x0000_s54274" name="Document" r:id="rId6" imgW="5762038" imgH="435302" progId="Word.Document.12">
              <p:embed/>
            </p:oleObj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611560" y="4046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2) Ecart à l’idéalité</a:t>
            </a:r>
            <a:endParaRPr lang="fr-FR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472608" cy="481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1) Distillation simple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1268760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472608" cy="481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1) Distillation simple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1268760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6156176" y="4869160"/>
            <a:ext cx="1080120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475656" y="4221088"/>
            <a:ext cx="172819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236296" y="47251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Distillat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1560" y="40050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Résidu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1) Distillation simple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1066831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907704" y="2651007"/>
            <a:ext cx="208823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403648" y="2651007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331640" y="4595223"/>
            <a:ext cx="266429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067944" y="4595223"/>
            <a:ext cx="1800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995936" y="2651007"/>
            <a:ext cx="0" cy="30243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868144" y="4595223"/>
            <a:ext cx="0" cy="1008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907704" y="2723015"/>
            <a:ext cx="0" cy="12241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907704" y="4019159"/>
            <a:ext cx="0" cy="172819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508104" y="5099279"/>
            <a:ext cx="0" cy="64807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964488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8892480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331640" y="5027271"/>
            <a:ext cx="40324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6" name="Picture 2" descr="https://www.doc-solus.fr/prepa/sci/adc/img/enonces/2008/PC_CHIMIE_CCP_1_2008.enonce.page-04.w980px.jpg"/>
          <p:cNvPicPr>
            <a:picLocks noChangeAspect="1" noChangeArrowheads="1"/>
          </p:cNvPicPr>
          <p:nvPr/>
        </p:nvPicPr>
        <p:blipFill>
          <a:blip r:embed="rId3" cstate="print"/>
          <a:srcRect l="12599" t="6989" r="14888" b="52297"/>
          <a:stretch>
            <a:fillRect/>
          </a:stretch>
        </p:blipFill>
        <p:spPr bwMode="auto">
          <a:xfrm>
            <a:off x="1331640" y="977971"/>
            <a:ext cx="6696744" cy="5414390"/>
          </a:xfrm>
          <a:prstGeom prst="rect">
            <a:avLst/>
          </a:prstGeom>
          <a:noFill/>
        </p:spPr>
      </p:pic>
      <p:cxnSp>
        <p:nvCxnSpPr>
          <p:cNvPr id="60" name="Connecteur droit 59"/>
          <p:cNvCxnSpPr/>
          <p:nvPr/>
        </p:nvCxnSpPr>
        <p:spPr>
          <a:xfrm flipV="1">
            <a:off x="1979712" y="3371087"/>
            <a:ext cx="0" cy="259228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115616" y="602128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Ballon : </a:t>
            </a: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-1260648" y="6384751"/>
          <a:ext cx="5753100" cy="428625"/>
        </p:xfrm>
        <a:graphic>
          <a:graphicData uri="http://schemas.openxmlformats.org/presentationml/2006/ole">
            <p:oleObj spid="_x0000_s51202" name="Document" r:id="rId4" imgW="5762038" imgH="435302" progId="Word.Document.12">
              <p:embed/>
            </p:oleObj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1979712" y="26369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Liquide +Vapeur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411760" y="5157192"/>
            <a:ext cx="864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Liquide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139952" y="2852936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Vapeur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1) Distillation simple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1066831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907704" y="2651007"/>
            <a:ext cx="208823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403648" y="2651007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331640" y="4595223"/>
            <a:ext cx="266429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067944" y="4595223"/>
            <a:ext cx="1800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995936" y="2651007"/>
            <a:ext cx="0" cy="30243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868144" y="4595223"/>
            <a:ext cx="0" cy="1008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907704" y="2723015"/>
            <a:ext cx="0" cy="12241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907704" y="4019159"/>
            <a:ext cx="0" cy="172819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508104" y="5099279"/>
            <a:ext cx="0" cy="64807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964488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8892480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331640" y="5027271"/>
            <a:ext cx="40324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6" name="Picture 2" descr="https://www.doc-solus.fr/prepa/sci/adc/img/enonces/2008/PC_CHIMIE_CCP_1_2008.enonce.page-04.w980px.jpg"/>
          <p:cNvPicPr>
            <a:picLocks noChangeAspect="1" noChangeArrowheads="1"/>
          </p:cNvPicPr>
          <p:nvPr/>
        </p:nvPicPr>
        <p:blipFill>
          <a:blip r:embed="rId3" cstate="print"/>
          <a:srcRect l="12599" t="6989" r="14888" b="52297"/>
          <a:stretch>
            <a:fillRect/>
          </a:stretch>
        </p:blipFill>
        <p:spPr bwMode="auto">
          <a:xfrm>
            <a:off x="1331640" y="977971"/>
            <a:ext cx="6696744" cy="5414390"/>
          </a:xfrm>
          <a:prstGeom prst="rect">
            <a:avLst/>
          </a:prstGeom>
          <a:noFill/>
        </p:spPr>
      </p:pic>
      <p:cxnSp>
        <p:nvCxnSpPr>
          <p:cNvPr id="60" name="Connecteur droit 59"/>
          <p:cNvCxnSpPr/>
          <p:nvPr/>
        </p:nvCxnSpPr>
        <p:spPr>
          <a:xfrm flipV="1">
            <a:off x="1979712" y="3371087"/>
            <a:ext cx="0" cy="259228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V="1">
            <a:off x="1979712" y="3371087"/>
            <a:ext cx="1440160" cy="838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3347864" y="3371087"/>
            <a:ext cx="63624" cy="26642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115616" y="602128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Ballon :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339752" y="342900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</a:t>
            </a:r>
            <a:r>
              <a:rPr lang="fr-FR" baseline="30000" dirty="0" smtClean="0">
                <a:solidFill>
                  <a:srgbClr val="FF0000"/>
                </a:solidFill>
              </a:rPr>
              <a:t>ère</a:t>
            </a:r>
            <a:r>
              <a:rPr lang="fr-FR" dirty="0" smtClean="0">
                <a:solidFill>
                  <a:srgbClr val="FF0000"/>
                </a:solidFill>
              </a:rPr>
              <a:t> Bulle de vapeur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-1260648" y="6384751"/>
          <a:ext cx="5753100" cy="428625"/>
        </p:xfrm>
        <a:graphic>
          <a:graphicData uri="http://schemas.openxmlformats.org/presentationml/2006/ole">
            <p:oleObj spid="_x0000_s45058" name="Document" r:id="rId4" imgW="5762038" imgH="435302" progId="Word.Document.12">
              <p:embed/>
            </p:oleObj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1979712" y="26369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Liquide +Vapeur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411760" y="5157192"/>
            <a:ext cx="864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Liquide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139952" y="2852936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Vapeur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1) Distillation simple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1066831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907704" y="2651007"/>
            <a:ext cx="208823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403648" y="2651007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331640" y="4595223"/>
            <a:ext cx="266429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067944" y="4595223"/>
            <a:ext cx="1800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995936" y="2651007"/>
            <a:ext cx="0" cy="30243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868144" y="4595223"/>
            <a:ext cx="0" cy="1008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907704" y="2723015"/>
            <a:ext cx="0" cy="12241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907704" y="4019159"/>
            <a:ext cx="0" cy="172819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508104" y="5099279"/>
            <a:ext cx="0" cy="64807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964488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8892480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331640" y="5027271"/>
            <a:ext cx="40324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6" name="Picture 2" descr="https://www.doc-solus.fr/prepa/sci/adc/img/enonces/2008/PC_CHIMIE_CCP_1_2008.enonce.page-04.w980px.jpg"/>
          <p:cNvPicPr>
            <a:picLocks noChangeAspect="1" noChangeArrowheads="1"/>
          </p:cNvPicPr>
          <p:nvPr/>
        </p:nvPicPr>
        <p:blipFill>
          <a:blip r:embed="rId3" cstate="print"/>
          <a:srcRect l="12599" t="6989" r="14888" b="52297"/>
          <a:stretch>
            <a:fillRect/>
          </a:stretch>
        </p:blipFill>
        <p:spPr bwMode="auto">
          <a:xfrm>
            <a:off x="1331640" y="977971"/>
            <a:ext cx="6696744" cy="5414390"/>
          </a:xfrm>
          <a:prstGeom prst="rect">
            <a:avLst/>
          </a:prstGeom>
          <a:noFill/>
        </p:spPr>
      </p:pic>
      <p:cxnSp>
        <p:nvCxnSpPr>
          <p:cNvPr id="60" name="Connecteur droit 59"/>
          <p:cNvCxnSpPr/>
          <p:nvPr/>
        </p:nvCxnSpPr>
        <p:spPr>
          <a:xfrm flipV="1">
            <a:off x="1979712" y="3371087"/>
            <a:ext cx="0" cy="259228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V="1">
            <a:off x="1979712" y="3371087"/>
            <a:ext cx="1440160" cy="838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3347864" y="3371087"/>
            <a:ext cx="63624" cy="26642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627784" y="6021288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Distillat :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115616" y="602128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Ballon : </a:t>
            </a: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-1260648" y="6384751"/>
          <a:ext cx="5753100" cy="428625"/>
        </p:xfrm>
        <a:graphic>
          <a:graphicData uri="http://schemas.openxmlformats.org/presentationml/2006/ole">
            <p:oleObj spid="_x0000_s46082" name="Document" r:id="rId4" imgW="5762038" imgH="435302" progId="Word.Document.12">
              <p:embed/>
            </p:oleObj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827584" y="6309320"/>
          <a:ext cx="5686425" cy="428625"/>
        </p:xfrm>
        <a:graphic>
          <a:graphicData uri="http://schemas.openxmlformats.org/presentationml/2006/ole">
            <p:oleObj spid="_x0000_s46083" name="Document" r:id="rId5" imgW="5762038" imgH="435302" progId="Word.Document.12">
              <p:embed/>
            </p:oleObj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2339752" y="342900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</a:t>
            </a:r>
            <a:r>
              <a:rPr lang="fr-FR" baseline="30000" dirty="0" smtClean="0">
                <a:solidFill>
                  <a:srgbClr val="FF0000"/>
                </a:solidFill>
              </a:rPr>
              <a:t>ère</a:t>
            </a:r>
            <a:r>
              <a:rPr lang="fr-FR" dirty="0" smtClean="0">
                <a:solidFill>
                  <a:srgbClr val="FF0000"/>
                </a:solidFill>
              </a:rPr>
              <a:t> Bulle de vapeur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979712" y="26369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Liquide +Vapeur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411760" y="5157192"/>
            <a:ext cx="864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Liquide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139952" y="2852936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Vapeur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1) Distillation simple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1066831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907704" y="2651007"/>
            <a:ext cx="208823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403648" y="2651007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331640" y="4595223"/>
            <a:ext cx="266429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067944" y="4595223"/>
            <a:ext cx="1800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995936" y="2651007"/>
            <a:ext cx="0" cy="30243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868144" y="4595223"/>
            <a:ext cx="0" cy="1008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907704" y="2723015"/>
            <a:ext cx="0" cy="12241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907704" y="4019159"/>
            <a:ext cx="0" cy="172819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508104" y="5099279"/>
            <a:ext cx="0" cy="64807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964488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8892480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331640" y="5027271"/>
            <a:ext cx="40324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6" name="Picture 2" descr="https://www.doc-solus.fr/prepa/sci/adc/img/enonces/2008/PC_CHIMIE_CCP_1_2008.enonce.page-04.w980px.jpg"/>
          <p:cNvPicPr>
            <a:picLocks noChangeAspect="1" noChangeArrowheads="1"/>
          </p:cNvPicPr>
          <p:nvPr/>
        </p:nvPicPr>
        <p:blipFill>
          <a:blip r:embed="rId3" cstate="print"/>
          <a:srcRect l="12599" t="6989" r="14888" b="52297"/>
          <a:stretch>
            <a:fillRect/>
          </a:stretch>
        </p:blipFill>
        <p:spPr bwMode="auto">
          <a:xfrm>
            <a:off x="1331640" y="977971"/>
            <a:ext cx="6696744" cy="5414390"/>
          </a:xfrm>
          <a:prstGeom prst="rect">
            <a:avLst/>
          </a:prstGeom>
          <a:noFill/>
        </p:spPr>
      </p:pic>
      <p:cxnSp>
        <p:nvCxnSpPr>
          <p:cNvPr id="60" name="Connecteur droit 59"/>
          <p:cNvCxnSpPr/>
          <p:nvPr/>
        </p:nvCxnSpPr>
        <p:spPr>
          <a:xfrm flipV="1">
            <a:off x="1979712" y="3371087"/>
            <a:ext cx="0" cy="259228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V="1">
            <a:off x="1979712" y="3371087"/>
            <a:ext cx="1440160" cy="838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3347864" y="3371087"/>
            <a:ext cx="63624" cy="26642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11560" y="537321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Résidu : </a:t>
            </a: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1835696" y="2852936"/>
            <a:ext cx="0" cy="309634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8964488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8892480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627784" y="602128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Distillat :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115616" y="602128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Ballon : </a:t>
            </a: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-1260648" y="6384751"/>
          <a:ext cx="5753100" cy="428625"/>
        </p:xfrm>
        <a:graphic>
          <a:graphicData uri="http://schemas.openxmlformats.org/presentationml/2006/ole">
            <p:oleObj spid="_x0000_s47106" name="Document" r:id="rId4" imgW="5762038" imgH="435302" progId="Word.Document.12">
              <p:embed/>
            </p:oleObj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827584" y="6309320"/>
          <a:ext cx="5686425" cy="428625"/>
        </p:xfrm>
        <a:graphic>
          <a:graphicData uri="http://schemas.openxmlformats.org/presentationml/2006/ole">
            <p:oleObj spid="_x0000_s47107" name="Document" r:id="rId5" imgW="5762038" imgH="435302" progId="Word.Document.12">
              <p:embed/>
            </p:oleObj>
          </a:graphicData>
        </a:graphic>
      </p:graphicFrame>
      <p:graphicFrame>
        <p:nvGraphicFramePr>
          <p:cNvPr id="37" name="Object 2"/>
          <p:cNvGraphicFramePr>
            <a:graphicFrameLocks noChangeAspect="1"/>
          </p:cNvGraphicFramePr>
          <p:nvPr/>
        </p:nvGraphicFramePr>
        <p:xfrm>
          <a:off x="-1908720" y="5661248"/>
          <a:ext cx="5686425" cy="428625"/>
        </p:xfrm>
        <a:graphic>
          <a:graphicData uri="http://schemas.openxmlformats.org/presentationml/2006/ole">
            <p:oleObj spid="_x0000_s47108" name="Document" r:id="rId6" imgW="5762038" imgH="435302" progId="Word.Document.12">
              <p:embed/>
            </p:oleObj>
          </a:graphicData>
        </a:graphic>
      </p:graphicFrame>
      <p:sp>
        <p:nvSpPr>
          <p:cNvPr id="39" name="ZoneTexte 38"/>
          <p:cNvSpPr txBox="1"/>
          <p:nvPr/>
        </p:nvSpPr>
        <p:spPr>
          <a:xfrm>
            <a:off x="2339752" y="342900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</a:t>
            </a:r>
            <a:r>
              <a:rPr lang="fr-FR" baseline="30000" dirty="0" smtClean="0">
                <a:solidFill>
                  <a:srgbClr val="FF0000"/>
                </a:solidFill>
              </a:rPr>
              <a:t>ère</a:t>
            </a:r>
            <a:r>
              <a:rPr lang="fr-FR" dirty="0" smtClean="0">
                <a:solidFill>
                  <a:srgbClr val="FF0000"/>
                </a:solidFill>
              </a:rPr>
              <a:t> Bulle de vapeur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979712" y="26369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Liquide +Vapeur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2411760" y="5157192"/>
            <a:ext cx="864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Liquide</a:t>
            </a:r>
            <a:endParaRPr lang="fr-FR" sz="1400" dirty="0"/>
          </a:p>
        </p:txBody>
      </p:sp>
      <p:sp>
        <p:nvSpPr>
          <p:cNvPr id="44" name="ZoneTexte 43"/>
          <p:cNvSpPr txBox="1"/>
          <p:nvPr/>
        </p:nvSpPr>
        <p:spPr>
          <a:xfrm>
            <a:off x="4139952" y="2852936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Vapeur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1) Distillation simple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1066831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907704" y="2651007"/>
            <a:ext cx="208823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403648" y="2651007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331640" y="4595223"/>
            <a:ext cx="266429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067944" y="4595223"/>
            <a:ext cx="1800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995936" y="2651007"/>
            <a:ext cx="0" cy="30243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868144" y="4595223"/>
            <a:ext cx="0" cy="1008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907704" y="2723015"/>
            <a:ext cx="0" cy="12241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907704" y="4019159"/>
            <a:ext cx="0" cy="172819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508104" y="5099279"/>
            <a:ext cx="0" cy="64807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964488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8892480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331640" y="5027271"/>
            <a:ext cx="40324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6" name="Picture 2" descr="https://www.doc-solus.fr/prepa/sci/adc/img/enonces/2008/PC_CHIMIE_CCP_1_2008.enonce.page-04.w980px.jpg"/>
          <p:cNvPicPr>
            <a:picLocks noChangeAspect="1" noChangeArrowheads="1"/>
          </p:cNvPicPr>
          <p:nvPr/>
        </p:nvPicPr>
        <p:blipFill>
          <a:blip r:embed="rId3" cstate="print"/>
          <a:srcRect l="12599" t="6989" r="14888" b="52297"/>
          <a:stretch>
            <a:fillRect/>
          </a:stretch>
        </p:blipFill>
        <p:spPr bwMode="auto">
          <a:xfrm>
            <a:off x="1331640" y="977971"/>
            <a:ext cx="6696744" cy="5414390"/>
          </a:xfrm>
          <a:prstGeom prst="rect">
            <a:avLst/>
          </a:prstGeom>
          <a:noFill/>
        </p:spPr>
      </p:pic>
      <p:cxnSp>
        <p:nvCxnSpPr>
          <p:cNvPr id="60" name="Connecteur droit 59"/>
          <p:cNvCxnSpPr/>
          <p:nvPr/>
        </p:nvCxnSpPr>
        <p:spPr>
          <a:xfrm flipV="1">
            <a:off x="1979712" y="3371087"/>
            <a:ext cx="0" cy="259228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V="1">
            <a:off x="1979712" y="3371087"/>
            <a:ext cx="1440160" cy="838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3347864" y="3371087"/>
            <a:ext cx="63624" cy="26642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835696" y="2852936"/>
            <a:ext cx="0" cy="309634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835696" y="2852936"/>
            <a:ext cx="1080120" cy="8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339752" y="342900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</a:t>
            </a:r>
            <a:r>
              <a:rPr lang="fr-FR" baseline="30000" dirty="0" smtClean="0">
                <a:solidFill>
                  <a:srgbClr val="FF0000"/>
                </a:solidFill>
              </a:rPr>
              <a:t>ère</a:t>
            </a:r>
            <a:r>
              <a:rPr lang="fr-FR" dirty="0" smtClean="0">
                <a:solidFill>
                  <a:srgbClr val="FF0000"/>
                </a:solidFill>
              </a:rPr>
              <a:t> Bulle de vapeur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835696" y="1844824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2</a:t>
            </a:r>
            <a:r>
              <a:rPr lang="fr-FR" baseline="30000" dirty="0" smtClean="0">
                <a:solidFill>
                  <a:srgbClr val="7030A0"/>
                </a:solidFill>
              </a:rPr>
              <a:t>ème</a:t>
            </a:r>
            <a:r>
              <a:rPr lang="fr-FR" dirty="0" smtClean="0">
                <a:solidFill>
                  <a:srgbClr val="7030A0"/>
                </a:solidFill>
              </a:rPr>
              <a:t> Bulle de vapeur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11560" y="537321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Ballon : 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627784" y="6021288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Résidu :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115616" y="602128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Ballon : </a:t>
            </a:r>
          </a:p>
        </p:txBody>
      </p:sp>
      <p:graphicFrame>
        <p:nvGraphicFramePr>
          <p:cNvPr id="41" name="Object 2"/>
          <p:cNvGraphicFramePr>
            <a:graphicFrameLocks noChangeAspect="1"/>
          </p:cNvGraphicFramePr>
          <p:nvPr/>
        </p:nvGraphicFramePr>
        <p:xfrm>
          <a:off x="827584" y="6309320"/>
          <a:ext cx="5686425" cy="428625"/>
        </p:xfrm>
        <a:graphic>
          <a:graphicData uri="http://schemas.openxmlformats.org/presentationml/2006/ole">
            <p:oleObj spid="_x0000_s49154" name="Document" r:id="rId4" imgW="5762038" imgH="435302" progId="Word.Document.12">
              <p:embed/>
            </p:oleObj>
          </a:graphicData>
        </a:graphic>
      </p:graphicFrame>
      <p:cxnSp>
        <p:nvCxnSpPr>
          <p:cNvPr id="48" name="Connecteur droit 47"/>
          <p:cNvCxnSpPr/>
          <p:nvPr/>
        </p:nvCxnSpPr>
        <p:spPr>
          <a:xfrm>
            <a:off x="8964488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8892480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611560" y="537321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Résidu : </a:t>
            </a:r>
          </a:p>
        </p:txBody>
      </p:sp>
      <p:cxnSp>
        <p:nvCxnSpPr>
          <p:cNvPr id="52" name="Connecteur droit 51"/>
          <p:cNvCxnSpPr/>
          <p:nvPr/>
        </p:nvCxnSpPr>
        <p:spPr>
          <a:xfrm>
            <a:off x="8964488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8892480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627784" y="6021288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Distillat :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1115616" y="602128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Ballon : </a:t>
            </a:r>
          </a:p>
        </p:txBody>
      </p:sp>
      <p:graphicFrame>
        <p:nvGraphicFramePr>
          <p:cNvPr id="56" name="Object 2"/>
          <p:cNvGraphicFramePr>
            <a:graphicFrameLocks noChangeAspect="1"/>
          </p:cNvGraphicFramePr>
          <p:nvPr/>
        </p:nvGraphicFramePr>
        <p:xfrm>
          <a:off x="-1260648" y="6384751"/>
          <a:ext cx="5753100" cy="428625"/>
        </p:xfrm>
        <a:graphic>
          <a:graphicData uri="http://schemas.openxmlformats.org/presentationml/2006/ole">
            <p:oleObj spid="_x0000_s49155" name="Document" r:id="rId5" imgW="5762038" imgH="435302" progId="Word.Document.12">
              <p:embed/>
            </p:oleObj>
          </a:graphicData>
        </a:graphic>
      </p:graphicFrame>
      <p:graphicFrame>
        <p:nvGraphicFramePr>
          <p:cNvPr id="57" name="Object 2"/>
          <p:cNvGraphicFramePr>
            <a:graphicFrameLocks noChangeAspect="1"/>
          </p:cNvGraphicFramePr>
          <p:nvPr/>
        </p:nvGraphicFramePr>
        <p:xfrm>
          <a:off x="827584" y="6309320"/>
          <a:ext cx="5686425" cy="428625"/>
        </p:xfrm>
        <a:graphic>
          <a:graphicData uri="http://schemas.openxmlformats.org/presentationml/2006/ole">
            <p:oleObj spid="_x0000_s49156" name="Document" r:id="rId6" imgW="5762038" imgH="435302" progId="Word.Document.12">
              <p:embed/>
            </p:oleObj>
          </a:graphicData>
        </a:graphic>
      </p:graphicFrame>
      <p:graphicFrame>
        <p:nvGraphicFramePr>
          <p:cNvPr id="58" name="Object 2"/>
          <p:cNvGraphicFramePr>
            <a:graphicFrameLocks noChangeAspect="1"/>
          </p:cNvGraphicFramePr>
          <p:nvPr/>
        </p:nvGraphicFramePr>
        <p:xfrm>
          <a:off x="-1908720" y="5661248"/>
          <a:ext cx="5686425" cy="428625"/>
        </p:xfrm>
        <a:graphic>
          <a:graphicData uri="http://schemas.openxmlformats.org/presentationml/2006/ole">
            <p:oleObj spid="_x0000_s49157" name="Document" r:id="rId7" imgW="5762038" imgH="435302" progId="Word.Document.12">
              <p:embed/>
            </p:oleObj>
          </a:graphicData>
        </a:graphic>
      </p:graphicFrame>
      <p:sp>
        <p:nvSpPr>
          <p:cNvPr id="59" name="ZoneTexte 58"/>
          <p:cNvSpPr txBox="1"/>
          <p:nvPr/>
        </p:nvSpPr>
        <p:spPr>
          <a:xfrm>
            <a:off x="1979712" y="26369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Liquide +Vapeur</a:t>
            </a:r>
            <a:endParaRPr lang="fr-FR" sz="1400" dirty="0"/>
          </a:p>
        </p:txBody>
      </p:sp>
      <p:sp>
        <p:nvSpPr>
          <p:cNvPr id="61" name="ZoneTexte 60"/>
          <p:cNvSpPr txBox="1"/>
          <p:nvPr/>
        </p:nvSpPr>
        <p:spPr>
          <a:xfrm>
            <a:off x="2411760" y="5157192"/>
            <a:ext cx="864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Liquide</a:t>
            </a:r>
            <a:endParaRPr lang="fr-FR" sz="1400" dirty="0"/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2843808" y="2852936"/>
            <a:ext cx="63624" cy="309634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4139952" y="2852936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Vapeur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etsydesrecettes.files.wordpress.com/2015/07/13121536073_98caf593f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18" y="1412776"/>
            <a:ext cx="8921364" cy="39604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5536" y="3933056"/>
            <a:ext cx="849694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499992" y="2276872"/>
            <a:ext cx="1512168" cy="20882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1) Distillation simple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1066831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907704" y="2651007"/>
            <a:ext cx="208823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403648" y="2651007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331640" y="4595223"/>
            <a:ext cx="266429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067944" y="4595223"/>
            <a:ext cx="1800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995936" y="2651007"/>
            <a:ext cx="0" cy="30243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868144" y="4595223"/>
            <a:ext cx="0" cy="1008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907704" y="2723015"/>
            <a:ext cx="0" cy="12241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907704" y="4019159"/>
            <a:ext cx="0" cy="172819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508104" y="5099279"/>
            <a:ext cx="0" cy="64807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964488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8892480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331640" y="5027271"/>
            <a:ext cx="40324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6" name="Picture 2" descr="https://www.doc-solus.fr/prepa/sci/adc/img/enonces/2008/PC_CHIMIE_CCP_1_2008.enonce.page-04.w980px.jpg"/>
          <p:cNvPicPr>
            <a:picLocks noChangeAspect="1" noChangeArrowheads="1"/>
          </p:cNvPicPr>
          <p:nvPr/>
        </p:nvPicPr>
        <p:blipFill>
          <a:blip r:embed="rId3" cstate="print"/>
          <a:srcRect l="12599" t="6989" r="14888" b="52297"/>
          <a:stretch>
            <a:fillRect/>
          </a:stretch>
        </p:blipFill>
        <p:spPr bwMode="auto">
          <a:xfrm>
            <a:off x="1331640" y="977971"/>
            <a:ext cx="6696744" cy="5414390"/>
          </a:xfrm>
          <a:prstGeom prst="rect">
            <a:avLst/>
          </a:prstGeom>
          <a:noFill/>
        </p:spPr>
      </p:pic>
      <p:cxnSp>
        <p:nvCxnSpPr>
          <p:cNvPr id="60" name="Connecteur droit 59"/>
          <p:cNvCxnSpPr/>
          <p:nvPr/>
        </p:nvCxnSpPr>
        <p:spPr>
          <a:xfrm flipV="1">
            <a:off x="1979712" y="3371087"/>
            <a:ext cx="0" cy="259228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V="1">
            <a:off x="1979712" y="3371087"/>
            <a:ext cx="1440160" cy="838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3347864" y="3371087"/>
            <a:ext cx="63624" cy="26642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835696" y="2852936"/>
            <a:ext cx="0" cy="309634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835696" y="2852936"/>
            <a:ext cx="1080120" cy="8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339752" y="342900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</a:t>
            </a:r>
            <a:r>
              <a:rPr lang="fr-FR" baseline="30000" dirty="0" smtClean="0">
                <a:solidFill>
                  <a:srgbClr val="FF0000"/>
                </a:solidFill>
              </a:rPr>
              <a:t>ère</a:t>
            </a:r>
            <a:r>
              <a:rPr lang="fr-FR" dirty="0" smtClean="0">
                <a:solidFill>
                  <a:srgbClr val="FF0000"/>
                </a:solidFill>
              </a:rPr>
              <a:t> Bulle de vapeur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835696" y="1844824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2</a:t>
            </a:r>
            <a:r>
              <a:rPr lang="fr-FR" baseline="30000" dirty="0" smtClean="0">
                <a:solidFill>
                  <a:srgbClr val="7030A0"/>
                </a:solidFill>
              </a:rPr>
              <a:t>ème</a:t>
            </a:r>
            <a:r>
              <a:rPr lang="fr-FR" dirty="0" smtClean="0">
                <a:solidFill>
                  <a:srgbClr val="7030A0"/>
                </a:solidFill>
              </a:rPr>
              <a:t> Bulle de vapeur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11560" y="537321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Ballon : 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627784" y="6021288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Résidu :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115616" y="602128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Ballon : </a:t>
            </a:r>
          </a:p>
        </p:txBody>
      </p:sp>
      <p:graphicFrame>
        <p:nvGraphicFramePr>
          <p:cNvPr id="41" name="Object 2"/>
          <p:cNvGraphicFramePr>
            <a:graphicFrameLocks noChangeAspect="1"/>
          </p:cNvGraphicFramePr>
          <p:nvPr/>
        </p:nvGraphicFramePr>
        <p:xfrm>
          <a:off x="827584" y="6309320"/>
          <a:ext cx="5686425" cy="428625"/>
        </p:xfrm>
        <a:graphic>
          <a:graphicData uri="http://schemas.openxmlformats.org/presentationml/2006/ole">
            <p:oleObj spid="_x0000_s50178" name="Document" r:id="rId4" imgW="5762038" imgH="435302" progId="Word.Document.12">
              <p:embed/>
            </p:oleObj>
          </a:graphicData>
        </a:graphic>
      </p:graphicFrame>
      <p:cxnSp>
        <p:nvCxnSpPr>
          <p:cNvPr id="48" name="Connecteur droit 47"/>
          <p:cNvCxnSpPr/>
          <p:nvPr/>
        </p:nvCxnSpPr>
        <p:spPr>
          <a:xfrm>
            <a:off x="8964488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8892480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611560" y="537321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Résidu : </a:t>
            </a:r>
          </a:p>
        </p:txBody>
      </p:sp>
      <p:cxnSp>
        <p:nvCxnSpPr>
          <p:cNvPr id="52" name="Connecteur droit 51"/>
          <p:cNvCxnSpPr/>
          <p:nvPr/>
        </p:nvCxnSpPr>
        <p:spPr>
          <a:xfrm>
            <a:off x="8964488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8892480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627784" y="602128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Distillat :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1115616" y="602128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Ballon : </a:t>
            </a:r>
          </a:p>
        </p:txBody>
      </p:sp>
      <p:graphicFrame>
        <p:nvGraphicFramePr>
          <p:cNvPr id="56" name="Object 2"/>
          <p:cNvGraphicFramePr>
            <a:graphicFrameLocks noChangeAspect="1"/>
          </p:cNvGraphicFramePr>
          <p:nvPr/>
        </p:nvGraphicFramePr>
        <p:xfrm>
          <a:off x="-1260648" y="6384751"/>
          <a:ext cx="5753100" cy="428625"/>
        </p:xfrm>
        <a:graphic>
          <a:graphicData uri="http://schemas.openxmlformats.org/presentationml/2006/ole">
            <p:oleObj spid="_x0000_s50179" name="Document" r:id="rId5" imgW="5762038" imgH="435302" progId="Word.Document.12">
              <p:embed/>
            </p:oleObj>
          </a:graphicData>
        </a:graphic>
      </p:graphicFrame>
      <p:graphicFrame>
        <p:nvGraphicFramePr>
          <p:cNvPr id="57" name="Object 2"/>
          <p:cNvGraphicFramePr>
            <a:graphicFrameLocks noChangeAspect="1"/>
          </p:cNvGraphicFramePr>
          <p:nvPr/>
        </p:nvGraphicFramePr>
        <p:xfrm>
          <a:off x="827584" y="6309320"/>
          <a:ext cx="5686425" cy="428625"/>
        </p:xfrm>
        <a:graphic>
          <a:graphicData uri="http://schemas.openxmlformats.org/presentationml/2006/ole">
            <p:oleObj spid="_x0000_s50180" name="Document" r:id="rId6" imgW="5762038" imgH="435302" progId="Word.Document.12">
              <p:embed/>
            </p:oleObj>
          </a:graphicData>
        </a:graphic>
      </p:graphicFrame>
      <p:graphicFrame>
        <p:nvGraphicFramePr>
          <p:cNvPr id="58" name="Object 2"/>
          <p:cNvGraphicFramePr>
            <a:graphicFrameLocks noChangeAspect="1"/>
          </p:cNvGraphicFramePr>
          <p:nvPr/>
        </p:nvGraphicFramePr>
        <p:xfrm>
          <a:off x="-1908720" y="5661248"/>
          <a:ext cx="5686425" cy="428625"/>
        </p:xfrm>
        <a:graphic>
          <a:graphicData uri="http://schemas.openxmlformats.org/presentationml/2006/ole">
            <p:oleObj spid="_x0000_s50181" name="Document" r:id="rId7" imgW="5762038" imgH="435302" progId="Word.Document.12">
              <p:embed/>
            </p:oleObj>
          </a:graphicData>
        </a:graphic>
      </p:graphicFrame>
      <p:graphicFrame>
        <p:nvGraphicFramePr>
          <p:cNvPr id="50182" name="Object 2"/>
          <p:cNvGraphicFramePr>
            <a:graphicFrameLocks noChangeAspect="1"/>
          </p:cNvGraphicFramePr>
          <p:nvPr/>
        </p:nvGraphicFramePr>
        <p:xfrm>
          <a:off x="2562175" y="6438900"/>
          <a:ext cx="5610225" cy="419100"/>
        </p:xfrm>
        <a:graphic>
          <a:graphicData uri="http://schemas.openxmlformats.org/presentationml/2006/ole">
            <p:oleObj spid="_x0000_s50182" name="Document" r:id="rId8" imgW="5762038" imgH="435302" progId="Word.Document.12">
              <p:embed/>
            </p:oleObj>
          </a:graphicData>
        </a:graphic>
      </p:graphicFrame>
      <p:sp>
        <p:nvSpPr>
          <p:cNvPr id="44" name="ZoneTexte 43"/>
          <p:cNvSpPr txBox="1"/>
          <p:nvPr/>
        </p:nvSpPr>
        <p:spPr>
          <a:xfrm>
            <a:off x="4932040" y="6165304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Distillat :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979712" y="26369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Liquide +Vapeur</a:t>
            </a:r>
            <a:endParaRPr lang="fr-FR" sz="1400" dirty="0"/>
          </a:p>
        </p:txBody>
      </p:sp>
      <p:sp>
        <p:nvSpPr>
          <p:cNvPr id="46" name="ZoneTexte 45"/>
          <p:cNvSpPr txBox="1"/>
          <p:nvPr/>
        </p:nvSpPr>
        <p:spPr>
          <a:xfrm>
            <a:off x="2411760" y="5157192"/>
            <a:ext cx="864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Liquide</a:t>
            </a:r>
            <a:endParaRPr lang="fr-FR" sz="1400" dirty="0"/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2843808" y="2852936"/>
            <a:ext cx="63624" cy="309634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4139952" y="2852936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Vapeur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2) Distillation fractionnée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2060848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https://www.youtube.com/watch?v=Z6OyNB8V7Hc&amp;t=246s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2) Distillation fractionnée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1268760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4968552" cy="508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2555776" y="2636912"/>
            <a:ext cx="648072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547664" y="256490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Colonne à distiller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691680" y="4869160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11560" y="4653136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Ballon contenant le résidu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355976" y="494116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Chauffe Ballon + Agitateur magnétique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3347864" y="5445224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3923928" y="2420888"/>
            <a:ext cx="567680" cy="5124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499992" y="22048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Réfrigérant à eau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5508104" y="4293096"/>
            <a:ext cx="720080" cy="8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228184" y="414908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Ballon contenant le distillat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2) Distillation fractionnée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1268760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778" name="Picture 2" descr="Colonne de distillation pour fabrication de tout alc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2495550" cy="3876676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755576" y="55892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 industrie</a:t>
            </a:r>
            <a:endParaRPr lang="fr-FR" dirty="0"/>
          </a:p>
        </p:txBody>
      </p:sp>
      <p:pic>
        <p:nvPicPr>
          <p:cNvPr id="75782" name="Picture 6" descr="Distillation contin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84784"/>
            <a:ext cx="4112525" cy="389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672" y="1066831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907704" y="2651007"/>
            <a:ext cx="208823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403648" y="2651007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331640" y="4595223"/>
            <a:ext cx="266429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995936" y="2651007"/>
            <a:ext cx="0" cy="30243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907704" y="2723015"/>
            <a:ext cx="0" cy="12241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907704" y="4019159"/>
            <a:ext cx="0" cy="172819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964488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8892480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331640" y="5027271"/>
            <a:ext cx="40324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s://www.doc-solus.fr/prepa/sci/adc/img/enonces/2008/PC_CHIMIE_CCP_1_2008.enonce.page-04.w980px.jpg"/>
          <p:cNvPicPr>
            <a:picLocks noChangeAspect="1" noChangeArrowheads="1"/>
          </p:cNvPicPr>
          <p:nvPr/>
        </p:nvPicPr>
        <p:blipFill>
          <a:blip r:embed="rId2" cstate="print"/>
          <a:srcRect l="12599" t="6989" r="14888" b="52297"/>
          <a:stretch>
            <a:fillRect/>
          </a:stretch>
        </p:blipFill>
        <p:spPr bwMode="auto">
          <a:xfrm>
            <a:off x="1331640" y="977971"/>
            <a:ext cx="6696744" cy="5414390"/>
          </a:xfrm>
          <a:prstGeom prst="rect">
            <a:avLst/>
          </a:prstGeom>
          <a:noFill/>
        </p:spPr>
      </p:pic>
      <p:cxnSp>
        <p:nvCxnSpPr>
          <p:cNvPr id="17" name="Connecteur droit 16"/>
          <p:cNvCxnSpPr/>
          <p:nvPr/>
        </p:nvCxnSpPr>
        <p:spPr>
          <a:xfrm flipV="1">
            <a:off x="1979712" y="3371087"/>
            <a:ext cx="0" cy="259228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2) Distillation fractionnée</a:t>
            </a:r>
            <a:endParaRPr lang="fr-FR" sz="4000" dirty="0">
              <a:solidFill>
                <a:srgbClr val="00B0F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1979712" y="3356992"/>
            <a:ext cx="1368152" cy="2248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3347864" y="3284984"/>
            <a:ext cx="0" cy="2664296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060104" y="270892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1</a:t>
            </a:r>
            <a:r>
              <a:rPr lang="fr-FR" baseline="30000" dirty="0" smtClean="0">
                <a:solidFill>
                  <a:srgbClr val="00B050"/>
                </a:solidFill>
              </a:rPr>
              <a:t>ère</a:t>
            </a:r>
            <a:r>
              <a:rPr lang="fr-FR" dirty="0" smtClean="0">
                <a:solidFill>
                  <a:srgbClr val="00B050"/>
                </a:solidFill>
              </a:rPr>
              <a:t> distillation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672" y="1066831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907704" y="2651007"/>
            <a:ext cx="208823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403648" y="2651007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331640" y="4595223"/>
            <a:ext cx="266429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067944" y="4595223"/>
            <a:ext cx="1800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995936" y="2651007"/>
            <a:ext cx="0" cy="30243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868144" y="4595223"/>
            <a:ext cx="0" cy="1008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907704" y="2723015"/>
            <a:ext cx="0" cy="12241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907704" y="4019159"/>
            <a:ext cx="0" cy="172819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508104" y="5099279"/>
            <a:ext cx="0" cy="64807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964488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8892480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331640" y="5027271"/>
            <a:ext cx="40324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s://www.doc-solus.fr/prepa/sci/adc/img/enonces/2008/PC_CHIMIE_CCP_1_2008.enonce.page-04.w980px.jpg"/>
          <p:cNvPicPr>
            <a:picLocks noChangeAspect="1" noChangeArrowheads="1"/>
          </p:cNvPicPr>
          <p:nvPr/>
        </p:nvPicPr>
        <p:blipFill>
          <a:blip r:embed="rId2" cstate="print"/>
          <a:srcRect l="12599" t="6989" r="14888" b="52297"/>
          <a:stretch>
            <a:fillRect/>
          </a:stretch>
        </p:blipFill>
        <p:spPr bwMode="auto">
          <a:xfrm>
            <a:off x="1331640" y="977971"/>
            <a:ext cx="6696744" cy="5414390"/>
          </a:xfrm>
          <a:prstGeom prst="rect">
            <a:avLst/>
          </a:prstGeom>
          <a:noFill/>
        </p:spPr>
      </p:pic>
      <p:cxnSp>
        <p:nvCxnSpPr>
          <p:cNvPr id="17" name="Connecteur droit 16"/>
          <p:cNvCxnSpPr/>
          <p:nvPr/>
        </p:nvCxnSpPr>
        <p:spPr>
          <a:xfrm flipV="1">
            <a:off x="1979712" y="3371087"/>
            <a:ext cx="0" cy="259228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2) Distillation fractionnée</a:t>
            </a:r>
            <a:endParaRPr lang="fr-FR" sz="4000" dirty="0">
              <a:solidFill>
                <a:srgbClr val="00B0F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1979712" y="3356992"/>
            <a:ext cx="1368152" cy="2248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3347864" y="3284984"/>
            <a:ext cx="0" cy="2664296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3347864" y="4941168"/>
            <a:ext cx="1440160" cy="2248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788024" y="5013176"/>
            <a:ext cx="0" cy="98563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060104" y="270892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1</a:t>
            </a:r>
            <a:r>
              <a:rPr lang="fr-FR" baseline="30000" dirty="0" smtClean="0">
                <a:solidFill>
                  <a:srgbClr val="00B050"/>
                </a:solidFill>
              </a:rPr>
              <a:t>ère</a:t>
            </a:r>
            <a:r>
              <a:rPr lang="fr-FR" dirty="0" smtClean="0">
                <a:solidFill>
                  <a:srgbClr val="00B050"/>
                </a:solidFill>
              </a:rPr>
              <a:t> distillation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419872" y="422108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</a:t>
            </a:r>
            <a:r>
              <a:rPr lang="fr-FR" baseline="30000" dirty="0" smtClean="0">
                <a:solidFill>
                  <a:srgbClr val="FF0000"/>
                </a:solidFill>
              </a:rPr>
              <a:t>ème</a:t>
            </a:r>
            <a:r>
              <a:rPr lang="fr-FR" dirty="0" smtClean="0">
                <a:solidFill>
                  <a:srgbClr val="FF0000"/>
                </a:solidFill>
              </a:rPr>
              <a:t> distillation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672" y="1066831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907704" y="2651007"/>
            <a:ext cx="208823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403648" y="2651007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331640" y="4595223"/>
            <a:ext cx="266429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067944" y="4595223"/>
            <a:ext cx="1800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995936" y="2651007"/>
            <a:ext cx="0" cy="30243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868144" y="4595223"/>
            <a:ext cx="0" cy="1008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907704" y="2723015"/>
            <a:ext cx="0" cy="122413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907704" y="4019159"/>
            <a:ext cx="0" cy="172819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508104" y="5099279"/>
            <a:ext cx="0" cy="64807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964488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8892480" y="5171287"/>
            <a:ext cx="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331640" y="5027271"/>
            <a:ext cx="40324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s://www.doc-solus.fr/prepa/sci/adc/img/enonces/2008/PC_CHIMIE_CCP_1_2008.enonce.page-04.w980px.jpg"/>
          <p:cNvPicPr>
            <a:picLocks noChangeAspect="1" noChangeArrowheads="1"/>
          </p:cNvPicPr>
          <p:nvPr/>
        </p:nvPicPr>
        <p:blipFill>
          <a:blip r:embed="rId2" cstate="print"/>
          <a:srcRect l="12599" t="6989" r="14888" b="52297"/>
          <a:stretch>
            <a:fillRect/>
          </a:stretch>
        </p:blipFill>
        <p:spPr bwMode="auto">
          <a:xfrm>
            <a:off x="1331640" y="977971"/>
            <a:ext cx="6696744" cy="5414390"/>
          </a:xfrm>
          <a:prstGeom prst="rect">
            <a:avLst/>
          </a:prstGeom>
          <a:noFill/>
        </p:spPr>
      </p:pic>
      <p:cxnSp>
        <p:nvCxnSpPr>
          <p:cNvPr id="17" name="Connecteur droit 16"/>
          <p:cNvCxnSpPr/>
          <p:nvPr/>
        </p:nvCxnSpPr>
        <p:spPr>
          <a:xfrm flipV="1">
            <a:off x="1979712" y="3371087"/>
            <a:ext cx="0" cy="259228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2) Distillation fractionnée</a:t>
            </a:r>
            <a:endParaRPr lang="fr-FR" sz="4000" dirty="0">
              <a:solidFill>
                <a:srgbClr val="00B0F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1979712" y="3356992"/>
            <a:ext cx="1368152" cy="2248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3347864" y="3284984"/>
            <a:ext cx="0" cy="2664296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3347864" y="4941168"/>
            <a:ext cx="1440160" cy="2248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788024" y="5013176"/>
            <a:ext cx="0" cy="98563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788024" y="5445224"/>
            <a:ext cx="720080" cy="2248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508104" y="5445224"/>
            <a:ext cx="0" cy="14401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148064" y="465313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3</a:t>
            </a:r>
            <a:r>
              <a:rPr lang="fr-FR" baseline="30000" dirty="0" smtClean="0">
                <a:solidFill>
                  <a:srgbClr val="0070C0"/>
                </a:solidFill>
              </a:rPr>
              <a:t>ème</a:t>
            </a:r>
            <a:r>
              <a:rPr lang="fr-FR" dirty="0" smtClean="0">
                <a:solidFill>
                  <a:srgbClr val="0070C0"/>
                </a:solidFill>
              </a:rPr>
              <a:t> distillation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060104" y="270892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1</a:t>
            </a:r>
            <a:r>
              <a:rPr lang="fr-FR" baseline="30000" dirty="0" smtClean="0">
                <a:solidFill>
                  <a:srgbClr val="00B050"/>
                </a:solidFill>
              </a:rPr>
              <a:t>ère</a:t>
            </a:r>
            <a:r>
              <a:rPr lang="fr-FR" dirty="0" smtClean="0">
                <a:solidFill>
                  <a:srgbClr val="00B050"/>
                </a:solidFill>
              </a:rPr>
              <a:t> distillation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419872" y="422108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</a:t>
            </a:r>
            <a:r>
              <a:rPr lang="fr-FR" baseline="30000" dirty="0" smtClean="0">
                <a:solidFill>
                  <a:srgbClr val="FF0000"/>
                </a:solidFill>
              </a:rPr>
              <a:t>ème</a:t>
            </a:r>
            <a:r>
              <a:rPr lang="fr-FR" dirty="0" smtClean="0">
                <a:solidFill>
                  <a:srgbClr val="FF0000"/>
                </a:solidFill>
              </a:rPr>
              <a:t> distillation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29655"/>
            <a:ext cx="85344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2) Distillation fractionnée</a:t>
            </a:r>
            <a:endParaRPr lang="fr-FR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3) Efficacité de la distillation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412776"/>
            <a:ext cx="84969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Protocole :</a:t>
            </a:r>
          </a:p>
          <a:p>
            <a:endParaRPr lang="fr-FR" sz="1400" dirty="0" smtClean="0"/>
          </a:p>
          <a:p>
            <a:r>
              <a:rPr lang="fr-FR" sz="2800" dirty="0" smtClean="0"/>
              <a:t> - On réalise des </a:t>
            </a:r>
            <a:r>
              <a:rPr lang="fr-FR" sz="2800" b="1" dirty="0" smtClean="0"/>
              <a:t>mélanges eau-éthanol </a:t>
            </a:r>
            <a:r>
              <a:rPr lang="fr-FR" sz="2800" dirty="0" smtClean="0"/>
              <a:t>en proportions différentes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pPr>
              <a:buFontTx/>
              <a:buChar char="-"/>
            </a:pPr>
            <a:r>
              <a:rPr lang="fr-FR" sz="2800" dirty="0" smtClean="0"/>
              <a:t>On mesure </a:t>
            </a:r>
            <a:r>
              <a:rPr lang="fr-FR" sz="2800" b="1" dirty="0" smtClean="0"/>
              <a:t>l’indice de réfraction </a:t>
            </a:r>
            <a:r>
              <a:rPr lang="fr-FR" sz="2800" dirty="0" smtClean="0"/>
              <a:t>correspondant à chaque mélange</a:t>
            </a:r>
          </a:p>
          <a:p>
            <a:pPr>
              <a:buFontTx/>
              <a:buChar char="-"/>
            </a:pPr>
            <a:endParaRPr lang="fr-FR" sz="2800" dirty="0" smtClean="0"/>
          </a:p>
          <a:p>
            <a:pPr>
              <a:buFontTx/>
              <a:buChar char="-"/>
            </a:pPr>
            <a:r>
              <a:rPr lang="fr-FR" sz="2800" dirty="0" smtClean="0"/>
              <a:t> On obtient une </a:t>
            </a:r>
            <a:r>
              <a:rPr lang="fr-FR" sz="2800" b="1" dirty="0" smtClean="0"/>
              <a:t>courbe d’étalonnage</a:t>
            </a:r>
            <a:endParaRPr lang="fr-FR" sz="28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39552" y="3356992"/>
          <a:ext cx="7884000" cy="115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Degré (%vol.)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635896" y="134076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Degré d’alcool (%vol.) : 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2987824" y="1562497"/>
          <a:ext cx="5686425" cy="714375"/>
        </p:xfrm>
        <a:graphic>
          <a:graphicData uri="http://schemas.openxmlformats.org/presentationml/2006/ole">
            <p:oleObj spid="_x0000_s68609" name="Document" r:id="rId3" imgW="5762038" imgH="72730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3) Efficacité de la distillation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412776"/>
            <a:ext cx="84969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Protocole :</a:t>
            </a:r>
          </a:p>
          <a:p>
            <a:endParaRPr lang="fr-FR" sz="1400" dirty="0" smtClean="0"/>
          </a:p>
          <a:p>
            <a:r>
              <a:rPr lang="fr-FR" sz="2800" dirty="0" smtClean="0"/>
              <a:t> - On réalise des </a:t>
            </a:r>
            <a:r>
              <a:rPr lang="fr-FR" sz="2800" b="1" dirty="0" smtClean="0"/>
              <a:t>mélanges eau-éthanol </a:t>
            </a:r>
            <a:r>
              <a:rPr lang="fr-FR" sz="2800" dirty="0" smtClean="0"/>
              <a:t>en proportions différentes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pPr>
              <a:buFontTx/>
              <a:buChar char="-"/>
            </a:pPr>
            <a:r>
              <a:rPr lang="fr-FR" sz="2800" dirty="0" smtClean="0"/>
              <a:t>On mesure </a:t>
            </a:r>
            <a:r>
              <a:rPr lang="fr-FR" sz="2800" b="1" dirty="0" smtClean="0"/>
              <a:t>l’indice de réfraction </a:t>
            </a:r>
            <a:r>
              <a:rPr lang="fr-FR" sz="2800" dirty="0" smtClean="0"/>
              <a:t>correspondant à chaque mélange</a:t>
            </a:r>
          </a:p>
          <a:p>
            <a:pPr>
              <a:buFontTx/>
              <a:buChar char="-"/>
            </a:pPr>
            <a:endParaRPr lang="fr-FR" sz="2800" dirty="0" smtClean="0"/>
          </a:p>
          <a:p>
            <a:pPr>
              <a:buFontTx/>
              <a:buChar char="-"/>
            </a:pPr>
            <a:r>
              <a:rPr lang="fr-FR" sz="2800" dirty="0" smtClean="0"/>
              <a:t> On obtient une </a:t>
            </a:r>
            <a:r>
              <a:rPr lang="fr-FR" sz="2800" b="1" dirty="0" smtClean="0"/>
              <a:t>courbe d’étalonnage</a:t>
            </a:r>
            <a:endParaRPr lang="fr-FR" sz="28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39552" y="3356992"/>
          <a:ext cx="7884000" cy="115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Degré (%vol.)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etsydesrecettes.files.wordpress.com/2015/07/13121536073_98caf593f2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18" y="1412776"/>
            <a:ext cx="8921364" cy="396044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5536" y="3933056"/>
            <a:ext cx="849694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499992" y="2276872"/>
            <a:ext cx="1512168" cy="20882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95936" y="450912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Séparation</a:t>
            </a:r>
            <a:r>
              <a:rPr lang="fr-FR" dirty="0" smtClean="0">
                <a:solidFill>
                  <a:srgbClr val="00B0F0"/>
                </a:solidFill>
              </a:rPr>
              <a:t> eau -alcool (éthanol)</a:t>
            </a:r>
          </a:p>
        </p:txBody>
      </p:sp>
      <p:graphicFrame>
        <p:nvGraphicFramePr>
          <p:cNvPr id="37889" name="Object 2"/>
          <p:cNvGraphicFramePr>
            <a:graphicFrameLocks noChangeAspect="1"/>
          </p:cNvGraphicFramePr>
          <p:nvPr/>
        </p:nvGraphicFramePr>
        <p:xfrm>
          <a:off x="2483768" y="5085184"/>
          <a:ext cx="5753100" cy="428625"/>
        </p:xfrm>
        <a:graphic>
          <a:graphicData uri="http://schemas.openxmlformats.org/presentationml/2006/ole">
            <p:oleObj spid="_x0000_s37889" name="Document" r:id="rId4" imgW="5762038" imgH="43530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II) </a:t>
            </a:r>
            <a:r>
              <a:rPr lang="fr-FR" sz="4000" dirty="0" smtClean="0">
                <a:solidFill>
                  <a:srgbClr val="00B0F0"/>
                </a:solidFill>
              </a:rPr>
              <a:t>3) Efficacité de la distillation</a:t>
            </a:r>
            <a:endParaRPr lang="fr-FR" sz="4000" dirty="0">
              <a:solidFill>
                <a:srgbClr val="00B0F0"/>
              </a:solidFill>
            </a:endParaRPr>
          </a:p>
        </p:txBody>
      </p:sp>
      <p:pic>
        <p:nvPicPr>
          <p:cNvPr id="52226" name="Picture 2" descr="Réfractomètre d'Abbe haute préc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564904"/>
            <a:ext cx="3168352" cy="3168352"/>
          </a:xfrm>
          <a:prstGeom prst="rect">
            <a:avLst/>
          </a:prstGeom>
          <a:noFill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84984"/>
            <a:ext cx="31908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11560" y="162880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Mesure de l’indice de réfraction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1066800"/>
            <a:ext cx="65436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11560" y="62068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Evaporateur rotatif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612" y="354605"/>
            <a:ext cx="5822776" cy="614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512" y="809266"/>
            <a:ext cx="7474976" cy="52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387" y="647754"/>
            <a:ext cx="7905227" cy="556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825500"/>
            <a:ext cx="59817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755576" y="692696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Réfractomètre d’Abbe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33265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Benzène</a:t>
            </a:r>
          </a:p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357301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Toluène</a:t>
            </a: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56007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55721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266825"/>
            <a:ext cx="75057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etsydesrecettes.files.wordpress.com/2015/07/13121536073_98caf593f2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18" y="1412776"/>
            <a:ext cx="8921364" cy="396044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5536" y="3933056"/>
            <a:ext cx="849694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499992" y="2276872"/>
            <a:ext cx="1512168" cy="20882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95936" y="450912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Séparation</a:t>
            </a:r>
            <a:r>
              <a:rPr lang="fr-FR" dirty="0" smtClean="0">
                <a:solidFill>
                  <a:srgbClr val="00B0F0"/>
                </a:solidFill>
              </a:rPr>
              <a:t> eau -alcool (éthanol)</a:t>
            </a:r>
          </a:p>
          <a:p>
            <a:pPr algn="ctr"/>
            <a:endParaRPr lang="fr-FR" dirty="0" smtClean="0">
              <a:solidFill>
                <a:srgbClr val="00B0F0"/>
              </a:solidFill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Purification</a:t>
            </a:r>
            <a:r>
              <a:rPr lang="fr-FR" dirty="0" smtClean="0">
                <a:solidFill>
                  <a:srgbClr val="00B0F0"/>
                </a:solidFill>
              </a:rPr>
              <a:t> du mélange</a:t>
            </a:r>
          </a:p>
        </p:txBody>
      </p:sp>
      <p:graphicFrame>
        <p:nvGraphicFramePr>
          <p:cNvPr id="37889" name="Object 2"/>
          <p:cNvGraphicFramePr>
            <a:graphicFrameLocks noChangeAspect="1"/>
          </p:cNvGraphicFramePr>
          <p:nvPr/>
        </p:nvGraphicFramePr>
        <p:xfrm>
          <a:off x="2483768" y="5085184"/>
          <a:ext cx="5753100" cy="428625"/>
        </p:xfrm>
        <a:graphic>
          <a:graphicData uri="http://schemas.openxmlformats.org/presentationml/2006/ole">
            <p:oleObj spid="_x0000_s59394" name="Document" r:id="rId4" imgW="5762038" imgH="43530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98884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Cadre de l’étude : </a:t>
            </a:r>
            <a:r>
              <a:rPr lang="fr-FR" sz="3600" b="1" dirty="0" smtClean="0">
                <a:solidFill>
                  <a:srgbClr val="0070C0"/>
                </a:solidFill>
              </a:rPr>
              <a:t>Mélange homogène  </a:t>
            </a:r>
          </a:p>
          <a:p>
            <a:endParaRPr lang="fr-FR" sz="36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611560" y="62068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I) Composition d’un mélange</a:t>
            </a:r>
            <a:endParaRPr lang="fr-FR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98884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Cadre de l’étude : </a:t>
            </a:r>
            <a:r>
              <a:rPr lang="fr-FR" sz="3600" b="1" dirty="0" smtClean="0">
                <a:solidFill>
                  <a:srgbClr val="0070C0"/>
                </a:solidFill>
              </a:rPr>
              <a:t>Mélange homogène  </a:t>
            </a:r>
          </a:p>
          <a:p>
            <a:endParaRPr lang="fr-FR" sz="3600" dirty="0" smtClean="0"/>
          </a:p>
          <a:p>
            <a:pPr>
              <a:buFontTx/>
              <a:buChar char="-"/>
            </a:pPr>
            <a:r>
              <a:rPr lang="fr-FR" sz="3600" dirty="0" smtClean="0"/>
              <a:t> eau et éthanol totalement miscibles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1560" y="62068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I) Composition d’un mélange</a:t>
            </a:r>
            <a:endParaRPr lang="fr-FR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98884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Cadre de l’étude : </a:t>
            </a:r>
            <a:r>
              <a:rPr lang="fr-FR" sz="3600" b="1" dirty="0" smtClean="0">
                <a:solidFill>
                  <a:srgbClr val="0070C0"/>
                </a:solidFill>
              </a:rPr>
              <a:t>Mélange homogène  </a:t>
            </a:r>
          </a:p>
          <a:p>
            <a:endParaRPr lang="fr-FR" sz="3600" dirty="0" smtClean="0"/>
          </a:p>
          <a:p>
            <a:pPr>
              <a:buFontTx/>
              <a:buChar char="-"/>
            </a:pPr>
            <a:r>
              <a:rPr lang="fr-FR" sz="3600" dirty="0" smtClean="0"/>
              <a:t> eau et éthanol totalement miscibles</a:t>
            </a:r>
          </a:p>
          <a:p>
            <a:pPr>
              <a:buFontTx/>
              <a:buChar char="-"/>
            </a:pPr>
            <a:r>
              <a:rPr lang="fr-FR" sz="3600" dirty="0" smtClean="0"/>
              <a:t> pas de réactions chimiques entre les 2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62068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I) Composition d’un mélange</a:t>
            </a:r>
            <a:endParaRPr lang="fr-FR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484784"/>
            <a:ext cx="7920880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Rappel :</a:t>
            </a:r>
            <a:endParaRPr lang="fr-FR" sz="3600" b="1" dirty="0" smtClean="0">
              <a:solidFill>
                <a:srgbClr val="0070C0"/>
              </a:solidFill>
            </a:endParaRPr>
          </a:p>
          <a:p>
            <a:endParaRPr lang="fr-FR" sz="1050" dirty="0" smtClean="0"/>
          </a:p>
          <a:p>
            <a:r>
              <a:rPr lang="fr-FR" sz="2800" dirty="0" smtClean="0"/>
              <a:t>Fraction molaire :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611560" y="62068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I) Composition d’un mélange</a:t>
            </a:r>
            <a:endParaRPr lang="fr-FR" sz="4000" dirty="0">
              <a:solidFill>
                <a:srgbClr val="0070C0"/>
              </a:solidFill>
            </a:endParaRPr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1907704" y="2276872"/>
          <a:ext cx="5753100" cy="695325"/>
        </p:xfrm>
        <a:graphic>
          <a:graphicData uri="http://schemas.openxmlformats.org/presentationml/2006/ole">
            <p:oleObj spid="_x0000_s2049" name="Document" r:id="rId3" imgW="5762038" imgH="704981" progId="Word.Document.12">
              <p:embed/>
            </p:oleObj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-1188640" y="2852936"/>
          <a:ext cx="5753100" cy="720080"/>
        </p:xfrm>
        <a:graphic>
          <a:graphicData uri="http://schemas.openxmlformats.org/presentationml/2006/ole">
            <p:oleObj spid="_x0000_s2050" name="Document" r:id="rId4" imgW="5762038" imgH="704981" progId="Word.Documen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764</Words>
  <Application>Microsoft Office PowerPoint</Application>
  <PresentationFormat>Affichage à l'écran (4:3)</PresentationFormat>
  <Paragraphs>268</Paragraphs>
  <Slides>47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47</vt:i4>
      </vt:variant>
    </vt:vector>
  </HeadingPairs>
  <TitlesOfParts>
    <vt:vector size="50" baseType="lpstr">
      <vt:lpstr>Thème Office</vt:lpstr>
      <vt:lpstr>Document</vt:lpstr>
      <vt:lpstr>Microsoft Office Word Document</vt:lpstr>
      <vt:lpstr>Distillation et diagrammes binaires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Distillation et diagrammes binaires</dc:title>
  <dc:creator>Cyril</dc:creator>
  <cp:lastModifiedBy>Cyril</cp:lastModifiedBy>
  <cp:revision>32</cp:revision>
  <dcterms:created xsi:type="dcterms:W3CDTF">2021-01-02T20:34:13Z</dcterms:created>
  <dcterms:modified xsi:type="dcterms:W3CDTF">2021-01-26T18:05:02Z</dcterms:modified>
</cp:coreProperties>
</file>