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5" r:id="rId4"/>
    <p:sldId id="262" r:id="rId5"/>
    <p:sldId id="258" r:id="rId6"/>
    <p:sldId id="261" r:id="rId7"/>
    <p:sldId id="266" r:id="rId8"/>
    <p:sldId id="268" r:id="rId9"/>
    <p:sldId id="267" r:id="rId10"/>
    <p:sldId id="270" r:id="rId11"/>
    <p:sldId id="272" r:id="rId12"/>
    <p:sldId id="273" r:id="rId13"/>
    <p:sldId id="27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79CB4F8-536F-44A3-B5EC-554A6A823B7B}">
          <p14:sldIdLst>
            <p14:sldId id="264"/>
            <p14:sldId id="257"/>
          </p14:sldIdLst>
        </p14:section>
        <p14:section name="Section sans titre" id="{B54CAC1F-CD9D-41B4-8909-62F384A553AB}">
          <p14:sldIdLst>
            <p14:sldId id="265"/>
            <p14:sldId id="262"/>
            <p14:sldId id="258"/>
            <p14:sldId id="261"/>
            <p14:sldId id="266"/>
            <p14:sldId id="268"/>
            <p14:sldId id="267"/>
            <p14:sldId id="270"/>
            <p14:sldId id="272"/>
            <p14:sldId id="273"/>
            <p14:sldId id="271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5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03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8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5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8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95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1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01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3722-8C38-4BCB-8D8A-804E6F555CB9}" type="datetimeFigureOut">
              <a:rPr lang="en-GB" smtClean="0"/>
              <a:t>22/05/2021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7E06C-A4FD-45DB-A9C6-325EA5B24C3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79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8.png"/><Relationship Id="rId18" Type="http://schemas.openxmlformats.org/officeDocument/2006/relationships/image" Target="../media/image12.png"/><Relationship Id="rId3" Type="http://schemas.openxmlformats.org/officeDocument/2006/relationships/tags" Target="../tags/tag4.xml"/><Relationship Id="rId21" Type="http://schemas.openxmlformats.org/officeDocument/2006/relationships/image" Target="../media/image2.png"/><Relationship Id="rId7" Type="http://schemas.openxmlformats.org/officeDocument/2006/relationships/tags" Target="../tags/tag8.xml"/><Relationship Id="rId12" Type="http://schemas.openxmlformats.org/officeDocument/2006/relationships/image" Target="../media/image7.png"/><Relationship Id="rId17" Type="http://schemas.openxmlformats.org/officeDocument/2006/relationships/image" Target="../media/image11.png"/><Relationship Id="rId2" Type="http://schemas.openxmlformats.org/officeDocument/2006/relationships/tags" Target="../tags/tag3.xml"/><Relationship Id="rId16" Type="http://schemas.microsoft.com/office/2007/relationships/hdphoto" Target="../media/hdphoto1.wdp"/><Relationship Id="rId20" Type="http://schemas.openxmlformats.org/officeDocument/2006/relationships/image" Target="../media/image14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6.png"/><Relationship Id="rId24" Type="http://schemas.openxmlformats.org/officeDocument/2006/relationships/image" Target="../media/image5.png"/><Relationship Id="rId5" Type="http://schemas.openxmlformats.org/officeDocument/2006/relationships/tags" Target="../tags/tag6.xml"/><Relationship Id="rId15" Type="http://schemas.openxmlformats.org/officeDocument/2006/relationships/image" Target="../media/image10.png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13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image" Target="../media/image9.png"/><Relationship Id="rId2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F921F1-F12E-438B-B7DD-1A73F2EF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Séparations, purification et contrôle de pureté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9BCBA7-3E2A-48BA-B86B-F71232E0F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54350"/>
            <a:ext cx="7886700" cy="1736725"/>
          </a:xfrm>
        </p:spPr>
        <p:txBody>
          <a:bodyPr>
            <a:normAutofit lnSpcReduction="10000"/>
          </a:bodyPr>
          <a:lstStyle/>
          <a:p>
            <a:r>
              <a:rPr lang="fr-FR" dirty="0"/>
              <a:t>Niveau : Lycée</a:t>
            </a:r>
          </a:p>
          <a:p>
            <a:r>
              <a:rPr lang="fr-FR" dirty="0"/>
              <a:t>Prérequis</a:t>
            </a:r>
          </a:p>
          <a:p>
            <a:pPr lvl="1"/>
            <a:r>
              <a:rPr lang="fr-FR" dirty="0"/>
              <a:t>Nomenclature des fonctions chimiques</a:t>
            </a:r>
          </a:p>
          <a:p>
            <a:pPr lvl="1"/>
            <a:r>
              <a:rPr lang="fr-FR" dirty="0"/>
              <a:t>Notions de densité, miscibilité, solubilité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466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8FBFC-CBC9-43DD-9D71-E0E1AD5A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EC0EFD-D979-49CB-8145-F3EF80F0B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2590A8-5B1F-4ACA-9765-616B00593A3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47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062704D9-3260-4177-B770-1B8CBDE2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585" y="69851"/>
            <a:ext cx="5076825" cy="920749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 b="1" dirty="0"/>
              <a:t>Recristallisation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FDDE5AF-DD5A-40F1-B026-AE2FCBC90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388" y="1211006"/>
            <a:ext cx="6157621" cy="557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860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8FBFC-CBC9-43DD-9D71-E0E1AD5A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EC0EFD-D979-49CB-8145-F3EF80F0B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2590A8-5B1F-4ACA-9765-616B00593A3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892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7C272762-4B82-4287-83FE-BD90BA763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493" y="450851"/>
            <a:ext cx="5815013" cy="920749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Chromatographie sur couche mince (CCM)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984CA3C-94A5-4026-B48F-32CD533FC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6" y="1733550"/>
            <a:ext cx="877252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8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104FF601-06AB-4682-81A5-325548704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8225"/>
            <a:ext cx="9144000" cy="370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C272762-4B82-4287-83FE-BD90BA763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493" y="450851"/>
            <a:ext cx="5815013" cy="920749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Point de fusion : banc </a:t>
            </a:r>
            <a:r>
              <a:rPr lang="fr-FR" b="1" dirty="0" err="1"/>
              <a:t>Köfler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2760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oici pourquoi vous ne devriez plus égoutter vos pâtes dans une passoire">
            <a:extLst>
              <a:ext uri="{FF2B5EF4-FFF2-40B4-BE49-F238E27FC236}">
                <a16:creationId xmlns:a16="http://schemas.microsoft.com/office/drawing/2014/main" id="{78255365-A56C-4BC7-8EB5-81BEE4E61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715" y="1533525"/>
            <a:ext cx="6864569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06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17B7022D-828B-44E9-854F-3D2FADA335DC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1070292" y="2051313"/>
            <a:ext cx="7702233" cy="1769423"/>
            <a:chOff x="1501074" y="53465"/>
            <a:chExt cx="6593164" cy="1287429"/>
          </a:xfrm>
        </p:grpSpPr>
        <p:pic>
          <p:nvPicPr>
            <p:cNvPr id="4" name="Espace réservé du contenu 4">
              <a:extLst>
                <a:ext uri="{FF2B5EF4-FFF2-40B4-BE49-F238E27FC236}">
                  <a16:creationId xmlns:a16="http://schemas.microsoft.com/office/drawing/2014/main" id="{F2261813-E6E0-4446-A3C6-D3948EB2F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1074" y="53465"/>
              <a:ext cx="1372869" cy="1237758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2EC3ECF9-B7B0-4F80-B582-6387925C6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5077" y="63112"/>
              <a:ext cx="1372870" cy="1237760"/>
            </a:xfrm>
            <a:prstGeom prst="rect">
              <a:avLst/>
            </a:prstGeom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D7CE4F36-18E7-4D9E-B1E0-CE1042219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180" y="113994"/>
              <a:ext cx="1253058" cy="1129740"/>
            </a:xfrm>
            <a:prstGeom prst="rect">
              <a:avLst/>
            </a:prstGeom>
          </p:spPr>
        </p:pic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EFD46027-3E45-4766-AB9F-4723CE477275}"/>
                </a:ext>
              </a:extLst>
            </p:cNvPr>
            <p:cNvCxnSpPr/>
            <p:nvPr/>
          </p:nvCxnSpPr>
          <p:spPr>
            <a:xfrm>
              <a:off x="4175512" y="816952"/>
              <a:ext cx="5359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EFCC1238-C392-4515-8DC2-89CD671368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67" t="25667" r="-1833" b="50999"/>
            <a:stretch/>
          </p:blipFill>
          <p:spPr>
            <a:xfrm>
              <a:off x="2873943" y="751440"/>
              <a:ext cx="181461" cy="18471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FC0B0E-0BC2-4650-B649-95AF67850032}"/>
                </a:ext>
              </a:extLst>
            </p:cNvPr>
            <p:cNvSpPr/>
            <p:nvPr/>
          </p:nvSpPr>
          <p:spPr>
            <a:xfrm>
              <a:off x="4834914" y="1242033"/>
              <a:ext cx="3083982" cy="988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Titre 1">
            <a:extLst>
              <a:ext uri="{FF2B5EF4-FFF2-40B4-BE49-F238E27FC236}">
                <a16:creationId xmlns:a16="http://schemas.microsoft.com/office/drawing/2014/main" id="{46B6B1DB-D07B-44CC-8AED-349E5A65E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761" y="448104"/>
            <a:ext cx="5724525" cy="615948"/>
          </a:xfrm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Réaction de </a:t>
            </a:r>
            <a:r>
              <a:rPr lang="fr-FR" b="1" dirty="0" err="1"/>
              <a:t>Cannizaro</a:t>
            </a:r>
            <a:endParaRPr lang="fr-FR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A9AA242-AE3F-4B91-A595-859E7EC58BE8}"/>
              </a:ext>
            </a:extLst>
          </p:cNvPr>
          <p:cNvSpPr txBox="1"/>
          <p:nvPr/>
        </p:nvSpPr>
        <p:spPr>
          <a:xfrm>
            <a:off x="639662" y="2881065"/>
            <a:ext cx="209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0A1DFE2-E485-4840-86A5-C677232D6259}"/>
              </a:ext>
            </a:extLst>
          </p:cNvPr>
          <p:cNvSpPr txBox="1"/>
          <p:nvPr/>
        </p:nvSpPr>
        <p:spPr>
          <a:xfrm>
            <a:off x="2978117" y="2875436"/>
            <a:ext cx="117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K</a:t>
            </a:r>
            <a:r>
              <a:rPr lang="fr-FR" sz="2400" baseline="30000" dirty="0"/>
              <a:t>+</a:t>
            </a:r>
            <a:r>
              <a:rPr lang="fr-FR" sz="2400" dirty="0"/>
              <a:t>,OH</a:t>
            </a:r>
            <a:r>
              <a:rPr lang="fr-FR" sz="2400" baseline="30000" dirty="0"/>
              <a:t>-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072A56E-3A9F-4476-9031-A12D42627FF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67" t="25667" r="-1833" b="50999"/>
          <a:stretch/>
        </p:blipFill>
        <p:spPr>
          <a:xfrm>
            <a:off x="6835900" y="2984965"/>
            <a:ext cx="211985" cy="25386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4844AE7-0848-40D5-8CC5-7B6756AAF21D}"/>
              </a:ext>
            </a:extLst>
          </p:cNvPr>
          <p:cNvSpPr txBox="1"/>
          <p:nvPr/>
        </p:nvSpPr>
        <p:spPr>
          <a:xfrm>
            <a:off x="975524" y="3741725"/>
            <a:ext cx="1913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Aldéhyde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5763679-B643-48C7-9DF7-22A652C21BA1}"/>
              </a:ext>
            </a:extLst>
          </p:cNvPr>
          <p:cNvSpPr txBox="1"/>
          <p:nvPr/>
        </p:nvSpPr>
        <p:spPr>
          <a:xfrm>
            <a:off x="4601024" y="3741725"/>
            <a:ext cx="2259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Anion benzoate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8B56438-622C-4CAE-A672-B610E2F1F174}"/>
              </a:ext>
            </a:extLst>
          </p:cNvPr>
          <p:cNvSpPr txBox="1"/>
          <p:nvPr/>
        </p:nvSpPr>
        <p:spPr>
          <a:xfrm>
            <a:off x="2865059" y="3762087"/>
            <a:ext cx="117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Potasse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75864C9-61A4-4E5E-BB26-F0CF3EFC72CC}"/>
              </a:ext>
            </a:extLst>
          </p:cNvPr>
          <p:cNvSpPr txBox="1"/>
          <p:nvPr/>
        </p:nvSpPr>
        <p:spPr>
          <a:xfrm>
            <a:off x="7359186" y="3753680"/>
            <a:ext cx="1913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Alcool</a:t>
            </a:r>
          </a:p>
        </p:txBody>
      </p:sp>
    </p:spTree>
    <p:extLst>
      <p:ext uri="{BB962C8B-B14F-4D97-AF65-F5344CB8AC3E}">
        <p14:creationId xmlns:p14="http://schemas.microsoft.com/office/powerpoint/2010/main" val="222328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8FBFC-CBC9-43DD-9D71-E0E1AD5A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EC0EFD-D979-49CB-8145-F3EF80F0B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2590A8-5B1F-4ACA-9765-616B00593A3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5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e 32">
            <a:extLst>
              <a:ext uri="{FF2B5EF4-FFF2-40B4-BE49-F238E27FC236}">
                <a16:creationId xmlns:a16="http://schemas.microsoft.com/office/drawing/2014/main" id="{281FFE67-5951-4DC8-A832-D259EE57481B}"/>
              </a:ext>
            </a:extLst>
          </p:cNvPr>
          <p:cNvGrpSpPr/>
          <p:nvPr/>
        </p:nvGrpSpPr>
        <p:grpSpPr>
          <a:xfrm>
            <a:off x="2773680" y="2034063"/>
            <a:ext cx="2699947" cy="4491126"/>
            <a:chOff x="2500313" y="2100263"/>
            <a:chExt cx="2147887" cy="4466045"/>
          </a:xfrm>
        </p:grpSpPr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552C1CF1-5E38-47C2-9C95-D14A2B1B1B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l="36250" t="11296" r="41250" b="8148"/>
            <a:stretch/>
          </p:blipFill>
          <p:spPr>
            <a:xfrm>
              <a:off x="2590800" y="2286000"/>
              <a:ext cx="2057400" cy="4143376"/>
            </a:xfrm>
            <a:prstGeom prst="rect">
              <a:avLst/>
            </a:prstGeom>
          </p:spPr>
        </p:pic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420EEEF0-7087-4978-86C6-D46612EF619C}"/>
                </a:ext>
              </a:extLst>
            </p:cNvPr>
            <p:cNvGrpSpPr/>
            <p:nvPr/>
          </p:nvGrpSpPr>
          <p:grpSpPr>
            <a:xfrm>
              <a:off x="2500313" y="2100263"/>
              <a:ext cx="718919" cy="4466045"/>
              <a:chOff x="2500313" y="2100263"/>
              <a:chExt cx="718919" cy="446604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55A60A3-47BA-44DA-8D51-10A610EFE33E}"/>
                  </a:ext>
                </a:extLst>
              </p:cNvPr>
              <p:cNvSpPr/>
              <p:nvPr/>
            </p:nvSpPr>
            <p:spPr>
              <a:xfrm>
                <a:off x="2500313" y="2100263"/>
                <a:ext cx="600075" cy="4714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E40BB65-D769-4790-A106-236904FD3764}"/>
                  </a:ext>
                </a:extLst>
              </p:cNvPr>
              <p:cNvSpPr/>
              <p:nvPr/>
            </p:nvSpPr>
            <p:spPr>
              <a:xfrm>
                <a:off x="2619157" y="6094821"/>
                <a:ext cx="600075" cy="4714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49BAB8B3-15C3-4194-985C-467DFFBD444E}"/>
              </a:ext>
            </a:extLst>
          </p:cNvPr>
          <p:cNvCxnSpPr/>
          <p:nvPr/>
        </p:nvCxnSpPr>
        <p:spPr>
          <a:xfrm flipH="1">
            <a:off x="5098086" y="6005088"/>
            <a:ext cx="6071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D5B309D5-DA96-4BFB-BEB6-43EA0946EB87}"/>
              </a:ext>
            </a:extLst>
          </p:cNvPr>
          <p:cNvCxnSpPr>
            <a:cxnSpLocks/>
          </p:cNvCxnSpPr>
          <p:nvPr/>
        </p:nvCxnSpPr>
        <p:spPr>
          <a:xfrm flipH="1">
            <a:off x="4691251" y="4692629"/>
            <a:ext cx="10775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FB157A9C-88A2-4D73-AAD8-06316D6D6F55}"/>
              </a:ext>
            </a:extLst>
          </p:cNvPr>
          <p:cNvCxnSpPr>
            <a:cxnSpLocks/>
          </p:cNvCxnSpPr>
          <p:nvPr/>
        </p:nvCxnSpPr>
        <p:spPr>
          <a:xfrm flipH="1">
            <a:off x="4679776" y="3792701"/>
            <a:ext cx="10775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B2647449-051B-471E-948A-FEFDEF771FE5}"/>
              </a:ext>
            </a:extLst>
          </p:cNvPr>
          <p:cNvCxnSpPr>
            <a:cxnSpLocks/>
          </p:cNvCxnSpPr>
          <p:nvPr/>
        </p:nvCxnSpPr>
        <p:spPr>
          <a:xfrm flipH="1">
            <a:off x="4962475" y="3047013"/>
            <a:ext cx="786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F77940CF-B3C7-4993-90AA-74D21885913E}"/>
              </a:ext>
            </a:extLst>
          </p:cNvPr>
          <p:cNvCxnSpPr>
            <a:cxnSpLocks/>
          </p:cNvCxnSpPr>
          <p:nvPr/>
        </p:nvCxnSpPr>
        <p:spPr>
          <a:xfrm>
            <a:off x="2466162" y="2875075"/>
            <a:ext cx="9138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9" name="Image 48">
            <a:extLst>
              <a:ext uri="{FF2B5EF4-FFF2-40B4-BE49-F238E27FC236}">
                <a16:creationId xmlns:a16="http://schemas.microsoft.com/office/drawing/2014/main" id="{40F42211-2B7F-4916-9445-3DC55440D87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735" y="2913612"/>
            <a:ext cx="1119533" cy="221160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0268B1C8-EF51-42B8-A765-98C43AF8FA5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88" y="3183992"/>
            <a:ext cx="862868" cy="1724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24E7772-2C7B-40FE-AACF-84222EAC381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216" y="3666810"/>
            <a:ext cx="1677377" cy="22021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896DFF1-9C2D-40F7-87D7-D1819CD75E11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artisticPhotocopy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647" y="4568884"/>
            <a:ext cx="1480073" cy="215948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A1C95683-F567-4FDB-BF30-28F5B5FE56DC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777" y="5887781"/>
            <a:ext cx="1158884" cy="219641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E1D411CE-6DF7-4770-95BB-41569DF8C217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597" y="2701705"/>
            <a:ext cx="809316" cy="21961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B7DA2E2-9522-4402-9F54-BF3E5A670EE2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507" y="4827964"/>
            <a:ext cx="2201899" cy="244362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04765A38-1740-4A11-B094-BB691AC5F2D7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847" y="3921184"/>
            <a:ext cx="2096762" cy="245821"/>
          </a:xfrm>
          <a:prstGeom prst="rect">
            <a:avLst/>
          </a:prstGeom>
        </p:spPr>
      </p:pic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04111FCF-DBD8-4948-B3F4-63BB4CC6EBBA}"/>
              </a:ext>
            </a:extLst>
          </p:cNvPr>
          <p:cNvCxnSpPr/>
          <p:nvPr/>
        </p:nvCxnSpPr>
        <p:spPr>
          <a:xfrm flipV="1">
            <a:off x="4381500" y="3581400"/>
            <a:ext cx="0" cy="8763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E0299A22-FE32-49A5-AF96-C844591525C4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>
            <a:off x="984567" y="92457"/>
            <a:ext cx="7702233" cy="1769423"/>
            <a:chOff x="1501074" y="53465"/>
            <a:chExt cx="6593164" cy="1287429"/>
          </a:xfrm>
        </p:grpSpPr>
        <p:pic>
          <p:nvPicPr>
            <p:cNvPr id="54" name="Espace réservé du contenu 4">
              <a:extLst>
                <a:ext uri="{FF2B5EF4-FFF2-40B4-BE49-F238E27FC236}">
                  <a16:creationId xmlns:a16="http://schemas.microsoft.com/office/drawing/2014/main" id="{61F35447-D4B2-40A5-8AEB-129C00DAD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1074" y="53465"/>
              <a:ext cx="1372869" cy="1237758"/>
            </a:xfrm>
            <a:prstGeom prst="rect">
              <a:avLst/>
            </a:prstGeom>
          </p:spPr>
        </p:pic>
        <p:pic>
          <p:nvPicPr>
            <p:cNvPr id="55" name="Image 54">
              <a:extLst>
                <a:ext uri="{FF2B5EF4-FFF2-40B4-BE49-F238E27FC236}">
                  <a16:creationId xmlns:a16="http://schemas.microsoft.com/office/drawing/2014/main" id="{D8F684CF-365F-4A20-863D-2CD15AEBC6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5077" y="63112"/>
              <a:ext cx="1372870" cy="1237760"/>
            </a:xfrm>
            <a:prstGeom prst="rect">
              <a:avLst/>
            </a:prstGeom>
          </p:spPr>
        </p:pic>
        <p:pic>
          <p:nvPicPr>
            <p:cNvPr id="56" name="Image 55">
              <a:extLst>
                <a:ext uri="{FF2B5EF4-FFF2-40B4-BE49-F238E27FC236}">
                  <a16:creationId xmlns:a16="http://schemas.microsoft.com/office/drawing/2014/main" id="{2171F33B-5111-41BC-92F5-58C8CD6CA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180" y="113994"/>
              <a:ext cx="1253058" cy="1129740"/>
            </a:xfrm>
            <a:prstGeom prst="rect">
              <a:avLst/>
            </a:prstGeom>
          </p:spPr>
        </p:pic>
        <p:cxnSp>
          <p:nvCxnSpPr>
            <p:cNvPr id="57" name="Connecteur droit avec flèche 56">
              <a:extLst>
                <a:ext uri="{FF2B5EF4-FFF2-40B4-BE49-F238E27FC236}">
                  <a16:creationId xmlns:a16="http://schemas.microsoft.com/office/drawing/2014/main" id="{1AA6FAB9-E1C3-43E1-BAE3-68E7E607DCED}"/>
                </a:ext>
              </a:extLst>
            </p:cNvPr>
            <p:cNvCxnSpPr/>
            <p:nvPr/>
          </p:nvCxnSpPr>
          <p:spPr>
            <a:xfrm>
              <a:off x="4175512" y="816952"/>
              <a:ext cx="5359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8" name="Image 57">
              <a:extLst>
                <a:ext uri="{FF2B5EF4-FFF2-40B4-BE49-F238E27FC236}">
                  <a16:creationId xmlns:a16="http://schemas.microsoft.com/office/drawing/2014/main" id="{03F1BD7E-9B29-43D3-8B68-FD2B794E95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67" t="25667" r="-1833" b="50999"/>
            <a:stretch/>
          </p:blipFill>
          <p:spPr>
            <a:xfrm>
              <a:off x="2873943" y="751440"/>
              <a:ext cx="181461" cy="184713"/>
            </a:xfrm>
            <a:prstGeom prst="rect">
              <a:avLst/>
            </a:prstGeom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F83F895-840E-42C6-8F8B-8EDE57A10D6D}"/>
                </a:ext>
              </a:extLst>
            </p:cNvPr>
            <p:cNvSpPr/>
            <p:nvPr/>
          </p:nvSpPr>
          <p:spPr>
            <a:xfrm>
              <a:off x="4834914" y="1242033"/>
              <a:ext cx="3083982" cy="988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0" name="ZoneTexte 59">
            <a:extLst>
              <a:ext uri="{FF2B5EF4-FFF2-40B4-BE49-F238E27FC236}">
                <a16:creationId xmlns:a16="http://schemas.microsoft.com/office/drawing/2014/main" id="{C261F8E7-74A5-4CB6-A813-CD31C3B77948}"/>
              </a:ext>
            </a:extLst>
          </p:cNvPr>
          <p:cNvSpPr txBox="1"/>
          <p:nvPr/>
        </p:nvSpPr>
        <p:spPr>
          <a:xfrm>
            <a:off x="553937" y="922209"/>
            <a:ext cx="209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2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340CE4E2-83FC-49D8-9DDC-A33D5500B1E5}"/>
              </a:ext>
            </a:extLst>
          </p:cNvPr>
          <p:cNvSpPr txBox="1"/>
          <p:nvPr/>
        </p:nvSpPr>
        <p:spPr>
          <a:xfrm>
            <a:off x="2892392" y="916580"/>
            <a:ext cx="117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K</a:t>
            </a:r>
            <a:r>
              <a:rPr lang="fr-FR" sz="2400" baseline="30000" dirty="0"/>
              <a:t>+</a:t>
            </a:r>
            <a:r>
              <a:rPr lang="fr-FR" sz="2400" dirty="0"/>
              <a:t>,OH</a:t>
            </a:r>
            <a:r>
              <a:rPr lang="fr-FR" sz="2400" baseline="30000" dirty="0"/>
              <a:t>-</a:t>
            </a:r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4D0E959F-9BCB-433F-A20E-133C7E122771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67" t="25667" r="-1833" b="50999"/>
          <a:stretch/>
        </p:blipFill>
        <p:spPr>
          <a:xfrm>
            <a:off x="6750175" y="1026109"/>
            <a:ext cx="211985" cy="253867"/>
          </a:xfrm>
          <a:prstGeom prst="rect">
            <a:avLst/>
          </a:prstGeom>
        </p:spPr>
      </p:pic>
      <p:sp>
        <p:nvSpPr>
          <p:cNvPr id="63" name="ZoneTexte 62">
            <a:extLst>
              <a:ext uri="{FF2B5EF4-FFF2-40B4-BE49-F238E27FC236}">
                <a16:creationId xmlns:a16="http://schemas.microsoft.com/office/drawing/2014/main" id="{F9073878-53A6-4E29-B265-DFC38D84F598}"/>
              </a:ext>
            </a:extLst>
          </p:cNvPr>
          <p:cNvSpPr txBox="1"/>
          <p:nvPr/>
        </p:nvSpPr>
        <p:spPr>
          <a:xfrm>
            <a:off x="889799" y="1782869"/>
            <a:ext cx="1913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Aldéhyde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02F290F0-1578-4AEE-BEDC-6A3BD9136662}"/>
              </a:ext>
            </a:extLst>
          </p:cNvPr>
          <p:cNvSpPr txBox="1"/>
          <p:nvPr/>
        </p:nvSpPr>
        <p:spPr>
          <a:xfrm>
            <a:off x="4515299" y="1782869"/>
            <a:ext cx="2259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Anion benzoate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28EE0CBD-A378-4139-A3B7-A661CFF563EA}"/>
              </a:ext>
            </a:extLst>
          </p:cNvPr>
          <p:cNvSpPr txBox="1"/>
          <p:nvPr/>
        </p:nvSpPr>
        <p:spPr>
          <a:xfrm>
            <a:off x="2779334" y="1803231"/>
            <a:ext cx="1170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Potasse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9A0391D5-97EB-46F9-9236-F56C2E4F4828}"/>
              </a:ext>
            </a:extLst>
          </p:cNvPr>
          <p:cNvSpPr txBox="1"/>
          <p:nvPr/>
        </p:nvSpPr>
        <p:spPr>
          <a:xfrm>
            <a:off x="7340696" y="1807860"/>
            <a:ext cx="1913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Alcool</a:t>
            </a:r>
          </a:p>
        </p:txBody>
      </p:sp>
      <p:sp>
        <p:nvSpPr>
          <p:cNvPr id="68" name="Titre 1">
            <a:extLst>
              <a:ext uri="{FF2B5EF4-FFF2-40B4-BE49-F238E27FC236}">
                <a16:creationId xmlns:a16="http://schemas.microsoft.com/office/drawing/2014/main" id="{B20E9BA8-5307-48B4-BA81-D630FEFC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04" y="4168884"/>
            <a:ext cx="2211100" cy="615948"/>
          </a:xfrm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Extraction</a:t>
            </a:r>
          </a:p>
        </p:txBody>
      </p:sp>
    </p:spTree>
    <p:extLst>
      <p:ext uri="{BB962C8B-B14F-4D97-AF65-F5344CB8AC3E}">
        <p14:creationId xmlns:p14="http://schemas.microsoft.com/office/powerpoint/2010/main" val="206816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8FBFC-CBC9-43DD-9D71-E0E1AD5A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EC0EFD-D979-49CB-8145-F3EF80F0B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2590A8-5B1F-4ACA-9765-616B00593A3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95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50CBA-8CEC-4DC5-A550-1B6081A4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384176"/>
            <a:ext cx="7219950" cy="920749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 b="1" dirty="0"/>
              <a:t>Distillation : évaporateur rotatif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7C54D62-FBB6-428B-8D11-9AFBDCFE4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2" y="1896057"/>
            <a:ext cx="5495925" cy="4701592"/>
          </a:xfrm>
          <a:prstGeom prst="rect">
            <a:avLst/>
          </a:prstGeom>
        </p:spPr>
      </p:pic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F5BCA5C7-309D-42BA-8EF0-BCD1A7498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84093"/>
              </p:ext>
            </p:extLst>
          </p:nvPr>
        </p:nvGraphicFramePr>
        <p:xfrm>
          <a:off x="5343524" y="1482725"/>
          <a:ext cx="34575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787">
                  <a:extLst>
                    <a:ext uri="{9D8B030D-6E8A-4147-A177-3AD203B41FA5}">
                      <a16:colId xmlns:a16="http://schemas.microsoft.com/office/drawing/2014/main" val="3737967263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320881342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Températures d’ébullition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502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Éther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35°C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744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Aldéhyde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179°C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66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205°C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84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78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8FBFC-CBC9-43DD-9D71-E0E1AD5A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EC0EFD-D979-49CB-8145-F3EF80F0B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2590A8-5B1F-4ACA-9765-616B00593A3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97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DC6449F-CFD1-49E5-AA56-A891D64A88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83"/>
          <a:stretch/>
        </p:blipFill>
        <p:spPr bwMode="auto">
          <a:xfrm>
            <a:off x="514349" y="2074862"/>
            <a:ext cx="7195165" cy="386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062704D9-3260-4177-B770-1B8CBDE2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3587" y="374651"/>
            <a:ext cx="5076825" cy="920749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 b="1" dirty="0"/>
              <a:t>Filtration sur Büchner</a:t>
            </a:r>
          </a:p>
        </p:txBody>
      </p:sp>
    </p:spTree>
    <p:extLst>
      <p:ext uri="{BB962C8B-B14F-4D97-AF65-F5344CB8AC3E}">
        <p14:creationId xmlns:p14="http://schemas.microsoft.com/office/powerpoint/2010/main" val="170239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IONNAME" val="Group 8"/>
  <p:tag name="LAYER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IONNAME" val="Group 8"/>
  <p:tag name="LAYER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2,4859"/>
  <p:tag name="ORIGINALWIDTH" val="590,1762"/>
  <p:tag name="LATEXADDIN" val="\documentclass{article}&#10;\usepackage{amsmath}&#10;\pagestyle{empty}&#10;\begin{document}&#10;&#10;Ampoule \`{a} &#10;&#10;\end{document}"/>
  <p:tag name="IGUANATEXSIZE" val="25"/>
  <p:tag name="IGUANATEXCURSOR" val="95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,73905"/>
  <p:tag name="ORIGINALWIDTH" val="454,4432"/>
  <p:tag name="LATEXADDIN" val="\documentclass{article}&#10;\usepackage{amsmath}&#10;\pagestyle{empty}&#10;\begin{document}&#10;&#10;d\'{e}canter&#10;&#10;&#10;\end{document}"/>
  <p:tag name="IGUANATEXSIZE" val="25"/>
  <p:tag name="IGUANATEXCURSOR" val="83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1,7361"/>
  <p:tag name="ORIGINALWIDTH" val="884,1395"/>
  <p:tag name="LATEXADDIN" val="\documentclass{article}&#10;\usepackage{amsmath}&#10;\pagestyle{empty}&#10;\begin{document}&#10;&#10;Phase organique &#10;&#10;&#10;&#10;\end{document}"/>
  <p:tag name="IGUANATEXSIZE" val="25"/>
  <p:tag name="IGUANATEXCURSOR" val="98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,2362"/>
  <p:tag name="ORIGINALWIDTH" val="780,6525"/>
  <p:tag name="LATEXADDIN" val="\documentclass{article}&#10;\usepackage{amsmath}&#10;\pagestyle{empty}&#10;\begin{document}&#10;&#10;Phase aqueuse &#10;&#10;&#10;\end{document}"/>
  <p:tag name="IGUANATEXSIZE" val="25"/>
  <p:tag name="IGUANATEXCURSOR" val="95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1,7361"/>
  <p:tag name="ORIGINALWIDTH" val="611,1736"/>
  <p:tag name="LATEXADDIN" val="\documentclass{article}&#10;\usepackage{amsmath}&#10;\pagestyle{empty}&#10;\begin{document}&#10;&#10;Erlenmeyer&#10;&#10;&#10;\end{document}"/>
  <p:tag name="IGUANATEXSIZE" val="25"/>
  <p:tag name="IGUANATEXCURSOR" val="91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,9861"/>
  <p:tag name="ORIGINALWIDTH" val="426,6967"/>
  <p:tag name="LATEXADDIN" val="\documentclass{article}&#10;\usepackage{amsmath}&#10;\pagestyle{empty}&#10;\begin{document}&#10;&#10;Support&#10;&#10;&#10;\end{document}"/>
  <p:tag name="IGUANATEXSIZE" val="25"/>
  <p:tag name="IGUANATEXCURSOR" val="88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,7346"/>
  <p:tag name="ORIGINALWIDTH" val="1160,105"/>
  <p:tag name="LATEXADDIN" val="\documentclass{article}&#10;\usepackage{amsmath}&#10;\pagestyle{empty}&#10;\begin{document}&#10;&#10;(+ dense dans ce cas)&#10;&#10;&#10;\end{document}"/>
  <p:tag name="IGUANATEXSIZE" val="25"/>
  <p:tag name="IGUANATEXCURSOR" val="90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,7346"/>
  <p:tag name="ORIGINALWIDTH" val="1104,612"/>
  <p:tag name="LATEXADDIN" val="\documentclass{article}&#10;\usepackage{amsmath}&#10;\pagestyle{empty}&#10;\begin{document}&#10;&#10;(- dense dans ce cas)&#10;&#10;&#10;\end{document}"/>
  <p:tag name="IGUANATEXSIZE" val="25"/>
  <p:tag name="IGUANATEXCURSOR" val="83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723</TotalTime>
  <Words>79</Words>
  <Application>Microsoft Office PowerPoint</Application>
  <PresentationFormat>Affichage à l'écran (4:3)</PresentationFormat>
  <Paragraphs>31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Séparations, purification et contrôle de pureté</vt:lpstr>
      <vt:lpstr>Présentation PowerPoint</vt:lpstr>
      <vt:lpstr>Réaction de Cannizaro</vt:lpstr>
      <vt:lpstr>Présentation PowerPoint</vt:lpstr>
      <vt:lpstr>Extraction</vt:lpstr>
      <vt:lpstr>Présentation PowerPoint</vt:lpstr>
      <vt:lpstr>Distillation : évaporateur rotatif</vt:lpstr>
      <vt:lpstr>Présentation PowerPoint</vt:lpstr>
      <vt:lpstr>Filtration sur Büchner</vt:lpstr>
      <vt:lpstr>Présentation PowerPoint</vt:lpstr>
      <vt:lpstr>Recristallisation</vt:lpstr>
      <vt:lpstr>Présentation PowerPoint</vt:lpstr>
      <vt:lpstr>Chromatographie sur couche mince (CCM)</vt:lpstr>
      <vt:lpstr>Point de fusion : banc Köfler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TOM</dc:creator>
  <cp:lastModifiedBy>Armel JOUAN-POURCHET</cp:lastModifiedBy>
  <cp:revision>27</cp:revision>
  <dcterms:created xsi:type="dcterms:W3CDTF">2020-10-17T15:54:29Z</dcterms:created>
  <dcterms:modified xsi:type="dcterms:W3CDTF">2021-05-22T21:23:07Z</dcterms:modified>
</cp:coreProperties>
</file>