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86" r:id="rId5"/>
    <p:sldId id="290" r:id="rId6"/>
    <p:sldId id="297" r:id="rId7"/>
    <p:sldId id="296" r:id="rId8"/>
    <p:sldId id="298" r:id="rId9"/>
    <p:sldId id="293" r:id="rId10"/>
    <p:sldId id="294" r:id="rId11"/>
    <p:sldId id="295" r:id="rId12"/>
    <p:sldId id="299" r:id="rId13"/>
    <p:sldId id="272" r:id="rId14"/>
    <p:sldId id="273" r:id="rId15"/>
    <p:sldId id="265" r:id="rId16"/>
    <p:sldId id="285" r:id="rId17"/>
  </p:sldIdLst>
  <p:sldSz cx="10083800" cy="7556500"/>
  <p:notesSz cx="100838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75AE49-8340-4CE0-B8FA-67E8337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190" y="7027545"/>
            <a:ext cx="2319274" cy="276999"/>
          </a:xfrm>
        </p:spPr>
        <p:txBody>
          <a:bodyPr/>
          <a:lstStyle/>
          <a:p>
            <a:fld id="{3204EC9B-6E28-4B37-9800-E029CABAE71F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638F3C-17A4-444E-8F95-6248EB67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8492" y="7027545"/>
            <a:ext cx="3226816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402B4A-95DE-46F1-91F0-3DA42919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0336" y="7027545"/>
            <a:ext cx="2319274" cy="276999"/>
          </a:xfrm>
        </p:spPr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4779" y="867410"/>
            <a:ext cx="1765300" cy="85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559" y="2231389"/>
            <a:ext cx="8996680" cy="297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32" y="273050"/>
            <a:ext cx="901827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LC</a:t>
            </a:r>
            <a:r>
              <a:rPr sz="4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09</a:t>
            </a:r>
            <a:r>
              <a:rPr sz="4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sz="4400" b="1" spc="-5" dirty="0">
                <a:solidFill>
                  <a:srgbClr val="C00000"/>
                </a:solidFill>
                <a:latin typeface="Arial"/>
                <a:cs typeface="Arial"/>
              </a:rPr>
              <a:t>Synthèse chimique - Aspect macroscopique et mécanisme réactionnel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290" y="2848609"/>
            <a:ext cx="8987155" cy="3760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chemeClr val="tx2"/>
                </a:solidFill>
                <a:latin typeface="Arial"/>
                <a:cs typeface="Arial"/>
              </a:rPr>
              <a:t>Niveau</a:t>
            </a:r>
            <a:r>
              <a:rPr sz="3200" b="1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32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latin typeface="Arial MT"/>
                <a:cs typeface="Arial MT"/>
              </a:rPr>
              <a:t>Lycée</a:t>
            </a:r>
            <a:endParaRPr sz="32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3150" dirty="0">
              <a:latin typeface="Arial MT"/>
              <a:cs typeface="Arial MT"/>
            </a:endParaRPr>
          </a:p>
          <a:p>
            <a:pPr marL="12700" marR="5080" algn="ctr">
              <a:lnSpc>
                <a:spcPts val="3570"/>
              </a:lnSpc>
              <a:tabLst>
                <a:tab pos="2813685" algn="l"/>
              </a:tabLst>
            </a:pPr>
            <a:r>
              <a:rPr sz="3200" b="1" spc="-5" dirty="0" err="1">
                <a:solidFill>
                  <a:schemeClr val="tx2"/>
                </a:solidFill>
                <a:latin typeface="Arial"/>
                <a:cs typeface="Arial"/>
              </a:rPr>
              <a:t>Pré</a:t>
            </a:r>
            <a:r>
              <a:rPr lang="fr-FR" sz="3200" b="1" spc="-1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3200" b="1" spc="-5" dirty="0" err="1">
                <a:solidFill>
                  <a:schemeClr val="tx2"/>
                </a:solidFill>
                <a:latin typeface="Arial"/>
                <a:cs typeface="Arial"/>
              </a:rPr>
              <a:t>equis</a:t>
            </a:r>
            <a:r>
              <a:rPr sz="3200" b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endParaRPr lang="fr-FR" sz="3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469900" marR="5080" indent="-457200" algn="just">
              <a:lnSpc>
                <a:spcPts val="3570"/>
              </a:lnSpc>
              <a:buFont typeface="Arial" panose="020B0604020202020204" pitchFamily="34" charset="0"/>
              <a:buChar char="•"/>
              <a:tabLst>
                <a:tab pos="2813685" algn="l"/>
              </a:tabLst>
            </a:pPr>
            <a:r>
              <a:rPr lang="fr-FR" sz="3200" dirty="0">
                <a:latin typeface="Arial MT"/>
                <a:cs typeface="Arial MT"/>
              </a:rPr>
              <a:t>Spectroscopie infrarouge</a:t>
            </a:r>
          </a:p>
          <a:p>
            <a:pPr marL="469900" marR="5080" indent="-457200" algn="just">
              <a:lnSpc>
                <a:spcPts val="3570"/>
              </a:lnSpc>
              <a:buFont typeface="Arial" panose="020B0604020202020204" pitchFamily="34" charset="0"/>
              <a:buChar char="•"/>
              <a:tabLst>
                <a:tab pos="2813685" algn="l"/>
              </a:tabLst>
            </a:pPr>
            <a:r>
              <a:rPr lang="fr-FR" sz="3200" dirty="0">
                <a:latin typeface="Arial MT"/>
                <a:cs typeface="Arial MT"/>
              </a:rPr>
              <a:t>Schéma de Lewis</a:t>
            </a:r>
          </a:p>
          <a:p>
            <a:pPr marL="469900" marR="5080" indent="-457200" algn="just">
              <a:lnSpc>
                <a:spcPts val="3570"/>
              </a:lnSpc>
              <a:buFont typeface="Arial" panose="020B0604020202020204" pitchFamily="34" charset="0"/>
              <a:buChar char="•"/>
              <a:tabLst>
                <a:tab pos="2813685" algn="l"/>
              </a:tabLst>
            </a:pPr>
            <a:r>
              <a:rPr lang="fr-FR" sz="3200" dirty="0">
                <a:latin typeface="Arial MT"/>
                <a:cs typeface="Arial MT"/>
              </a:rPr>
              <a:t>Equation bilan</a:t>
            </a:r>
          </a:p>
          <a:p>
            <a:pPr marL="469900" marR="5080" indent="-457200" algn="just">
              <a:lnSpc>
                <a:spcPts val="3570"/>
              </a:lnSpc>
              <a:buFont typeface="Arial" panose="020B0604020202020204" pitchFamily="34" charset="0"/>
              <a:buChar char="•"/>
              <a:tabLst>
                <a:tab pos="2813685" algn="l"/>
              </a:tabLst>
            </a:pPr>
            <a:r>
              <a:rPr lang="fr-FR" sz="3200" dirty="0">
                <a:latin typeface="Arial MT"/>
                <a:cs typeface="Arial MT"/>
              </a:rPr>
              <a:t>Groupes caractéristiques et nomenclature</a:t>
            </a:r>
          </a:p>
          <a:p>
            <a:pPr marL="469900" marR="5080" indent="-457200" algn="just">
              <a:lnSpc>
                <a:spcPts val="3570"/>
              </a:lnSpc>
              <a:buFont typeface="Arial" panose="020B0604020202020204" pitchFamily="34" charset="0"/>
              <a:buChar char="•"/>
              <a:tabLst>
                <a:tab pos="2813685" algn="l"/>
              </a:tabLst>
            </a:pPr>
            <a:r>
              <a:rPr lang="fr-FR" sz="3200" dirty="0">
                <a:latin typeface="Arial MT"/>
                <a:cs typeface="Arial MT"/>
              </a:rPr>
              <a:t>Principe de l’extraction liquide-liquide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19B3AA92-5BA8-B442-B5F9-0BBA4B23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500" y="1818393"/>
            <a:ext cx="2696716" cy="40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6F2CD15E-FD05-CE46-BEF1-D4FC8F83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8475" y="2087136"/>
            <a:ext cx="2161029" cy="37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5">
            <a:extLst>
              <a:ext uri="{FF2B5EF4-FFF2-40B4-BE49-F238E27FC236}">
                <a16:creationId xmlns:a16="http://schemas.microsoft.com/office/drawing/2014/main" id="{D3C0111F-A565-6041-93D1-EF6ADE89975C}"/>
              </a:ext>
            </a:extLst>
          </p:cNvPr>
          <p:cNvSpPr/>
          <p:nvPr/>
        </p:nvSpPr>
        <p:spPr>
          <a:xfrm>
            <a:off x="4057898" y="3941605"/>
            <a:ext cx="1102938" cy="5224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12BA6B8-D0FC-AF4A-8850-CABF32E0FA30}"/>
              </a:ext>
            </a:extLst>
          </p:cNvPr>
          <p:cNvCxnSpPr>
            <a:cxnSpLocks/>
          </p:cNvCxnSpPr>
          <p:nvPr/>
        </p:nvCxnSpPr>
        <p:spPr>
          <a:xfrm flipH="1">
            <a:off x="2351174" y="2072423"/>
            <a:ext cx="632877" cy="247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A0F5FF7-9BE7-4546-9808-A89BF87817EB}"/>
              </a:ext>
            </a:extLst>
          </p:cNvPr>
          <p:cNvSpPr txBox="1"/>
          <p:nvPr/>
        </p:nvSpPr>
        <p:spPr>
          <a:xfrm>
            <a:off x="2927972" y="1492250"/>
            <a:ext cx="2672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Solution d’hydrogénocarbonate de sodium saturé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7D8AEA8-856C-4B4C-B14D-4A72F1C0A615}"/>
              </a:ext>
            </a:extLst>
          </p:cNvPr>
          <p:cNvCxnSpPr>
            <a:cxnSpLocks/>
          </p:cNvCxnSpPr>
          <p:nvPr/>
        </p:nvCxnSpPr>
        <p:spPr>
          <a:xfrm flipH="1" flipV="1">
            <a:off x="1651098" y="3783739"/>
            <a:ext cx="536010" cy="6551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C9A5E53-F7AE-A041-A470-A2611CC0A0C4}"/>
              </a:ext>
            </a:extLst>
          </p:cNvPr>
          <p:cNvSpPr/>
          <p:nvPr/>
        </p:nvSpPr>
        <p:spPr>
          <a:xfrm>
            <a:off x="2160225" y="4426797"/>
            <a:ext cx="192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Mélange ester de poire + acide éthanoïque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1CB3AC-C9BF-5344-B996-E4F08B11BEFA}"/>
              </a:ext>
            </a:extLst>
          </p:cNvPr>
          <p:cNvSpPr txBox="1"/>
          <p:nvPr/>
        </p:nvSpPr>
        <p:spPr>
          <a:xfrm>
            <a:off x="3676448" y="3345533"/>
            <a:ext cx="192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Après agitation et décantation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8D2A169-FFAB-A740-B92D-C39020322B98}"/>
              </a:ext>
            </a:extLst>
          </p:cNvPr>
          <p:cNvCxnSpPr>
            <a:cxnSpLocks/>
          </p:cNvCxnSpPr>
          <p:nvPr/>
        </p:nvCxnSpPr>
        <p:spPr>
          <a:xfrm flipH="1">
            <a:off x="7604614" y="3472073"/>
            <a:ext cx="702614" cy="100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8ECC4ED-2267-994A-9DA7-C411A97E6664}"/>
              </a:ext>
            </a:extLst>
          </p:cNvPr>
          <p:cNvSpPr/>
          <p:nvPr/>
        </p:nvSpPr>
        <p:spPr>
          <a:xfrm>
            <a:off x="8229382" y="2861371"/>
            <a:ext cx="169546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Phase organique </a:t>
            </a:r>
            <a:r>
              <a:rPr lang="fr-FR" sz="2000" dirty="0"/>
              <a:t>lavée : ester + </a:t>
            </a:r>
            <a:r>
              <a:rPr lang="fr-FR" sz="2000" dirty="0" err="1"/>
              <a:t>diéthyléther</a:t>
            </a:r>
            <a:r>
              <a:rPr lang="fr-FR" sz="2000" dirty="0"/>
              <a:t>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DC38178-D0D0-0148-8AE2-74021D7C9FC6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7516839" y="5442460"/>
            <a:ext cx="488873" cy="904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A4D98C1-63F4-194B-9C2B-9E8685F57818}"/>
              </a:ext>
            </a:extLst>
          </p:cNvPr>
          <p:cNvSpPr/>
          <p:nvPr/>
        </p:nvSpPr>
        <p:spPr>
          <a:xfrm>
            <a:off x="6037477" y="6346513"/>
            <a:ext cx="393647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Phase aqueuse :</a:t>
            </a:r>
            <a:r>
              <a:rPr lang="fr-FR" sz="2000" dirty="0"/>
              <a:t> ions hydrogénocarbonate et éthanoate, dioxyde de carbone dissous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926178" y="93347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Lavage de la phase organique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7" name="Tableau 5">
            <a:extLst>
              <a:ext uri="{FF2B5EF4-FFF2-40B4-BE49-F238E27FC236}">
                <a16:creationId xmlns:a16="http://schemas.microsoft.com/office/drawing/2014/main" id="{0345FB31-2B5E-481B-9835-5CF58A7C13B6}"/>
              </a:ext>
            </a:extLst>
          </p:cNvPr>
          <p:cNvGraphicFramePr>
            <a:graphicFrameLocks noGrp="1"/>
          </p:cNvGraphicFramePr>
          <p:nvPr/>
        </p:nvGraphicFramePr>
        <p:xfrm>
          <a:off x="165861" y="6010307"/>
          <a:ext cx="56363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06">
                  <a:extLst>
                    <a:ext uri="{9D8B030D-6E8A-4147-A177-3AD203B41FA5}">
                      <a16:colId xmlns:a16="http://schemas.microsoft.com/office/drawing/2014/main" val="1236538581"/>
                    </a:ext>
                  </a:extLst>
                </a:gridCol>
                <a:gridCol w="1439599">
                  <a:extLst>
                    <a:ext uri="{9D8B030D-6E8A-4147-A177-3AD203B41FA5}">
                      <a16:colId xmlns:a16="http://schemas.microsoft.com/office/drawing/2014/main" val="563120496"/>
                    </a:ext>
                  </a:extLst>
                </a:gridCol>
                <a:gridCol w="1594775">
                  <a:extLst>
                    <a:ext uri="{9D8B030D-6E8A-4147-A177-3AD203B41FA5}">
                      <a16:colId xmlns:a16="http://schemas.microsoft.com/office/drawing/2014/main" val="2587413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diéthyléther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4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Peu 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6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Ions éthanoate,</a:t>
                      </a:r>
                    </a:p>
                    <a:p>
                      <a:pPr algn="ctr"/>
                      <a:r>
                        <a:rPr lang="fr-FR" dirty="0"/>
                        <a:t>Hydrogénocarbonate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Peu soluble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9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3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1003300" y="425450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Obtention de l’ester isolé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BADE8F-18D6-4191-8C20-9E8F1F865A48}"/>
              </a:ext>
            </a:extLst>
          </p:cNvPr>
          <p:cNvSpPr txBox="1"/>
          <p:nvPr/>
        </p:nvSpPr>
        <p:spPr>
          <a:xfrm>
            <a:off x="636831" y="2711450"/>
            <a:ext cx="872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/>
              <a:t>Une fois la phase organique lavée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dirty="0"/>
              <a:t>On la </a:t>
            </a:r>
            <a:r>
              <a:rPr lang="fr-FR" sz="3600" b="1" dirty="0"/>
              <a:t>sèche</a:t>
            </a:r>
            <a:r>
              <a:rPr lang="fr-FR" sz="3600" dirty="0"/>
              <a:t> avec du </a:t>
            </a:r>
            <a:r>
              <a:rPr lang="fr-FR" sz="3600" b="1" dirty="0"/>
              <a:t>MgSO</a:t>
            </a:r>
            <a:r>
              <a:rPr lang="fr-FR" sz="3600" b="1" baseline="-25000" dirty="0"/>
              <a:t>4</a:t>
            </a:r>
            <a:r>
              <a:rPr lang="fr-FR" sz="3600" b="1" dirty="0"/>
              <a:t> anhydre </a:t>
            </a:r>
            <a:r>
              <a:rPr lang="fr-FR" sz="3600" dirty="0"/>
              <a:t>pour éliminer les dernières traces d’eau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dirty="0"/>
              <a:t>On </a:t>
            </a:r>
            <a:r>
              <a:rPr lang="fr-FR" sz="3600" b="1" dirty="0"/>
              <a:t>évapore le </a:t>
            </a:r>
            <a:r>
              <a:rPr lang="fr-FR" sz="3600" b="1" dirty="0" err="1"/>
              <a:t>diéthyléther</a:t>
            </a:r>
            <a:r>
              <a:rPr lang="fr-FR" sz="3600" b="1" dirty="0"/>
              <a:t> </a:t>
            </a:r>
            <a:r>
              <a:rPr lang="fr-FR" sz="3600" dirty="0"/>
              <a:t>à </a:t>
            </a:r>
            <a:r>
              <a:rPr lang="fr-FR" sz="3600" b="1" dirty="0"/>
              <a:t>l’évaporateur rotatif.</a:t>
            </a:r>
          </a:p>
        </p:txBody>
      </p:sp>
    </p:spTree>
    <p:extLst>
      <p:ext uri="{BB962C8B-B14F-4D97-AF65-F5344CB8AC3E}">
        <p14:creationId xmlns:p14="http://schemas.microsoft.com/office/powerpoint/2010/main" val="92369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302DEA5-9112-4FF4-9BE2-0CC2586B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99" y="2048296"/>
            <a:ext cx="3819525" cy="32670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52" y="287688"/>
            <a:ext cx="974283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de l’ester de poire isolé</a:t>
            </a:r>
            <a:endParaRPr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C8525D-29F5-4B05-9149-CA0F0686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1" y="1809533"/>
            <a:ext cx="6096000" cy="4254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596D18-8224-4A22-A4FE-C968C52205FA}"/>
              </a:ext>
            </a:extLst>
          </p:cNvPr>
          <p:cNvSpPr/>
          <p:nvPr/>
        </p:nvSpPr>
        <p:spPr>
          <a:xfrm>
            <a:off x="6332759" y="4833962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BF1CB-B71F-42B3-812F-E5D800C82B69}"/>
              </a:ext>
            </a:extLst>
          </p:cNvPr>
          <p:cNvSpPr/>
          <p:nvPr/>
        </p:nvSpPr>
        <p:spPr>
          <a:xfrm>
            <a:off x="6332759" y="3681834"/>
            <a:ext cx="367240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06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" y="349250"/>
            <a:ext cx="99948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Notion de choc efficace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944B8B-ADA3-4E5E-9E88-667EA7AE9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00" t="4166" r="2269" b="2096"/>
          <a:stretch/>
        </p:blipFill>
        <p:spPr>
          <a:xfrm>
            <a:off x="165099" y="1925466"/>
            <a:ext cx="4914203" cy="33005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1F05E-362C-408A-811F-4C777C791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4301" y="1925466"/>
            <a:ext cx="4724400" cy="33088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52460F-A152-4FDE-A693-11DA4CF5D17E}"/>
              </a:ext>
            </a:extLst>
          </p:cNvPr>
          <p:cNvSpPr txBox="1"/>
          <p:nvPr/>
        </p:nvSpPr>
        <p:spPr>
          <a:xfrm>
            <a:off x="1193801" y="570513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Cas a. : </a:t>
            </a:r>
            <a:r>
              <a:rPr lang="fr-FR" sz="2400" dirty="0"/>
              <a:t>Choc </a:t>
            </a:r>
            <a:r>
              <a:rPr lang="fr-FR" sz="2400" u="sng" dirty="0"/>
              <a:t>efficace</a:t>
            </a:r>
            <a:r>
              <a:rPr lang="fr-FR" sz="2400" dirty="0"/>
              <a:t> </a:t>
            </a:r>
            <a:r>
              <a:rPr lang="fr-FR" sz="2400" dirty="0">
                <a:sym typeface="Wingdings" panose="05000000000000000000" pitchFamily="2" charset="2"/>
              </a:rPr>
              <a:t> Formation d’une nouvelle molécule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Cas b. : </a:t>
            </a:r>
            <a:r>
              <a:rPr lang="fr-FR" sz="2400" dirty="0">
                <a:sym typeface="Wingdings" panose="05000000000000000000" pitchFamily="2" charset="2"/>
              </a:rPr>
              <a:t>Choc </a:t>
            </a:r>
            <a:r>
              <a:rPr lang="fr-FR" sz="2400" u="sng" dirty="0">
                <a:sym typeface="Wingdings" panose="05000000000000000000" pitchFamily="2" charset="2"/>
              </a:rPr>
              <a:t>inefficace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3722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" y="349250"/>
            <a:ext cx="99948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Sites donneurs, sites accepteurs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C7AE1C-7F78-43B6-B788-5E5FE89A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42441"/>
            <a:ext cx="10083800" cy="44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C81E8-BA49-CF4D-9F52-7E083A234A96}"/>
              </a:ext>
            </a:extLst>
          </p:cNvPr>
          <p:cNvSpPr txBox="1">
            <a:spLocks/>
          </p:cNvSpPr>
          <p:nvPr/>
        </p:nvSpPr>
        <p:spPr>
          <a:xfrm>
            <a:off x="693262" y="1244171"/>
            <a:ext cx="8372462" cy="4613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963" b="1" dirty="0">
              <a:latin typeface="+mn-lt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74CA6E1-6AF2-4FF2-8821-4E6978B520CC}"/>
              </a:ext>
            </a:extLst>
          </p:cNvPr>
          <p:cNvSpPr txBox="1">
            <a:spLocks/>
          </p:cNvSpPr>
          <p:nvPr/>
        </p:nvSpPr>
        <p:spPr>
          <a:xfrm>
            <a:off x="44450" y="349250"/>
            <a:ext cx="999489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dirty="0">
                <a:solidFill>
                  <a:schemeClr val="tx2"/>
                </a:solidFill>
                <a:latin typeface="+mn-lt"/>
              </a:rPr>
              <a:t>Modèle des flèches courbes : mouvement des électrons</a:t>
            </a:r>
            <a:endParaRPr lang="fr-FR" sz="8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5967EFD-ACFB-4333-9C29-9DC4E835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65" y="3541337"/>
            <a:ext cx="1512702" cy="1366473"/>
          </a:xfrm>
          <a:prstGeom prst="rect">
            <a:avLst/>
          </a:prstGeom>
        </p:spPr>
      </p:pic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96F8665-CEBE-406B-8D70-E5A63CB5E126}"/>
              </a:ext>
            </a:extLst>
          </p:cNvPr>
          <p:cNvCxnSpPr>
            <a:cxnSpLocks/>
          </p:cNvCxnSpPr>
          <p:nvPr/>
        </p:nvCxnSpPr>
        <p:spPr>
          <a:xfrm flipH="1">
            <a:off x="3854569" y="3560868"/>
            <a:ext cx="161536" cy="14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D50BCC6-EC7D-4C27-B24A-AD435DAA7005}"/>
              </a:ext>
            </a:extLst>
          </p:cNvPr>
          <p:cNvCxnSpPr>
            <a:cxnSpLocks/>
          </p:cNvCxnSpPr>
          <p:nvPr/>
        </p:nvCxnSpPr>
        <p:spPr>
          <a:xfrm flipH="1" flipV="1">
            <a:off x="4090580" y="3582897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6F6FA120-2E39-4418-B69F-B8DAA932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94300" y="3778250"/>
            <a:ext cx="1559304" cy="102505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F159584-0180-4F1A-AC12-45BCC7170EC6}"/>
              </a:ext>
            </a:extLst>
          </p:cNvPr>
          <p:cNvSpPr/>
          <p:nvPr/>
        </p:nvSpPr>
        <p:spPr>
          <a:xfrm>
            <a:off x="5887797" y="3705368"/>
            <a:ext cx="227620" cy="154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6E5D331-6029-4327-984E-C1FF85B2D0F3}"/>
              </a:ext>
            </a:extLst>
          </p:cNvPr>
          <p:cNvCxnSpPr>
            <a:cxnSpLocks/>
          </p:cNvCxnSpPr>
          <p:nvPr/>
        </p:nvCxnSpPr>
        <p:spPr>
          <a:xfrm flipH="1">
            <a:off x="5884127" y="3859561"/>
            <a:ext cx="1796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A4F79FD7-A3B6-47F7-8BC3-D448AD245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61" t="26929" r="33906" b="36243"/>
          <a:stretch/>
        </p:blipFill>
        <p:spPr>
          <a:xfrm>
            <a:off x="4927633" y="4268404"/>
            <a:ext cx="367373" cy="261829"/>
          </a:xfrm>
          <a:prstGeom prst="rect">
            <a:avLst/>
          </a:prstGeom>
        </p:spPr>
      </p:pic>
      <p:sp>
        <p:nvSpPr>
          <p:cNvPr id="55" name="Arc 54">
            <a:extLst>
              <a:ext uri="{FF2B5EF4-FFF2-40B4-BE49-F238E27FC236}">
                <a16:creationId xmlns:a16="http://schemas.microsoft.com/office/drawing/2014/main" id="{01A0A103-BDA8-4361-8FAC-6CDC08EFE010}"/>
              </a:ext>
            </a:extLst>
          </p:cNvPr>
          <p:cNvSpPr/>
          <p:nvPr/>
        </p:nvSpPr>
        <p:spPr>
          <a:xfrm rot="624426">
            <a:off x="4179409" y="3441063"/>
            <a:ext cx="1116979" cy="810913"/>
          </a:xfrm>
          <a:prstGeom prst="arc">
            <a:avLst>
              <a:gd name="adj1" fmla="val 11478533"/>
              <a:gd name="adj2" fmla="val 2124582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E329068-55EB-41EE-B9F7-E113D1BA5F59}"/>
              </a:ext>
            </a:extLst>
          </p:cNvPr>
          <p:cNvCxnSpPr>
            <a:cxnSpLocks/>
          </p:cNvCxnSpPr>
          <p:nvPr/>
        </p:nvCxnSpPr>
        <p:spPr>
          <a:xfrm>
            <a:off x="5301043" y="3890171"/>
            <a:ext cx="14841" cy="3982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>
            <a:extLst>
              <a:ext uri="{FF2B5EF4-FFF2-40B4-BE49-F238E27FC236}">
                <a16:creationId xmlns:a16="http://schemas.microsoft.com/office/drawing/2014/main" id="{7FE3337E-F0E2-4C77-B827-C6E870640D80}"/>
              </a:ext>
            </a:extLst>
          </p:cNvPr>
          <p:cNvSpPr/>
          <p:nvPr/>
        </p:nvSpPr>
        <p:spPr>
          <a:xfrm rot="21280480">
            <a:off x="5540809" y="3619785"/>
            <a:ext cx="466875" cy="728533"/>
          </a:xfrm>
          <a:prstGeom prst="arc">
            <a:avLst>
              <a:gd name="adj1" fmla="val 11478533"/>
              <a:gd name="adj2" fmla="val 1919215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48515C10-7C94-4F40-B5BF-5B9FE1986202}"/>
              </a:ext>
            </a:extLst>
          </p:cNvPr>
          <p:cNvCxnSpPr>
            <a:cxnSpLocks/>
          </p:cNvCxnSpPr>
          <p:nvPr/>
        </p:nvCxnSpPr>
        <p:spPr>
          <a:xfrm>
            <a:off x="5865383" y="3649407"/>
            <a:ext cx="142898" cy="1848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771AC1B-8380-46B2-A08C-3439CB6E7E1A}"/>
              </a:ext>
            </a:extLst>
          </p:cNvPr>
          <p:cNvCxnSpPr>
            <a:cxnSpLocks/>
          </p:cNvCxnSpPr>
          <p:nvPr/>
        </p:nvCxnSpPr>
        <p:spPr>
          <a:xfrm flipH="1" flipV="1">
            <a:off x="4493898" y="4526737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0F0C0D6-C2E5-4A86-A910-7A3AAE090694}"/>
              </a:ext>
            </a:extLst>
          </p:cNvPr>
          <p:cNvCxnSpPr>
            <a:cxnSpLocks/>
          </p:cNvCxnSpPr>
          <p:nvPr/>
        </p:nvCxnSpPr>
        <p:spPr>
          <a:xfrm flipH="1" flipV="1">
            <a:off x="4493897" y="4904355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292;p36">
            <a:extLst>
              <a:ext uri="{FF2B5EF4-FFF2-40B4-BE49-F238E27FC236}">
                <a16:creationId xmlns:a16="http://schemas.microsoft.com/office/drawing/2014/main" id="{9F2F59F4-C25D-46F6-B340-F1B624230208}"/>
              </a:ext>
            </a:extLst>
          </p:cNvPr>
          <p:cNvSpPr/>
          <p:nvPr/>
        </p:nvSpPr>
        <p:spPr>
          <a:xfrm>
            <a:off x="3817066" y="3483966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05FF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/>
          </a:p>
        </p:txBody>
      </p:sp>
      <p:sp>
        <p:nvSpPr>
          <p:cNvPr id="62" name="Google Shape;292;p36">
            <a:extLst>
              <a:ext uri="{FF2B5EF4-FFF2-40B4-BE49-F238E27FC236}">
                <a16:creationId xmlns:a16="http://schemas.microsoft.com/office/drawing/2014/main" id="{161D07E2-5681-4A1B-A6A7-773572E2DB9E}"/>
              </a:ext>
            </a:extLst>
          </p:cNvPr>
          <p:cNvSpPr/>
          <p:nvPr/>
        </p:nvSpPr>
        <p:spPr>
          <a:xfrm>
            <a:off x="5051645" y="3782570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26FF0FF-3BF0-DE49-A9E3-3AE5A3F01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14" r="76658" b="29757"/>
          <a:stretch/>
        </p:blipFill>
        <p:spPr>
          <a:xfrm>
            <a:off x="8125253" y="1839264"/>
            <a:ext cx="1622562" cy="16870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4A3C1D-1484-49EB-833A-FE735A39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" y="2119345"/>
            <a:ext cx="1512702" cy="136647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B13E860-5D35-4C41-AE64-E42C010350C2}"/>
              </a:ext>
            </a:extLst>
          </p:cNvPr>
          <p:cNvCxnSpPr>
            <a:cxnSpLocks/>
          </p:cNvCxnSpPr>
          <p:nvPr/>
        </p:nvCxnSpPr>
        <p:spPr>
          <a:xfrm flipH="1">
            <a:off x="681806" y="2138876"/>
            <a:ext cx="161536" cy="14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88AC70E-9D00-45D1-8062-CA9519CDFC47}"/>
              </a:ext>
            </a:extLst>
          </p:cNvPr>
          <p:cNvCxnSpPr>
            <a:cxnSpLocks/>
          </p:cNvCxnSpPr>
          <p:nvPr/>
        </p:nvCxnSpPr>
        <p:spPr>
          <a:xfrm flipH="1" flipV="1">
            <a:off x="917817" y="2160905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6A853128-882C-4ED5-9550-2B3310AF5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021537" y="2356258"/>
            <a:ext cx="1559304" cy="10250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2385A8-A36E-4D9E-AA04-83A4598C0815}"/>
              </a:ext>
            </a:extLst>
          </p:cNvPr>
          <p:cNvSpPr/>
          <p:nvPr/>
        </p:nvSpPr>
        <p:spPr>
          <a:xfrm>
            <a:off x="2715034" y="2283376"/>
            <a:ext cx="227620" cy="154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F23A576-1C4B-4C98-B398-13021284190E}"/>
              </a:ext>
            </a:extLst>
          </p:cNvPr>
          <p:cNvCxnSpPr>
            <a:cxnSpLocks/>
          </p:cNvCxnSpPr>
          <p:nvPr/>
        </p:nvCxnSpPr>
        <p:spPr>
          <a:xfrm flipH="1">
            <a:off x="2711364" y="2437569"/>
            <a:ext cx="1796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6AD8B913-4089-4253-9343-B6946859B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74" y="2483221"/>
            <a:ext cx="499922" cy="39993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FE0AD7B-943D-4EE9-AD70-5972C9A4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61" y="2119344"/>
            <a:ext cx="1512702" cy="13664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3D1253-8DC6-4EED-B008-34CAA9CEF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17" t="70264"/>
          <a:stretch/>
        </p:blipFill>
        <p:spPr>
          <a:xfrm>
            <a:off x="5220567" y="2119343"/>
            <a:ext cx="270516" cy="406336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61EDD2E-B34D-4D7D-8241-4DAAC03138E2}"/>
              </a:ext>
            </a:extLst>
          </p:cNvPr>
          <p:cNvCxnSpPr>
            <a:cxnSpLocks/>
          </p:cNvCxnSpPr>
          <p:nvPr/>
        </p:nvCxnSpPr>
        <p:spPr>
          <a:xfrm flipV="1">
            <a:off x="4948157" y="2211126"/>
            <a:ext cx="0" cy="226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1995F9AC-9E28-4481-9071-1C8A333C19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23" t="46100" r="33080" b="30845"/>
          <a:stretch/>
        </p:blipFill>
        <p:spPr>
          <a:xfrm rot="10800000">
            <a:off x="5049191" y="1974808"/>
            <a:ext cx="227621" cy="23631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314CFFE-2B68-476E-84E4-26BE2ACC53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61" t="26929" r="33906" b="36243"/>
          <a:stretch/>
        </p:blipFill>
        <p:spPr>
          <a:xfrm>
            <a:off x="1754870" y="2846412"/>
            <a:ext cx="367373" cy="26182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AAEAD8A-415B-4020-B69F-871BF25EC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425" y="2640268"/>
            <a:ext cx="1497574" cy="7109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4C927DD-0158-4789-90DF-9E06BF4CE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02" y="2403702"/>
            <a:ext cx="499922" cy="39993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9F6726B-6434-4176-82B3-A8CEB4CDB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3519" y="2924199"/>
            <a:ext cx="1044083" cy="800731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29CFFA-920E-4E70-862A-4D576F85568D}"/>
              </a:ext>
            </a:extLst>
          </p:cNvPr>
          <p:cNvCxnSpPr>
            <a:cxnSpLocks/>
          </p:cNvCxnSpPr>
          <p:nvPr/>
        </p:nvCxnSpPr>
        <p:spPr>
          <a:xfrm flipH="1" flipV="1">
            <a:off x="7859063" y="2946420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1162E12-7211-4C22-84E7-BE0BC18379DA}"/>
              </a:ext>
            </a:extLst>
          </p:cNvPr>
          <p:cNvCxnSpPr>
            <a:cxnSpLocks/>
          </p:cNvCxnSpPr>
          <p:nvPr/>
        </p:nvCxnSpPr>
        <p:spPr>
          <a:xfrm flipH="1" flipV="1">
            <a:off x="7644581" y="3171691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51923B1-0C6C-4B5C-89B0-1AB4EA500E38}"/>
              </a:ext>
            </a:extLst>
          </p:cNvPr>
          <p:cNvSpPr/>
          <p:nvPr/>
        </p:nvSpPr>
        <p:spPr>
          <a:xfrm>
            <a:off x="8396940" y="2330604"/>
            <a:ext cx="166412" cy="31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B02B786-C373-4026-A03A-238D875FF6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1943" b="58836"/>
          <a:stretch/>
        </p:blipFill>
        <p:spPr>
          <a:xfrm>
            <a:off x="8474732" y="3108241"/>
            <a:ext cx="181476" cy="20419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916D7F8-AF1C-4EB6-B63E-BE15A85E7802}"/>
              </a:ext>
            </a:extLst>
          </p:cNvPr>
          <p:cNvSpPr txBox="1"/>
          <p:nvPr/>
        </p:nvSpPr>
        <p:spPr>
          <a:xfrm>
            <a:off x="7286126" y="3667039"/>
            <a:ext cx="1370082" cy="49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47" dirty="0"/>
              <a:t>- H</a:t>
            </a:r>
            <a:r>
              <a:rPr lang="fr-FR" sz="2647" baseline="-25000" dirty="0"/>
              <a:t>2</a:t>
            </a:r>
            <a:r>
              <a:rPr lang="fr-FR" sz="2647" dirty="0"/>
              <a:t>O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D22DB4A-3AD3-4CDA-B7F7-4F56109E8A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43110" t="38171" r="31785" b="28715"/>
          <a:stretch/>
        </p:blipFill>
        <p:spPr>
          <a:xfrm>
            <a:off x="7925860" y="4444997"/>
            <a:ext cx="1831396" cy="181610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0121BCCF-8DC5-42BD-8036-B6BCE85E07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1943" b="58836"/>
          <a:stretch/>
        </p:blipFill>
        <p:spPr>
          <a:xfrm>
            <a:off x="8104022" y="5902781"/>
            <a:ext cx="181476" cy="20419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F0A14A3-2A23-4D5D-BF9E-C478C4D7B53C}"/>
              </a:ext>
            </a:extLst>
          </p:cNvPr>
          <p:cNvSpPr/>
          <p:nvPr/>
        </p:nvSpPr>
        <p:spPr>
          <a:xfrm>
            <a:off x="8301255" y="4822574"/>
            <a:ext cx="293564" cy="25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1F9C59-A4A3-4A27-96F6-45537BBF7B74}"/>
              </a:ext>
            </a:extLst>
          </p:cNvPr>
          <p:cNvSpPr/>
          <p:nvPr/>
        </p:nvSpPr>
        <p:spPr>
          <a:xfrm>
            <a:off x="8739200" y="4917050"/>
            <a:ext cx="293564" cy="25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E7FC1-5533-4477-9D83-C504CF677C54}"/>
              </a:ext>
            </a:extLst>
          </p:cNvPr>
          <p:cNvSpPr/>
          <p:nvPr/>
        </p:nvSpPr>
        <p:spPr>
          <a:xfrm>
            <a:off x="8177218" y="4663648"/>
            <a:ext cx="293564" cy="25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2F13514F-EFB9-420E-9656-5E3A569C8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8606" y="3785899"/>
            <a:ext cx="499922" cy="399938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6D02DA24-9483-4EDB-9895-8FF455C72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07" y="5074550"/>
            <a:ext cx="499922" cy="39993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6F81ADB-E457-4154-AAD4-25E1A15D3E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rcRect l="80167"/>
          <a:stretch/>
        </p:blipFill>
        <p:spPr>
          <a:xfrm>
            <a:off x="4628214" y="4087871"/>
            <a:ext cx="1939070" cy="200573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1D11B5E-F78A-4590-A023-5AC4313099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33" t="5534" r="71943" b="58836"/>
          <a:stretch/>
        </p:blipFill>
        <p:spPr>
          <a:xfrm>
            <a:off x="6255107" y="5582305"/>
            <a:ext cx="201498" cy="25230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ED3EA9C-015A-43BF-8B5B-AE66576A4948}"/>
              </a:ext>
            </a:extLst>
          </p:cNvPr>
          <p:cNvSpPr/>
          <p:nvPr/>
        </p:nvSpPr>
        <p:spPr>
          <a:xfrm>
            <a:off x="8028347" y="5010255"/>
            <a:ext cx="166412" cy="31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688724-9225-4F15-9327-CA99AF0D0020}"/>
              </a:ext>
            </a:extLst>
          </p:cNvPr>
          <p:cNvSpPr/>
          <p:nvPr/>
        </p:nvSpPr>
        <p:spPr>
          <a:xfrm>
            <a:off x="4748081" y="5282670"/>
            <a:ext cx="166412" cy="31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3E83202-9D64-4A01-99E2-27BE29A006D3}"/>
              </a:ext>
            </a:extLst>
          </p:cNvPr>
          <p:cNvSpPr txBox="1"/>
          <p:nvPr/>
        </p:nvSpPr>
        <p:spPr>
          <a:xfrm>
            <a:off x="3687859" y="4869392"/>
            <a:ext cx="1370082" cy="49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47" dirty="0"/>
              <a:t> H</a:t>
            </a:r>
            <a:r>
              <a:rPr lang="fr-FR" sz="2647" baseline="-25000" dirty="0"/>
              <a:t>2</a:t>
            </a:r>
            <a:r>
              <a:rPr lang="fr-FR" sz="2647" dirty="0"/>
              <a:t>O    +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F1B4408-41FE-446F-8EB3-A4BA48FFF12B}"/>
              </a:ext>
            </a:extLst>
          </p:cNvPr>
          <p:cNvCxnSpPr>
            <a:cxnSpLocks/>
          </p:cNvCxnSpPr>
          <p:nvPr/>
        </p:nvCxnSpPr>
        <p:spPr>
          <a:xfrm flipH="1" flipV="1">
            <a:off x="4286111" y="4904326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6749E0-E60E-4209-BE05-E13C697F664A}"/>
              </a:ext>
            </a:extLst>
          </p:cNvPr>
          <p:cNvCxnSpPr>
            <a:cxnSpLocks/>
          </p:cNvCxnSpPr>
          <p:nvPr/>
        </p:nvCxnSpPr>
        <p:spPr>
          <a:xfrm flipV="1">
            <a:off x="4317793" y="5137494"/>
            <a:ext cx="156226" cy="157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:a16="http://schemas.microsoft.com/office/drawing/2014/main" id="{8771BCC1-B549-4520-AEA9-B582F26DDF7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99" t="71683" r="10960"/>
          <a:stretch/>
        </p:blipFill>
        <p:spPr>
          <a:xfrm>
            <a:off x="1546108" y="4213572"/>
            <a:ext cx="2227244" cy="2138195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D2BB5FD7-01CB-4780-BF7A-3BD7F7D03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07" y="4937525"/>
            <a:ext cx="499922" cy="39993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6C72CBC-6B5D-4DD8-8077-28944F37EB5D}"/>
              </a:ext>
            </a:extLst>
          </p:cNvPr>
          <p:cNvSpPr/>
          <p:nvPr/>
        </p:nvSpPr>
        <p:spPr>
          <a:xfrm>
            <a:off x="3440905" y="4645757"/>
            <a:ext cx="349893" cy="263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8B4BA9E9-8EAC-45C8-B59C-9FEC164D0F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61" t="26929" r="33906" b="36243"/>
          <a:stretch/>
        </p:blipFill>
        <p:spPr>
          <a:xfrm>
            <a:off x="1282090" y="5065969"/>
            <a:ext cx="367373" cy="26182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E17BE72-921A-4A98-A966-31455A4D18F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216" y="4591149"/>
            <a:ext cx="1308977" cy="1055022"/>
          </a:xfrm>
          <a:prstGeom prst="rect">
            <a:avLst/>
          </a:prstGeom>
        </p:spPr>
      </p:pic>
      <p:sp>
        <p:nvSpPr>
          <p:cNvPr id="68" name="Arc 67">
            <a:extLst>
              <a:ext uri="{FF2B5EF4-FFF2-40B4-BE49-F238E27FC236}">
                <a16:creationId xmlns:a16="http://schemas.microsoft.com/office/drawing/2014/main" id="{A028CE68-A822-44A3-8F61-C1824AA1F0C3}"/>
              </a:ext>
            </a:extLst>
          </p:cNvPr>
          <p:cNvSpPr/>
          <p:nvPr/>
        </p:nvSpPr>
        <p:spPr>
          <a:xfrm rot="624426">
            <a:off x="1006646" y="2019071"/>
            <a:ext cx="1116979" cy="810913"/>
          </a:xfrm>
          <a:prstGeom prst="arc">
            <a:avLst>
              <a:gd name="adj1" fmla="val 11478533"/>
              <a:gd name="adj2" fmla="val 2124582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C7DA6A22-86F7-4DA0-AF02-0FAEB0EAF723}"/>
              </a:ext>
            </a:extLst>
          </p:cNvPr>
          <p:cNvCxnSpPr>
            <a:cxnSpLocks/>
          </p:cNvCxnSpPr>
          <p:nvPr/>
        </p:nvCxnSpPr>
        <p:spPr>
          <a:xfrm>
            <a:off x="2128280" y="2468179"/>
            <a:ext cx="14841" cy="3982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>
            <a:extLst>
              <a:ext uri="{FF2B5EF4-FFF2-40B4-BE49-F238E27FC236}">
                <a16:creationId xmlns:a16="http://schemas.microsoft.com/office/drawing/2014/main" id="{8F033336-5DC2-4F18-9B71-FD8B9BD8E1B8}"/>
              </a:ext>
            </a:extLst>
          </p:cNvPr>
          <p:cNvSpPr/>
          <p:nvPr/>
        </p:nvSpPr>
        <p:spPr>
          <a:xfrm rot="21280480">
            <a:off x="2368046" y="2197793"/>
            <a:ext cx="466875" cy="728533"/>
          </a:xfrm>
          <a:prstGeom prst="arc">
            <a:avLst>
              <a:gd name="adj1" fmla="val 11478533"/>
              <a:gd name="adj2" fmla="val 1919215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02C15DF6-9294-47ED-AECD-90338CC52416}"/>
              </a:ext>
            </a:extLst>
          </p:cNvPr>
          <p:cNvCxnSpPr>
            <a:cxnSpLocks/>
          </p:cNvCxnSpPr>
          <p:nvPr/>
        </p:nvCxnSpPr>
        <p:spPr>
          <a:xfrm>
            <a:off x="2692620" y="2227415"/>
            <a:ext cx="142898" cy="1848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D78A438B-329A-49C8-8A02-197747B368B0}"/>
              </a:ext>
            </a:extLst>
          </p:cNvPr>
          <p:cNvCxnSpPr>
            <a:cxnSpLocks/>
          </p:cNvCxnSpPr>
          <p:nvPr/>
        </p:nvCxnSpPr>
        <p:spPr>
          <a:xfrm flipH="1" flipV="1">
            <a:off x="6915412" y="2760877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7C8D0054-849C-4BA7-9902-767AF367EBF0}"/>
              </a:ext>
            </a:extLst>
          </p:cNvPr>
          <p:cNvCxnSpPr>
            <a:cxnSpLocks/>
          </p:cNvCxnSpPr>
          <p:nvPr/>
        </p:nvCxnSpPr>
        <p:spPr>
          <a:xfrm flipV="1">
            <a:off x="6930513" y="2985534"/>
            <a:ext cx="156226" cy="157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77B59921-4144-4B89-8A76-9EA5FC8752A7}"/>
              </a:ext>
            </a:extLst>
          </p:cNvPr>
          <p:cNvCxnSpPr>
            <a:cxnSpLocks/>
          </p:cNvCxnSpPr>
          <p:nvPr/>
        </p:nvCxnSpPr>
        <p:spPr>
          <a:xfrm flipH="1" flipV="1">
            <a:off x="7984217" y="3703787"/>
            <a:ext cx="171328" cy="161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9C46A50-97CD-46AD-9617-498A2F4BC461}"/>
              </a:ext>
            </a:extLst>
          </p:cNvPr>
          <p:cNvCxnSpPr>
            <a:cxnSpLocks/>
          </p:cNvCxnSpPr>
          <p:nvPr/>
        </p:nvCxnSpPr>
        <p:spPr>
          <a:xfrm flipV="1">
            <a:off x="8020160" y="3932113"/>
            <a:ext cx="156226" cy="157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>
            <a:extLst>
              <a:ext uri="{FF2B5EF4-FFF2-40B4-BE49-F238E27FC236}">
                <a16:creationId xmlns:a16="http://schemas.microsoft.com/office/drawing/2014/main" id="{0EEC3BD6-4F42-4430-A57C-7BD8C8B85DE7}"/>
              </a:ext>
            </a:extLst>
          </p:cNvPr>
          <p:cNvSpPr/>
          <p:nvPr/>
        </p:nvSpPr>
        <p:spPr>
          <a:xfrm rot="11029830">
            <a:off x="5114908" y="2486648"/>
            <a:ext cx="2616411" cy="1281553"/>
          </a:xfrm>
          <a:prstGeom prst="arc">
            <a:avLst>
              <a:gd name="adj1" fmla="val 11071827"/>
              <a:gd name="adj2" fmla="val 215554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F49DDC1E-75C7-450B-AD69-731DD1854564}"/>
              </a:ext>
            </a:extLst>
          </p:cNvPr>
          <p:cNvCxnSpPr>
            <a:cxnSpLocks/>
          </p:cNvCxnSpPr>
          <p:nvPr/>
        </p:nvCxnSpPr>
        <p:spPr>
          <a:xfrm flipH="1" flipV="1">
            <a:off x="5094213" y="3027330"/>
            <a:ext cx="37221" cy="13457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>
            <a:extLst>
              <a:ext uri="{FF2B5EF4-FFF2-40B4-BE49-F238E27FC236}">
                <a16:creationId xmlns:a16="http://schemas.microsoft.com/office/drawing/2014/main" id="{ACA07F09-2BE9-4F34-B6C0-E71458FAE16F}"/>
              </a:ext>
            </a:extLst>
          </p:cNvPr>
          <p:cNvSpPr/>
          <p:nvPr/>
        </p:nvSpPr>
        <p:spPr>
          <a:xfrm rot="17910237">
            <a:off x="4886298" y="2274666"/>
            <a:ext cx="472631" cy="749190"/>
          </a:xfrm>
          <a:prstGeom prst="arc">
            <a:avLst>
              <a:gd name="adj1" fmla="val 11478533"/>
              <a:gd name="adj2" fmla="val 173903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628E275B-7C97-422E-89EB-D2A3F10EB8B9}"/>
              </a:ext>
            </a:extLst>
          </p:cNvPr>
          <p:cNvCxnSpPr>
            <a:cxnSpLocks/>
          </p:cNvCxnSpPr>
          <p:nvPr/>
        </p:nvCxnSpPr>
        <p:spPr>
          <a:xfrm flipV="1">
            <a:off x="4874839" y="2350806"/>
            <a:ext cx="55310" cy="4017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4709C48E-C85D-4937-9008-6DD3E63234EF}"/>
              </a:ext>
            </a:extLst>
          </p:cNvPr>
          <p:cNvCxnSpPr>
            <a:cxnSpLocks/>
          </p:cNvCxnSpPr>
          <p:nvPr/>
        </p:nvCxnSpPr>
        <p:spPr>
          <a:xfrm flipH="1" flipV="1">
            <a:off x="1321135" y="3104745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C8B477DA-D8D1-4C6B-90B0-D917204FCF2B}"/>
              </a:ext>
            </a:extLst>
          </p:cNvPr>
          <p:cNvCxnSpPr>
            <a:cxnSpLocks/>
          </p:cNvCxnSpPr>
          <p:nvPr/>
        </p:nvCxnSpPr>
        <p:spPr>
          <a:xfrm flipH="1" flipV="1">
            <a:off x="1321134" y="3482363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7CB9288-E3AB-482C-9F44-98E133708718}"/>
              </a:ext>
            </a:extLst>
          </p:cNvPr>
          <p:cNvCxnSpPr>
            <a:cxnSpLocks/>
          </p:cNvCxnSpPr>
          <p:nvPr/>
        </p:nvCxnSpPr>
        <p:spPr>
          <a:xfrm flipH="1" flipV="1">
            <a:off x="5553697" y="3111736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069E6E96-D9F2-40D1-BD28-C5D4939AAA0F}"/>
              </a:ext>
            </a:extLst>
          </p:cNvPr>
          <p:cNvCxnSpPr>
            <a:cxnSpLocks/>
          </p:cNvCxnSpPr>
          <p:nvPr/>
        </p:nvCxnSpPr>
        <p:spPr>
          <a:xfrm flipH="1" flipV="1">
            <a:off x="5556379" y="3473388"/>
            <a:ext cx="211713" cy="6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3BA8BD8-09C8-4736-AFB5-D2D76966D03B}"/>
              </a:ext>
            </a:extLst>
          </p:cNvPr>
          <p:cNvCxnSpPr>
            <a:cxnSpLocks/>
          </p:cNvCxnSpPr>
          <p:nvPr/>
        </p:nvCxnSpPr>
        <p:spPr>
          <a:xfrm flipH="1">
            <a:off x="8891311" y="1924854"/>
            <a:ext cx="141453" cy="1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5848A504-F3AF-4D2B-A274-3DFB54560C10}"/>
              </a:ext>
            </a:extLst>
          </p:cNvPr>
          <p:cNvCxnSpPr>
            <a:cxnSpLocks/>
          </p:cNvCxnSpPr>
          <p:nvPr/>
        </p:nvCxnSpPr>
        <p:spPr>
          <a:xfrm flipV="1">
            <a:off x="8841558" y="1938792"/>
            <a:ext cx="0" cy="184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B8E0C4D0-9988-4B52-9B6C-793DC0C8F1FC}"/>
              </a:ext>
            </a:extLst>
          </p:cNvPr>
          <p:cNvCxnSpPr>
            <a:cxnSpLocks/>
          </p:cNvCxnSpPr>
          <p:nvPr/>
        </p:nvCxnSpPr>
        <p:spPr>
          <a:xfrm flipH="1">
            <a:off x="9323475" y="2384026"/>
            <a:ext cx="141453" cy="1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F0DC9528-CBD5-4E59-9342-6618CEC13AC1}"/>
              </a:ext>
            </a:extLst>
          </p:cNvPr>
          <p:cNvCxnSpPr>
            <a:cxnSpLocks/>
          </p:cNvCxnSpPr>
          <p:nvPr/>
        </p:nvCxnSpPr>
        <p:spPr>
          <a:xfrm flipH="1">
            <a:off x="9332476" y="2591106"/>
            <a:ext cx="141453" cy="1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408CD6B3-E816-4867-8FB0-1ABF2681CEFD}"/>
              </a:ext>
            </a:extLst>
          </p:cNvPr>
          <p:cNvCxnSpPr>
            <a:cxnSpLocks/>
          </p:cNvCxnSpPr>
          <p:nvPr/>
        </p:nvCxnSpPr>
        <p:spPr>
          <a:xfrm flipV="1">
            <a:off x="8639873" y="5677572"/>
            <a:ext cx="156226" cy="157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85B6413-15ED-4EF5-B686-3108A7DB8104}"/>
              </a:ext>
            </a:extLst>
          </p:cNvPr>
          <p:cNvCxnSpPr>
            <a:cxnSpLocks/>
          </p:cNvCxnSpPr>
          <p:nvPr/>
        </p:nvCxnSpPr>
        <p:spPr>
          <a:xfrm flipV="1">
            <a:off x="8433770" y="5556281"/>
            <a:ext cx="156226" cy="157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Arc 108">
            <a:extLst>
              <a:ext uri="{FF2B5EF4-FFF2-40B4-BE49-F238E27FC236}">
                <a16:creationId xmlns:a16="http://schemas.microsoft.com/office/drawing/2014/main" id="{C3C12352-4F58-4D1E-AC03-CBB29A37D5EB}"/>
              </a:ext>
            </a:extLst>
          </p:cNvPr>
          <p:cNvSpPr/>
          <p:nvPr/>
        </p:nvSpPr>
        <p:spPr>
          <a:xfrm rot="16046963">
            <a:off x="9006180" y="2745948"/>
            <a:ext cx="307434" cy="514678"/>
          </a:xfrm>
          <a:prstGeom prst="arc">
            <a:avLst>
              <a:gd name="adj1" fmla="val 13181695"/>
              <a:gd name="adj2" fmla="val 162949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106" name="Arc 105">
            <a:extLst>
              <a:ext uri="{FF2B5EF4-FFF2-40B4-BE49-F238E27FC236}">
                <a16:creationId xmlns:a16="http://schemas.microsoft.com/office/drawing/2014/main" id="{BFA772F9-1B56-4E0A-8C57-81C442695F94}"/>
              </a:ext>
            </a:extLst>
          </p:cNvPr>
          <p:cNvSpPr/>
          <p:nvPr/>
        </p:nvSpPr>
        <p:spPr>
          <a:xfrm rot="6950858">
            <a:off x="8874567" y="2701401"/>
            <a:ext cx="692931" cy="442593"/>
          </a:xfrm>
          <a:prstGeom prst="arc">
            <a:avLst>
              <a:gd name="adj1" fmla="val 11478533"/>
              <a:gd name="adj2" fmla="val 186231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9AB410E8-9BC8-4443-A189-BA41D6C1C063}"/>
              </a:ext>
            </a:extLst>
          </p:cNvPr>
          <p:cNvCxnSpPr>
            <a:cxnSpLocks/>
          </p:cNvCxnSpPr>
          <p:nvPr/>
        </p:nvCxnSpPr>
        <p:spPr>
          <a:xfrm flipH="1">
            <a:off x="9307436" y="3022869"/>
            <a:ext cx="100345" cy="16737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4701A367-7C5A-4DB0-BEF2-672AAF567B1C}"/>
              </a:ext>
            </a:extLst>
          </p:cNvPr>
          <p:cNvCxnSpPr>
            <a:cxnSpLocks/>
            <a:stCxn id="109" idx="2"/>
          </p:cNvCxnSpPr>
          <p:nvPr/>
        </p:nvCxnSpPr>
        <p:spPr>
          <a:xfrm flipH="1" flipV="1">
            <a:off x="8884873" y="2975681"/>
            <a:ext cx="17898" cy="319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>
            <a:extLst>
              <a:ext uri="{FF2B5EF4-FFF2-40B4-BE49-F238E27FC236}">
                <a16:creationId xmlns:a16="http://schemas.microsoft.com/office/drawing/2014/main" id="{579B2E7E-7C78-4D02-9102-4946BBB3562F}"/>
              </a:ext>
            </a:extLst>
          </p:cNvPr>
          <p:cNvSpPr/>
          <p:nvPr/>
        </p:nvSpPr>
        <p:spPr>
          <a:xfrm rot="954749">
            <a:off x="8825566" y="4834407"/>
            <a:ext cx="280662" cy="669236"/>
          </a:xfrm>
          <a:prstGeom prst="arc">
            <a:avLst>
              <a:gd name="adj1" fmla="val 11478533"/>
              <a:gd name="adj2" fmla="val 1767592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B1627E3D-424B-42BF-A8D8-1FEFC3644C1A}"/>
              </a:ext>
            </a:extLst>
          </p:cNvPr>
          <p:cNvCxnSpPr>
            <a:cxnSpLocks/>
            <a:stCxn id="113" idx="2"/>
          </p:cNvCxnSpPr>
          <p:nvPr/>
        </p:nvCxnSpPr>
        <p:spPr>
          <a:xfrm flipH="1">
            <a:off x="9124793" y="4980030"/>
            <a:ext cx="2585" cy="486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c 118">
            <a:extLst>
              <a:ext uri="{FF2B5EF4-FFF2-40B4-BE49-F238E27FC236}">
                <a16:creationId xmlns:a16="http://schemas.microsoft.com/office/drawing/2014/main" id="{5B33EF90-6254-4ABA-B779-B7E1543F74EF}"/>
              </a:ext>
            </a:extLst>
          </p:cNvPr>
          <p:cNvSpPr/>
          <p:nvPr/>
        </p:nvSpPr>
        <p:spPr>
          <a:xfrm rot="16200000">
            <a:off x="8737896" y="4211659"/>
            <a:ext cx="408136" cy="1241269"/>
          </a:xfrm>
          <a:prstGeom prst="arc">
            <a:avLst>
              <a:gd name="adj1" fmla="val 14789619"/>
              <a:gd name="adj2" fmla="val 1725982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89DAFB4A-6A8A-45F2-8070-AF03F0FD2407}"/>
              </a:ext>
            </a:extLst>
          </p:cNvPr>
          <p:cNvCxnSpPr>
            <a:cxnSpLocks/>
          </p:cNvCxnSpPr>
          <p:nvPr/>
        </p:nvCxnSpPr>
        <p:spPr>
          <a:xfrm>
            <a:off x="8470782" y="4974813"/>
            <a:ext cx="178284" cy="5384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6BA1358F-2692-498B-8F04-476D2CF778D0}"/>
              </a:ext>
            </a:extLst>
          </p:cNvPr>
          <p:cNvCxnSpPr>
            <a:cxnSpLocks/>
          </p:cNvCxnSpPr>
          <p:nvPr/>
        </p:nvCxnSpPr>
        <p:spPr>
          <a:xfrm>
            <a:off x="5666671" y="5465431"/>
            <a:ext cx="185090" cy="116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8D564D5D-D017-473A-BB89-2E68456DAF4D}"/>
              </a:ext>
            </a:extLst>
          </p:cNvPr>
          <p:cNvCxnSpPr>
            <a:cxnSpLocks/>
          </p:cNvCxnSpPr>
          <p:nvPr/>
        </p:nvCxnSpPr>
        <p:spPr>
          <a:xfrm>
            <a:off x="5830986" y="5294612"/>
            <a:ext cx="185090" cy="116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>
            <a:extLst>
              <a:ext uri="{FF2B5EF4-FFF2-40B4-BE49-F238E27FC236}">
                <a16:creationId xmlns:a16="http://schemas.microsoft.com/office/drawing/2014/main" id="{E7CFB0CF-39AB-4615-A60D-3D99EF77E231}"/>
              </a:ext>
            </a:extLst>
          </p:cNvPr>
          <p:cNvSpPr/>
          <p:nvPr/>
        </p:nvSpPr>
        <p:spPr>
          <a:xfrm rot="21280480">
            <a:off x="4401115" y="3934472"/>
            <a:ext cx="1561724" cy="1671786"/>
          </a:xfrm>
          <a:prstGeom prst="arc">
            <a:avLst>
              <a:gd name="adj1" fmla="val 10701802"/>
              <a:gd name="adj2" fmla="val 2036826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E0FCE40-8CEF-4CA8-810C-3194CFAAB4AE}"/>
              </a:ext>
            </a:extLst>
          </p:cNvPr>
          <p:cNvCxnSpPr>
            <a:cxnSpLocks/>
          </p:cNvCxnSpPr>
          <p:nvPr/>
        </p:nvCxnSpPr>
        <p:spPr>
          <a:xfrm>
            <a:off x="5830987" y="4309450"/>
            <a:ext cx="92545" cy="13554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Arc 134">
            <a:extLst>
              <a:ext uri="{FF2B5EF4-FFF2-40B4-BE49-F238E27FC236}">
                <a16:creationId xmlns:a16="http://schemas.microsoft.com/office/drawing/2014/main" id="{F0BA8CE0-3DC7-401D-A35D-BA0B91C3A2A2}"/>
              </a:ext>
            </a:extLst>
          </p:cNvPr>
          <p:cNvSpPr/>
          <p:nvPr/>
        </p:nvSpPr>
        <p:spPr>
          <a:xfrm rot="21280480" flipH="1">
            <a:off x="5306938" y="4196152"/>
            <a:ext cx="335946" cy="634486"/>
          </a:xfrm>
          <a:prstGeom prst="arc">
            <a:avLst>
              <a:gd name="adj1" fmla="val 11478533"/>
              <a:gd name="adj2" fmla="val 1919215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8169DE08-7387-40B6-9C2C-E48BAD71C0BE}"/>
              </a:ext>
            </a:extLst>
          </p:cNvPr>
          <p:cNvCxnSpPr>
            <a:cxnSpLocks/>
          </p:cNvCxnSpPr>
          <p:nvPr/>
        </p:nvCxnSpPr>
        <p:spPr>
          <a:xfrm flipH="1">
            <a:off x="5300753" y="4248716"/>
            <a:ext cx="46020" cy="20154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Image 139">
            <a:extLst>
              <a:ext uri="{FF2B5EF4-FFF2-40B4-BE49-F238E27FC236}">
                <a16:creationId xmlns:a16="http://schemas.microsoft.com/office/drawing/2014/main" id="{12DA65B2-6CB5-49E2-8908-FFE8FA2A0A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33" t="5534" r="71943" b="58836"/>
          <a:stretch/>
        </p:blipFill>
        <p:spPr>
          <a:xfrm>
            <a:off x="3331151" y="5718464"/>
            <a:ext cx="201498" cy="252303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A71872F-C2D4-430F-9717-D0497930CCD6}"/>
              </a:ext>
            </a:extLst>
          </p:cNvPr>
          <p:cNvSpPr/>
          <p:nvPr/>
        </p:nvSpPr>
        <p:spPr>
          <a:xfrm>
            <a:off x="1612855" y="5363469"/>
            <a:ext cx="166412" cy="317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89"/>
          </a:p>
        </p:txBody>
      </p:sp>
      <p:sp>
        <p:nvSpPr>
          <p:cNvPr id="142" name="Google Shape;292;p36">
            <a:extLst>
              <a:ext uri="{FF2B5EF4-FFF2-40B4-BE49-F238E27FC236}">
                <a16:creationId xmlns:a16="http://schemas.microsoft.com/office/drawing/2014/main" id="{F47DE583-3ACC-40A0-A1B0-01440E3525C2}"/>
              </a:ext>
            </a:extLst>
          </p:cNvPr>
          <p:cNvSpPr/>
          <p:nvPr/>
        </p:nvSpPr>
        <p:spPr>
          <a:xfrm>
            <a:off x="644303" y="2061974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05FF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/>
          </a:p>
        </p:txBody>
      </p:sp>
      <p:sp>
        <p:nvSpPr>
          <p:cNvPr id="143" name="Google Shape;292;p36">
            <a:extLst>
              <a:ext uri="{FF2B5EF4-FFF2-40B4-BE49-F238E27FC236}">
                <a16:creationId xmlns:a16="http://schemas.microsoft.com/office/drawing/2014/main" id="{200CE772-7E86-4935-9259-AA3FB1645252}"/>
              </a:ext>
            </a:extLst>
          </p:cNvPr>
          <p:cNvSpPr/>
          <p:nvPr/>
        </p:nvSpPr>
        <p:spPr>
          <a:xfrm>
            <a:off x="7559128" y="2909024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05FF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/>
          </a:p>
        </p:txBody>
      </p:sp>
      <p:sp>
        <p:nvSpPr>
          <p:cNvPr id="144" name="Google Shape;292;p36">
            <a:extLst>
              <a:ext uri="{FF2B5EF4-FFF2-40B4-BE49-F238E27FC236}">
                <a16:creationId xmlns:a16="http://schemas.microsoft.com/office/drawing/2014/main" id="{9E338689-EEDF-44C4-B38A-4551687E6055}"/>
              </a:ext>
            </a:extLst>
          </p:cNvPr>
          <p:cNvSpPr/>
          <p:nvPr/>
        </p:nvSpPr>
        <p:spPr>
          <a:xfrm>
            <a:off x="8414050" y="4439231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05FF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/>
          </a:p>
        </p:txBody>
      </p:sp>
      <p:sp>
        <p:nvSpPr>
          <p:cNvPr id="145" name="Google Shape;292;p36">
            <a:extLst>
              <a:ext uri="{FF2B5EF4-FFF2-40B4-BE49-F238E27FC236}">
                <a16:creationId xmlns:a16="http://schemas.microsoft.com/office/drawing/2014/main" id="{DFCCC790-873B-4FAE-AAE1-C2051166923D}"/>
              </a:ext>
            </a:extLst>
          </p:cNvPr>
          <p:cNvSpPr/>
          <p:nvPr/>
        </p:nvSpPr>
        <p:spPr>
          <a:xfrm>
            <a:off x="1878882" y="2360578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>
              <a:solidFill>
                <a:srgbClr val="FF00FF"/>
              </a:solidFill>
            </a:endParaRPr>
          </a:p>
        </p:txBody>
      </p:sp>
      <p:sp>
        <p:nvSpPr>
          <p:cNvPr id="146" name="Google Shape;292;p36">
            <a:extLst>
              <a:ext uri="{FF2B5EF4-FFF2-40B4-BE49-F238E27FC236}">
                <a16:creationId xmlns:a16="http://schemas.microsoft.com/office/drawing/2014/main" id="{ECB237C6-E3B8-4CC0-811D-80DCD6E1EB4D}"/>
              </a:ext>
            </a:extLst>
          </p:cNvPr>
          <p:cNvSpPr/>
          <p:nvPr/>
        </p:nvSpPr>
        <p:spPr>
          <a:xfrm>
            <a:off x="4867403" y="2755868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>
              <a:solidFill>
                <a:srgbClr val="FF00FF"/>
              </a:solidFill>
            </a:endParaRPr>
          </a:p>
        </p:txBody>
      </p:sp>
      <p:sp>
        <p:nvSpPr>
          <p:cNvPr id="147" name="Google Shape;292;p36">
            <a:extLst>
              <a:ext uri="{FF2B5EF4-FFF2-40B4-BE49-F238E27FC236}">
                <a16:creationId xmlns:a16="http://schemas.microsoft.com/office/drawing/2014/main" id="{E15E659E-8BE0-42F9-BE00-699EFE976C9A}"/>
              </a:ext>
            </a:extLst>
          </p:cNvPr>
          <p:cNvSpPr/>
          <p:nvPr/>
        </p:nvSpPr>
        <p:spPr>
          <a:xfrm>
            <a:off x="8378497" y="4969846"/>
            <a:ext cx="478110" cy="465832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616" tIns="75616" rIns="75616" bIns="75616" anchor="ctr" anchorCtr="0">
            <a:noAutofit/>
          </a:bodyPr>
          <a:lstStyle/>
          <a:p>
            <a:endParaRPr sz="1489">
              <a:solidFill>
                <a:srgbClr val="FF00FF"/>
              </a:solidFill>
            </a:endParaRPr>
          </a:p>
        </p:txBody>
      </p:sp>
      <p:sp>
        <p:nvSpPr>
          <p:cNvPr id="89" name="object 2">
            <a:extLst>
              <a:ext uri="{FF2B5EF4-FFF2-40B4-BE49-F238E27FC236}">
                <a16:creationId xmlns:a16="http://schemas.microsoft.com/office/drawing/2014/main" id="{2B544821-33A5-4E32-A63E-D34CF02620A2}"/>
              </a:ext>
            </a:extLst>
          </p:cNvPr>
          <p:cNvSpPr txBox="1">
            <a:spLocks/>
          </p:cNvSpPr>
          <p:nvPr/>
        </p:nvSpPr>
        <p:spPr>
          <a:xfrm>
            <a:off x="-37149" y="302735"/>
            <a:ext cx="100837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10">
                <a:solidFill>
                  <a:schemeClr val="tx2"/>
                </a:solidFill>
                <a:latin typeface="Arial"/>
                <a:cs typeface="Arial"/>
              </a:rPr>
              <a:t>Mécanisme de l’estérification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04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Equation bilan de la synthèse de l’ester de poire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92B4507-A6AB-49B1-B5C2-C2670C9F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750" y="2787650"/>
            <a:ext cx="9766300" cy="2688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Equation bilan de la synthèse de l’ester de poire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2BD985-784A-4728-9C8B-2152366C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8914" y="2711450"/>
            <a:ext cx="9982186" cy="42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135E352F-4193-884E-9B17-56B26880DF5D}"/>
              </a:ext>
            </a:extLst>
          </p:cNvPr>
          <p:cNvSpPr txBox="1"/>
          <p:nvPr/>
        </p:nvSpPr>
        <p:spPr>
          <a:xfrm>
            <a:off x="4571380" y="2870309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Alcool </a:t>
            </a:r>
            <a:r>
              <a:rPr lang="fr-FR" sz="2800" b="1" dirty="0" err="1"/>
              <a:t>isoamylique</a:t>
            </a:r>
            <a:r>
              <a:rPr lang="fr-FR" sz="2800" b="1" dirty="0"/>
              <a:t> (3mL)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Acide éthanoïque pur (3mL)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Acide sulfurique (quelques gouttes)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3C93FB-4A1A-4241-94BF-16AE03BA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885547"/>
            <a:ext cx="3124200" cy="3785406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CE8E183E-762E-42A1-8FE6-6096D9EF3C1E}"/>
              </a:ext>
            </a:extLst>
          </p:cNvPr>
          <p:cNvSpPr txBox="1">
            <a:spLocks/>
          </p:cNvSpPr>
          <p:nvPr/>
        </p:nvSpPr>
        <p:spPr>
          <a:xfrm>
            <a:off x="12713" y="261752"/>
            <a:ext cx="100583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 dirty="0">
                <a:solidFill>
                  <a:schemeClr val="tx2"/>
                </a:solidFill>
                <a:latin typeface="Arial"/>
                <a:cs typeface="Arial"/>
              </a:rPr>
              <a:t>Protocole de la synthèse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9FA604-3082-4E4C-9B0A-B17D22E34B08}"/>
              </a:ext>
            </a:extLst>
          </p:cNvPr>
          <p:cNvSpPr txBox="1"/>
          <p:nvPr/>
        </p:nvSpPr>
        <p:spPr>
          <a:xfrm>
            <a:off x="812799" y="608159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 minutes au micro-ondes à 500W (chauffage)</a:t>
            </a:r>
          </a:p>
        </p:txBody>
      </p:sp>
    </p:spTree>
    <p:extLst>
      <p:ext uri="{BB962C8B-B14F-4D97-AF65-F5344CB8AC3E}">
        <p14:creationId xmlns:p14="http://schemas.microsoft.com/office/powerpoint/2010/main" val="421523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" y="261752"/>
            <a:ext cx="1005837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400" b="1" spc="-5" dirty="0">
                <a:solidFill>
                  <a:schemeClr val="tx2"/>
                </a:solidFill>
                <a:latin typeface="Arial"/>
                <a:cs typeface="Arial"/>
              </a:rPr>
              <a:t>Equation bilan de la synthèse de l’ester de poire 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2BD985-784A-4728-9C8B-2152366C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8914" y="2711450"/>
            <a:ext cx="9982186" cy="42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91DC16-0A3E-46C8-A77F-59E6D1A5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62" y="1880160"/>
            <a:ext cx="3819525" cy="32670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de l’alcool </a:t>
            </a:r>
            <a:r>
              <a:rPr lang="fr-FR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isomaylique</a:t>
            </a:r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F48548-9D4F-4B2C-BF49-7253FBA81E74}"/>
              </a:ext>
            </a:extLst>
          </p:cNvPr>
          <p:cNvSpPr/>
          <p:nvPr/>
        </p:nvSpPr>
        <p:spPr>
          <a:xfrm>
            <a:off x="6169790" y="3513698"/>
            <a:ext cx="3672408" cy="685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86129C-054E-48AA-8A30-10FFAF656407}"/>
              </a:ext>
            </a:extLst>
          </p:cNvPr>
          <p:cNvSpPr/>
          <p:nvPr/>
        </p:nvSpPr>
        <p:spPr>
          <a:xfrm>
            <a:off x="6169790" y="2757560"/>
            <a:ext cx="3672408" cy="41364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388529-882F-4F4C-BC31-E8C21461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" y="1952948"/>
            <a:ext cx="5895975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0746F34-5F25-4C06-864A-D8865370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" y="2272195"/>
            <a:ext cx="6334125" cy="3638550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F28537D9-3312-424C-89F6-03531ECF2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6261100" y="2302086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A84F63-675C-4815-A083-827808188924}"/>
              </a:ext>
            </a:extLst>
          </p:cNvPr>
          <p:cNvSpPr/>
          <p:nvPr/>
        </p:nvSpPr>
        <p:spPr>
          <a:xfrm>
            <a:off x="6333108" y="3598230"/>
            <a:ext cx="3672408" cy="360040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E91FD-D175-4D90-A4CF-F4C19614E305}"/>
              </a:ext>
            </a:extLst>
          </p:cNvPr>
          <p:cNvSpPr/>
          <p:nvPr/>
        </p:nvSpPr>
        <p:spPr>
          <a:xfrm>
            <a:off x="6333108" y="5110398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473A670-4E70-4CB3-8321-8C2B008CBF51}"/>
              </a:ext>
            </a:extLst>
          </p:cNvPr>
          <p:cNvSpPr txBox="1">
            <a:spLocks/>
          </p:cNvSpPr>
          <p:nvPr/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4400" b="1" kern="0" spc="-5">
                <a:solidFill>
                  <a:schemeClr val="tx2"/>
                </a:solidFill>
                <a:latin typeface="Arial"/>
                <a:cs typeface="Arial"/>
              </a:rPr>
              <a:t>Spectre infrarouge de l’acide éthanoïque</a:t>
            </a:r>
            <a:endParaRPr lang="fr-FR" sz="4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71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B8C2CD-D1E8-4408-954A-2E598038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10" y="1985536"/>
            <a:ext cx="3819525" cy="3267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ACD14C-1BC0-4147-ACA4-071BA60E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1" y="2090062"/>
            <a:ext cx="6411349" cy="34277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B0E963-0BCA-4EB6-BF22-FE13CC8A4FCC}"/>
              </a:ext>
            </a:extLst>
          </p:cNvPr>
          <p:cNvSpPr/>
          <p:nvPr/>
        </p:nvSpPr>
        <p:spPr>
          <a:xfrm>
            <a:off x="6408268" y="4771202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C87FF-857B-4EAF-896E-ACF721A5AACF}"/>
              </a:ext>
            </a:extLst>
          </p:cNvPr>
          <p:cNvSpPr/>
          <p:nvPr/>
        </p:nvSpPr>
        <p:spPr>
          <a:xfrm>
            <a:off x="6794500" y="4902921"/>
            <a:ext cx="1752600" cy="17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3B576-7060-4163-A3BD-E9A0690BFE39}"/>
              </a:ext>
            </a:extLst>
          </p:cNvPr>
          <p:cNvSpPr/>
          <p:nvPr/>
        </p:nvSpPr>
        <p:spPr>
          <a:xfrm>
            <a:off x="6408268" y="3619074"/>
            <a:ext cx="367240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68AAF-C3C0-4786-9D48-E84DCE07ABAB}"/>
              </a:ext>
            </a:extLst>
          </p:cNvPr>
          <p:cNvSpPr/>
          <p:nvPr/>
        </p:nvSpPr>
        <p:spPr>
          <a:xfrm>
            <a:off x="6390398" y="3194374"/>
            <a:ext cx="3672408" cy="432048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8323577-AA75-4B82-ACF4-9F92E4C7D6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12" y="287687"/>
            <a:ext cx="97313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Spectre infrarouge du brut réactionnel</a:t>
            </a:r>
          </a:p>
        </p:txBody>
      </p:sp>
    </p:spTree>
    <p:extLst>
      <p:ext uri="{BB962C8B-B14F-4D97-AF65-F5344CB8AC3E}">
        <p14:creationId xmlns:p14="http://schemas.microsoft.com/office/powerpoint/2010/main" val="153660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38652F51-CE6F-4339-B710-D6FDA1DE6616}"/>
              </a:ext>
            </a:extLst>
          </p:cNvPr>
          <p:cNvSpPr txBox="1">
            <a:spLocks/>
          </p:cNvSpPr>
          <p:nvPr/>
        </p:nvSpPr>
        <p:spPr>
          <a:xfrm>
            <a:off x="926178" y="93347"/>
            <a:ext cx="84693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kern="0" dirty="0">
                <a:solidFill>
                  <a:schemeClr val="tx2"/>
                </a:solidFill>
                <a:latin typeface="+mn-lt"/>
              </a:rPr>
              <a:t>Extraction liquide-liquide</a:t>
            </a:r>
            <a:endParaRPr lang="fr-FR" sz="8800" b="1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EE2854-B60F-4160-8030-6AE4AC2F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1" y="806278"/>
            <a:ext cx="8234268" cy="53340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3BADE8F-18D6-4191-8C20-9E8F1F865A48}"/>
              </a:ext>
            </a:extLst>
          </p:cNvPr>
          <p:cNvSpPr txBox="1"/>
          <p:nvPr/>
        </p:nvSpPr>
        <p:spPr>
          <a:xfrm>
            <a:off x="837271" y="648861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On extrait l’ester avec 3 x 10 </a:t>
            </a:r>
            <a:r>
              <a:rPr lang="fr-FR" sz="2800" b="1" dirty="0" err="1"/>
              <a:t>mL</a:t>
            </a:r>
            <a:r>
              <a:rPr lang="fr-FR" sz="2800" b="1" dirty="0"/>
              <a:t> de </a:t>
            </a:r>
            <a:r>
              <a:rPr lang="fr-FR" sz="2800" b="1" dirty="0" err="1"/>
              <a:t>diéthyléther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2114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251</Words>
  <Application>Microsoft Office PowerPoint</Application>
  <PresentationFormat>Personnalisé</PresentationFormat>
  <Paragraphs>50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MT</vt:lpstr>
      <vt:lpstr>Calibri</vt:lpstr>
      <vt:lpstr>Lucida Sans Unicode</vt:lpstr>
      <vt:lpstr>Office Theme</vt:lpstr>
      <vt:lpstr>LC 09 : Synthèse chimique - Aspect macroscopique et mécanisme réactionnel</vt:lpstr>
      <vt:lpstr>Equation bilan de la synthèse de l’ester de poire </vt:lpstr>
      <vt:lpstr>Equation bilan de la synthèse de l’ester de poire </vt:lpstr>
      <vt:lpstr>Présentation PowerPoint</vt:lpstr>
      <vt:lpstr>Equation bilan de la synthèse de l’ester de poire </vt:lpstr>
      <vt:lpstr>Spectre infrarouge de l’alcool isomaylique </vt:lpstr>
      <vt:lpstr>Présentation PowerPoint</vt:lpstr>
      <vt:lpstr>Spectre infrarouge du brut réactionnel</vt:lpstr>
      <vt:lpstr>Présentation PowerPoint</vt:lpstr>
      <vt:lpstr>Présentation PowerPoint</vt:lpstr>
      <vt:lpstr>Présentation PowerPoint</vt:lpstr>
      <vt:lpstr>Spectre infrarouge de l’ester de poire isolé</vt:lpstr>
      <vt:lpstr>Notion de choc efficace</vt:lpstr>
      <vt:lpstr>Sites donneurs, sites accepteurs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28 : Cinétique électrochimique</dc:title>
  <cp:lastModifiedBy>Armel JOUAN-POURCHET</cp:lastModifiedBy>
  <cp:revision>48</cp:revision>
  <dcterms:created xsi:type="dcterms:W3CDTF">2021-04-06T21:11:27Z</dcterms:created>
  <dcterms:modified xsi:type="dcterms:W3CDTF">2021-04-22T07:09:06Z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2021-01-14T00:00:00Z</vt:filetime>
  </property>
</Properties>
</file>